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6"/>
  </p:notesMasterIdLst>
  <p:handoutMasterIdLst>
    <p:handoutMasterId r:id="rId27"/>
  </p:handoutMasterIdLst>
  <p:sldIdLst>
    <p:sldId id="634" r:id="rId3"/>
    <p:sldId id="561" r:id="rId4"/>
    <p:sldId id="562" r:id="rId5"/>
    <p:sldId id="601" r:id="rId6"/>
    <p:sldId id="573" r:id="rId7"/>
    <p:sldId id="595" r:id="rId8"/>
    <p:sldId id="613" r:id="rId9"/>
    <p:sldId id="629" r:id="rId10"/>
    <p:sldId id="630" r:id="rId11"/>
    <p:sldId id="631" r:id="rId12"/>
    <p:sldId id="611" r:id="rId13"/>
    <p:sldId id="579" r:id="rId14"/>
    <p:sldId id="624" r:id="rId15"/>
    <p:sldId id="614" r:id="rId16"/>
    <p:sldId id="615" r:id="rId17"/>
    <p:sldId id="617" r:id="rId18"/>
    <p:sldId id="618" r:id="rId19"/>
    <p:sldId id="619" r:id="rId20"/>
    <p:sldId id="602" r:id="rId21"/>
    <p:sldId id="621" r:id="rId22"/>
    <p:sldId id="591" r:id="rId23"/>
    <p:sldId id="632" r:id="rId24"/>
    <p:sldId id="481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500486D-5E9D-413B-932C-16418E9F1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04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203580-A2C8-45BC-872F-D629F891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486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5194FC1-800C-43C4-ACA3-0B365D827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43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8334363-E137-4381-9ABB-81C7223893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141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C19F974-1804-4279-8052-87BE7390C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935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B7802DD-0775-413A-B014-DDB48265F2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185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D6CADD9-8119-4B81-8E90-6D7989C5D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686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4167776-5B0E-46A2-AD62-A682FF758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52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3/&#1044;&#1077;&#1082;&#1083;&#1072;&#1088;&#1080;&#1088;&#1072;&#1085;&#1077;-&#1080;-&#1080;&#1079;&#1074;&#1080;&#1082;&#1074;&#1072;&#1085;&#1077;-&#1085;&#1072;-&#1084;&#1077;&#1090;&#1086;&#1076;&#1080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7212" y="1965299"/>
            <a:ext cx="9739099" cy="1311301"/>
          </a:xfrm>
        </p:spPr>
        <p:txBody>
          <a:bodyPr>
            <a:normAutofit/>
          </a:bodyPr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191000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FD32A56-BBD2-4D9E-83BF-85C0DD62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D169E46-FBBD-4682-832B-BB37CC5DA208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8575F7F-91FA-4427-9955-4C836F38C8CF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88963EB3-608C-4B2D-A6F8-871A04428BA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9D7F8-4453-43A1-932B-99EBA536E0F3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DB8A2A-FCB4-4E1D-AB84-6E4FE513818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 метода </a:t>
            </a:r>
            <a:r>
              <a:rPr lang="bg-BG" dirty="0"/>
              <a:t>които принтират всяка част</a:t>
            </a:r>
            <a:endParaRPr lang="en-US" dirty="0"/>
          </a:p>
          <a:p>
            <a:pPr lvl="1"/>
            <a:r>
              <a:rPr lang="bg-BG" dirty="0"/>
              <a:t>Копирайте съдържанието от предишния слайд</a:t>
            </a:r>
          </a:p>
          <a:p>
            <a:pPr lvl="1"/>
            <a:r>
              <a:rPr lang="bg-BG" dirty="0"/>
              <a:t>Използвайте знака </a:t>
            </a:r>
            <a:r>
              <a:rPr lang="en-US" dirty="0"/>
              <a:t>"\u00A9"</a:t>
            </a:r>
            <a:r>
              <a:rPr lang="bg-BG" dirty="0"/>
              <a:t> за символът </a:t>
            </a:r>
            <a:r>
              <a:rPr lang="en-US" dirty="0"/>
              <a:t>©</a:t>
            </a:r>
          </a:p>
          <a:p>
            <a:r>
              <a:rPr lang="bg-BG" dirty="0"/>
              <a:t>Направете метод </a:t>
            </a:r>
            <a:r>
              <a:rPr lang="en-US" dirty="0"/>
              <a:t>PrintReceipt</a:t>
            </a:r>
            <a:r>
              <a:rPr lang="bg-BG" dirty="0"/>
              <a:t>(), който вика трита метода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837890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33046"/>
            <a:ext cx="3526063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699404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69B3DAE-8A88-4EDC-8F98-B2FEA5BB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E4B6F95-F086-40BE-97AC-3A19ED012396}"/>
              </a:ext>
            </a:extLst>
          </p:cNvPr>
          <p:cNvSpPr txBox="1"/>
          <p:nvPr/>
        </p:nvSpPr>
        <p:spPr>
          <a:xfrm>
            <a:off x="1042928" y="5952486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BA7073F-1208-485A-87C5-B36430CFAF2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Извикване на метод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5138292"/>
            <a:ext cx="10363200" cy="12721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05399"/>
            <a:ext cx="10363200" cy="21570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end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start; i &lt;= end; i++)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Console.Write("{0} ", i);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85212" y="1729282"/>
            <a:ext cx="3200400" cy="1012172"/>
          </a:xfrm>
          <a:prstGeom prst="wedgeRoundRectCallout">
            <a:avLst>
              <a:gd name="adj1" fmla="val -82274"/>
              <a:gd name="adj2" fmla="val -2230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Деклариране на 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start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856412" y="5268277"/>
            <a:ext cx="3429000" cy="1012172"/>
          </a:xfrm>
          <a:prstGeom prst="wedgeRoundRectCallout">
            <a:avLst>
              <a:gd name="adj1" fmla="val -120790"/>
              <a:gd name="adj2" fmla="val -87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Подаване на конкретни стойности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42212" y="3171233"/>
            <a:ext cx="3839504" cy="1012172"/>
          </a:xfrm>
          <a:prstGeom prst="wedgeRoundRectCallout">
            <a:avLst>
              <a:gd name="adj1" fmla="val -84258"/>
              <a:gd name="adj2" fmla="val -15151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параметъра,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разделени със запетайка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D561F00-0E51-4A45-B97E-B4D47B74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600572"/>
            <a:ext cx="5562600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подаваме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параметъра</a:t>
            </a:r>
            <a:endParaRPr lang="en-US" dirty="0"/>
          </a:p>
          <a:p>
            <a:r>
              <a:rPr lang="bg-BG" dirty="0"/>
              <a:t>Параметрите могат да бъдат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Всеки параметър 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параметри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567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63413" y="3641172"/>
            <a:ext cx="2995598" cy="586523"/>
          </a:xfrm>
          <a:prstGeom prst="wedgeRoundRectCallout">
            <a:avLst>
              <a:gd name="adj1" fmla="val 58310"/>
              <a:gd name="adj2" fmla="val 10293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066212" y="2709437"/>
            <a:ext cx="2315941" cy="1012172"/>
          </a:xfrm>
          <a:prstGeom prst="wedgeRoundRectCallout">
            <a:avLst>
              <a:gd name="adj1" fmla="val -19275"/>
              <a:gd name="adj2" fmla="val 14144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параметъра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548613" y="3215523"/>
            <a:ext cx="3429000" cy="1012172"/>
          </a:xfrm>
          <a:prstGeom prst="wedgeRoundRectCallout">
            <a:avLst>
              <a:gd name="adj1" fmla="val 39948"/>
              <a:gd name="adj2" fmla="val 7853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Няколко параметъра </a:t>
            </a:r>
            <a:r>
              <a:rPr lang="bg-BG" sz="25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от различни типове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081143A-9ABA-401A-BF64-40F1C9019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8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създаде метод, който </a:t>
            </a:r>
            <a:r>
              <a:rPr lang="bg-BG" dirty="0"/>
              <a:t>печата</a:t>
            </a:r>
            <a:r>
              <a:rPr lang="ru-RU" dirty="0"/>
              <a:t> знака на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negative.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23B4330-0D10-4F2D-8694-79E5EFE5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2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9412" y="17526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PrintSign(int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positive",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 if (number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negative.",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Console.WriteLine("The number {0} is zero.",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213884-5D14-4822-AB8D-A43FE6E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4D606BA-6CA3-4B8A-AE20-C081226BDCE1}"/>
              </a:ext>
            </a:extLst>
          </p:cNvPr>
          <p:cNvSpPr txBox="1"/>
          <p:nvPr/>
        </p:nvSpPr>
        <p:spPr>
          <a:xfrm>
            <a:off x="1042928" y="5257800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Принтиране на триъгълник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създаде метод, който принтира триъгълник, както е показано в примерите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9DDDCA5-61CE-4E58-BD9E-E74A20E9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05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принтира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състоящ се от числа в диапазон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определено начало </a:t>
            </a:r>
            <a:r>
              <a:rPr lang="bg-BG" dirty="0"/>
              <a:t>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край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743200"/>
            <a:ext cx="101346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PrintLine(int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 (int i = start; i &lt;= end;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Console.Write(i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273BADE-63B5-4AD1-9F07-7687B97B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метод, който принтира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първата </a:t>
            </a:r>
            <a:r>
              <a:rPr lang="bg-BG" dirty="0"/>
              <a:t>и после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втората </a:t>
            </a:r>
            <a:r>
              <a:rPr lang="bg-BG" dirty="0"/>
              <a:t>половина на триъгълника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Принтиране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3926" y="2275218"/>
            <a:ext cx="10134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PrintTriangle(int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PrintLine(1,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56312" y="1821187"/>
            <a:ext cx="2275657" cy="978316"/>
          </a:xfrm>
          <a:prstGeom prst="wedgeRoundRectCallout">
            <a:avLst>
              <a:gd name="adj1" fmla="val -65095"/>
              <a:gd name="adj2" fmla="val 22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61275E6-EF0B-44B2-881C-2F7C24652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5154CFE-A0B5-4D9A-9C12-B35980EEA4FB}"/>
              </a:ext>
            </a:extLst>
          </p:cNvPr>
          <p:cNvSpPr txBox="1"/>
          <p:nvPr/>
        </p:nvSpPr>
        <p:spPr>
          <a:xfrm>
            <a:off x="1042928" y="5992827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ru-RU" dirty="0"/>
              <a:t>Нарисувайте на конзолата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запълнен квадрат </a:t>
            </a:r>
            <a:r>
              <a:rPr lang="ru-RU" dirty="0"/>
              <a:t>със страна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ru-RU" dirty="0"/>
              <a:t>, както е показано в примера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Рисуване на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92605" y="1670711"/>
            <a:ext cx="3080593" cy="1697763"/>
            <a:chOff x="7287805" y="1828799"/>
            <a:chExt cx="3080593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87805" y="2338366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15798" y="1828799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4944" y="2296501"/>
            <a:ext cx="5354181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Console.WriteLine(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2 * n));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PrintMiddleRow(int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466052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PrintMiddleRow(n);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PrintHeaderRow(n);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84571" y="1839935"/>
            <a:ext cx="2275657" cy="978316"/>
          </a:xfrm>
          <a:prstGeom prst="wedgeRoundRectCallout">
            <a:avLst>
              <a:gd name="adj1" fmla="val -64323"/>
              <a:gd name="adj2" fmla="val -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8C4B03C-997E-4A9B-8321-2A606F6E1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88C3008-6B4E-4C3D-9C46-2B961CE349C5}"/>
              </a:ext>
            </a:extLst>
          </p:cNvPr>
          <p:cNvSpPr txBox="1"/>
          <p:nvPr/>
        </p:nvSpPr>
        <p:spPr>
          <a:xfrm>
            <a:off x="1036273" y="5926731"/>
            <a:ext cx="10096596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https://judge.softuni.bg/Contests/2643/Деклариране-и-извикване-на-методи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  <a:tabLst/>
            </a:pPr>
            <a:r>
              <a:rPr lang="bg-BG" dirty="0"/>
              <a:t>Използване на методи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Какво е метод?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Защо използваме методи?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Деклариране на методи</a:t>
            </a:r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Извикване на методи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Методи с параметри</a:t>
            </a:r>
            <a:endParaRPr lang="en-US" dirty="0"/>
          </a:p>
          <a:p>
            <a:pPr marL="712788" lvl="1" indent="-350838">
              <a:lnSpc>
                <a:spcPts val="4000"/>
              </a:lnSpc>
            </a:pPr>
            <a:r>
              <a:rPr lang="bg-BG" dirty="0"/>
              <a:t>Използване на параметри</a:t>
            </a:r>
            <a:br>
              <a:rPr lang="bg-BG" dirty="0"/>
            </a:br>
            <a:r>
              <a:rPr lang="bg-BG" dirty="0"/>
              <a:t>в методите</a:t>
            </a:r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01F510-3369-4699-9505-92466C038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4" y="4877550"/>
            <a:ext cx="11429998" cy="898222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29" y="1447800"/>
            <a:ext cx="2835990" cy="342975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0E61604-233C-4F07-B608-5F762905666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/>
              <a:t>Можем да разделим голяма програма</a:t>
            </a:r>
            <a:br>
              <a:rPr lang="bg-BG" dirty="0"/>
            </a:br>
            <a:r>
              <a:rPr lang="bg-BG" dirty="0"/>
              <a:t>на прости методи, които решават </a:t>
            </a:r>
            <a:br>
              <a:rPr lang="bg-BG" dirty="0"/>
            </a:br>
            <a:r>
              <a:rPr lang="bg-BG" dirty="0"/>
              <a:t>по-малки проблеми</a:t>
            </a:r>
          </a:p>
          <a:p>
            <a:pPr marL="452438" indent="-452438">
              <a:lnSpc>
                <a:spcPct val="100000"/>
              </a:lnSpc>
            </a:pPr>
            <a:r>
              <a:rPr lang="bg-BG" dirty="0"/>
              <a:t>Методите имат </a:t>
            </a:r>
          </a:p>
          <a:p>
            <a:pPr marL="757184" lvl="1" indent="-452438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име, тип, параметри и тяло</a:t>
            </a:r>
          </a:p>
          <a:p>
            <a:pPr marL="452438" indent="-452438"/>
            <a:r>
              <a:rPr lang="bg-BG" dirty="0"/>
              <a:t>Методите се извикват по тяхното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/>
              <a:t>Могат да приемат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/>
              <a:t>Параметрите приемат реални стойности,</a:t>
            </a:r>
            <a:br>
              <a:rPr lang="bg-BG" dirty="0"/>
            </a:br>
            <a:r>
              <a:rPr lang="bg-BG" dirty="0"/>
              <a:t>когато методът се извика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2617-082F-407E-9661-F55FAB99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577" y="3700158"/>
            <a:ext cx="1807035" cy="147830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6A45E-AA8E-4B02-92D2-5AFC0F68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4685731"/>
            <a:ext cx="1831741" cy="14089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57" y="1413393"/>
            <a:ext cx="3203889" cy="274118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081CC42-2560-449C-8813-8A485F7BD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246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95D6F8-6394-4C53-BA25-5835FFAD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Деклариране и извикване</a:t>
            </a:r>
            <a:br>
              <a:rPr lang="bg-BG" dirty="0"/>
            </a:br>
            <a:r>
              <a:rPr lang="bg-BG" dirty="0"/>
              <a:t>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6BFDF67-B793-46BC-A4FA-50DFB306DB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именувано парче код, </a:t>
            </a:r>
            <a:r>
              <a:rPr lang="bg-BG" dirty="0"/>
              <a:t>което</a:t>
            </a:r>
            <a:r>
              <a:rPr lang="en-US" dirty="0"/>
              <a:t> </a:t>
            </a:r>
            <a:r>
              <a:rPr lang="bg-BG" dirty="0"/>
              <a:t>може да се извика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Деклариране</a:t>
            </a:r>
            <a:r>
              <a:rPr lang="bg-BG" dirty="0"/>
              <a:t> на прост 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метода няколко пъти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Методи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 винаги е в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46EEC4C-120B-4ABE-91CD-AC4FC784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методи?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bg-BG" dirty="0"/>
              <a:t>Управляваме процеса на програмиране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Разделяме големи програми на малки части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По-добра организация на програмата ни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разбираемостта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Избягваме</a:t>
            </a:r>
            <a:r>
              <a:rPr lang="ru-RU" dirty="0"/>
              <a:t> </a:t>
            </a:r>
            <a:r>
              <a:rPr lang="bg-BG" dirty="0"/>
              <a:t>повторението</a:t>
            </a:r>
            <a:r>
              <a:rPr lang="ru-RU" dirty="0"/>
              <a:t> на </a:t>
            </a:r>
            <a:r>
              <a:rPr lang="bg-BG" dirty="0"/>
              <a:t>програмен</a:t>
            </a:r>
            <a:r>
              <a:rPr lang="ru-RU" dirty="0"/>
              <a:t> код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Подобрява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/>
              <a:t>Преизползваемост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Използване на съществуващи методи няколко пъти</a:t>
            </a:r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6212" y="4027349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CA0F22F-ADC4-4F1B-97C7-F3A94175E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93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118136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543587"/>
            <a:ext cx="106680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методите се декларират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 в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  <a:r>
              <a:rPr lang="en-US" dirty="0"/>
              <a:t> </a:t>
            </a:r>
            <a:r>
              <a:rPr lang="bg-BG" dirty="0"/>
              <a:t>също е метод</a:t>
            </a:r>
            <a:endParaRPr lang="en-US" dirty="0"/>
          </a:p>
          <a:p>
            <a:r>
              <a:rPr lang="bg-BG" dirty="0"/>
              <a:t>Декларираните променливи</a:t>
            </a:r>
            <a:br>
              <a:rPr lang="bg-BG" dirty="0"/>
            </a:br>
            <a:r>
              <a:rPr lang="bg-BG" dirty="0"/>
              <a:t>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646612" y="854976"/>
            <a:ext cx="2373468" cy="586523"/>
          </a:xfrm>
          <a:prstGeom prst="wedgeRoundRectCallout">
            <a:avLst>
              <a:gd name="adj1" fmla="val -45068"/>
              <a:gd name="adj2" fmla="val 98104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74964" y="861277"/>
            <a:ext cx="4038600" cy="586523"/>
          </a:xfrm>
          <a:prstGeom prst="wedgeRoundRectCallout">
            <a:avLst>
              <a:gd name="adj1" fmla="val 11779"/>
              <a:gd name="adj2" fmla="val 9460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Тип на връщаната стойност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436714" y="1007376"/>
            <a:ext cx="2141887" cy="586523"/>
          </a:xfrm>
          <a:prstGeom prst="wedgeRoundRectCallout">
            <a:avLst>
              <a:gd name="adj1" fmla="val -101384"/>
              <a:gd name="adj2" fmla="val 7356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427025" y="2607576"/>
            <a:ext cx="1497799" cy="586523"/>
          </a:xfrm>
          <a:prstGeom prst="wedgeRoundRectCallout">
            <a:avLst>
              <a:gd name="adj1" fmla="val -180626"/>
              <a:gd name="adj2" fmla="val -1187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57808" y="4572000"/>
            <a:ext cx="4937204" cy="2046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MyProgram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GB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args</a:t>
            </a: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81B9C0CC-6FA7-43CF-8833-E6CF3708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Методите</a:t>
            </a:r>
            <a:r>
              <a:rPr lang="en-US" dirty="0"/>
              <a:t> </a:t>
            </a:r>
            <a:r>
              <a:rPr lang="bg-BG" dirty="0"/>
              <a:t>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извикани </a:t>
            </a:r>
            <a:r>
              <a:rPr lang="bg-BG" dirty="0"/>
              <a:t>чрез името им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/>
              <a:t> </a:t>
            </a:r>
            <a:r>
              <a:rPr lang="bg-BG" dirty="0"/>
              <a:t>на метод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18512" y="2250178"/>
            <a:ext cx="2462100" cy="1012172"/>
          </a:xfrm>
          <a:prstGeom prst="wedgeRoundRectCallout">
            <a:avLst>
              <a:gd name="adj1" fmla="val -148234"/>
              <a:gd name="adj2" fmla="val -6223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Декларация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932612" y="5265811"/>
            <a:ext cx="2286000" cy="1012172"/>
          </a:xfrm>
          <a:prstGeom prst="wedgeRoundRectCallout">
            <a:avLst>
              <a:gd name="adj1" fmla="val -152332"/>
              <a:gd name="adj2" fmla="val -12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</a:t>
            </a:r>
            <a:b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bg-BG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 метод</a:t>
            </a:r>
            <a:endParaRPr lang="bg-BG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B8E7DBC-E235-4DDA-8FFB-E1486A4EF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818399" cy="5570355"/>
          </a:xfrm>
        </p:spPr>
        <p:txBody>
          <a:bodyPr/>
          <a:lstStyle/>
          <a:p>
            <a:r>
              <a:rPr lang="bg-BG" dirty="0"/>
              <a:t>Метод може да бъде извикан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Главният метод </a:t>
            </a:r>
            <a:r>
              <a:rPr lang="en-US" dirty="0"/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Собственото си тяло </a:t>
            </a:r>
            <a:r>
              <a:rPr lang="en-US" dirty="0"/>
              <a:t>– </a:t>
            </a:r>
            <a:r>
              <a:rPr lang="bg-BG" dirty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</a:t>
            </a:r>
            <a:r>
              <a:rPr lang="en-US" dirty="0"/>
              <a:t>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4212" y="2743200"/>
            <a:ext cx="4876800" cy="142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399212" y="2553514"/>
            <a:ext cx="4868124" cy="1765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PrintHeader()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0" y="5182048"/>
            <a:ext cx="6394624" cy="1523552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6330216" y="1815525"/>
            <a:ext cx="4724400" cy="62287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Някой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9724435-D91C-4E54-8C77-78D8CB59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 се напише метод, който печата </a:t>
            </a:r>
            <a:r>
              <a:rPr lang="bg-BG" dirty="0"/>
              <a:t>празна</a:t>
            </a:r>
            <a:r>
              <a:rPr lang="ru-RU" dirty="0"/>
              <a:t> касова бележка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0412" y="22098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Горна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3575115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Средна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IT KARIERA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56976" y="4953000"/>
            <a:ext cx="2746636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Долна част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F51A89FA-6DBE-430B-BEAE-EC1D8DC0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40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7142</TotalTime>
  <Words>1455</Words>
  <Application>Microsoft Office PowerPoint</Application>
  <PresentationFormat>По избор</PresentationFormat>
  <Paragraphs>313</Paragraphs>
  <Slides>23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Деклариране и извикване на методи</vt:lpstr>
      <vt:lpstr>Прости Методи</vt:lpstr>
      <vt:lpstr>Защо да използваме методи?</vt:lpstr>
      <vt:lpstr>Деклариране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Използване на параметри</vt:lpstr>
      <vt:lpstr>Използване на параметри (2)</vt:lpstr>
      <vt:lpstr>Задача: Знак на цяло число</vt:lpstr>
      <vt:lpstr>Решение: Знак на цяло число</vt:lpstr>
      <vt:lpstr>Задача: Принтиране на триъгълник</vt:lpstr>
      <vt:lpstr>Решение: Принтиране на триъгълник</vt:lpstr>
      <vt:lpstr>Решение: Принтиране на триъгълник (2)</vt:lpstr>
      <vt:lpstr>Задача: Рисуване на запълнен квадрат</vt:lpstr>
      <vt:lpstr>Деклариране и извикване на методи</vt:lpstr>
      <vt:lpstr>Какво научихме днес?</vt:lpstr>
      <vt:lpstr>Деклариране и извикване на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Деклариране и извикване на методи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2020-11-09T17:03:45Z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