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481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9045E2D-1EF3-48A6-B9E5-F05B79AA9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393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f2f24fb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f2f24fb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3D415F4-8005-4A3B-BBC8-4D5DD3664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900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f2f24fb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f2f24fb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ED8C4B-8BA8-4386-878B-9FFEAACC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466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2f24fb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2f24fb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498CC28-4754-41AA-8C31-29ADBA51FE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923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f2f24fb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f2f24fb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65EA83B-5A9B-45D4-90E8-C7357DEE9B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08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f2f24f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f2f24f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6C29B5-4176-414B-9DCD-D75063B92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878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2f24fb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2f24fb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141AA79-D40A-44C6-8823-13D14D23D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6550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f2f24fb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f2f24fb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2C2B387-828C-4EDC-B0A6-3DC3AFEDD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7150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f2f24fb9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f2f24fb9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EA1E72-C3BA-4EBE-9D77-ABFDC744B4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733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2f24fb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2f24fb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A69A07A-F5F8-4F8C-83D0-11E473935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6268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f2f24fb9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f2f24fb9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CE8BCF-7736-464C-A9E9-64FDE0841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40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7103C87-1B8E-437F-B837-F09C1654E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89856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f2f24fb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f2f24fb9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BD4786B-3412-47B5-BF5F-8B858DB94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190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0a82a7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0a82a7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B4E9D3A-0EC3-4767-A98C-D01255D88B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4299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0a82a7d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0a82a7d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C2D12E3-4042-46EC-A60F-C593F7169D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8253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0a82a7d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0a82a7d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BF5501-15B3-42BE-B645-1B1EC564DC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02772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47B5FC7-31A9-466F-8B87-384EC711F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0174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0a82a7d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0a82a7d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66F513E-1C9C-4F39-A822-77D10F66E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8354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0a82a7d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0a82a7d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4DBEE3-B59E-4516-B3B4-87B5F0C09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7776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0a82a7da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0a82a7da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397E5D-C0D4-456E-B37E-4CD0CD0673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06541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0a82a7d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0a82a7d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F60B91-0531-42B6-A077-6EB364930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5152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0a82a7d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30a82a7d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2712A5-6835-4EE2-B084-42B8A8E51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63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37480A1-05A2-4775-9BDD-E2205787C8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0422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253942a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253942a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CF53078-4C1C-40C1-99D3-21DE932FD5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4688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253942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253942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B7E8712-4615-4481-9A8C-7EE61C6A5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686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253942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2253942a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4B2C3B-9C1B-4B47-92A7-63EDAA50D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694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25394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25394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62539A2-CA38-4403-8F86-A0043F6243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7321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2253942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2253942a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375AE76-2C6C-4462-ADE9-2FD113FCB0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7596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2253942a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2253942a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9E43F67-718A-432D-8006-CC539C66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0204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2253942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2253942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58B51F-27DD-4419-9172-C8DD692D4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524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253942a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253942a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AFEE3E-C11E-4478-845A-B95394F681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8498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2253942a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2253942a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5C28D8-9E7B-4BC9-B2F4-10BAA6B16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77920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2253942a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2253942a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1BA63C-F0A6-442B-9E94-EBD0F47DF9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587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5dad1c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5dad1c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B2A611-458B-438F-A706-C0A1764418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1871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F359416-AF7E-4696-AD5A-97F83AE73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9673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2253942a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2253942a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57D87B9-3C03-4307-9FBA-FFDCCF590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30562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2253942a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2253942a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15EAF74-020E-42A7-A6A0-F713C5B8F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01595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253942a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253942a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5ECD9E3-DBC1-49B4-9E4C-2E54B604EB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944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2253942a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2253942a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C52511-9412-482A-8016-DC46DA794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3641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253942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253942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EDEA56-6FF4-4D11-A549-0DAF391A3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27019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253942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2253942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E980DC-7A5C-4A36-A43E-42E6492B0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71841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2253942a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2253942a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1A938C0-2601-4648-B0A7-01E4730AF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9901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2253942a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2253942a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3C8931B-5EEB-4CC3-BFFE-9ACF88D942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99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61D4C1C-BA26-4943-9BD0-84C0038B9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458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2802CA-E881-4CB8-9E48-0961113E0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36815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9556004-5F6D-43F1-BCCE-9931E6F46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832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dad1c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dad1c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BA45A8A-A74A-48BA-B44C-2BA77945CB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144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6b7f9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6b7f9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C17B627-FF46-43A2-B72B-A8D949E058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351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dad1c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dad1c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DA04703-0C45-405D-9EB5-0C3F4E3C9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4097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f2f24fb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f2f24fb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482251-6DB8-421E-96A7-6103EDD51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761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36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Въведение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4202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89" y="3541738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D5601B7-4AA8-4859-AB34-6AADCA78C0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Четене на стойност от конзолата</a:t>
            </a:r>
            <a:endParaRPr sz="3200" dirty="0"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971" y="2162564"/>
            <a:ext cx="7713190" cy="4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FC372A6-612F-46D8-8DF9-C849AEAA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9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Четене на стойност от конзолата</a:t>
            </a:r>
            <a:endParaRPr sz="28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971" y="2162564"/>
            <a:ext cx="7713190" cy="4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6151297" y="1354374"/>
            <a:ext cx="5891665" cy="1541226"/>
          </a:xfrm>
          <a:prstGeom prst="wedgeRoundRectCallout">
            <a:avLst>
              <a:gd name="adj1" fmla="val 5944"/>
              <a:gd name="adj2" fmla="val 889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за присвояване `&lt;-` може да се използва само в рамките на do-блок, както и присовената променлива може да се използва само в do-блока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1D43AE-A5BC-485A-9554-22F961492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Функцията `return` е функция, която приема стойност и създава IO действие, който при извикване не прави нищо, а веднага връща тази стойност</a:t>
            </a:r>
            <a:endParaRPr sz="3200"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00217" y="3202656"/>
            <a:ext cx="10788390" cy="175034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:: IO String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=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"I'm not really doing anything"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4AC319F-5F97-4603-A33C-3ADD05132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8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494" y="1453082"/>
            <a:ext cx="7021839" cy="509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FCED63-29B9-4E67-92C7-34616204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1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Някои полезни IO действия:</a:t>
            </a:r>
            <a:endParaRPr sz="3200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4294967295"/>
          </p:nvPr>
        </p:nvSpPr>
        <p:spPr>
          <a:xfrm>
            <a:off x="0" y="3576638"/>
            <a:ext cx="12114212" cy="6429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Принтира символен низ на конзолата, след което добавя нов ред</a:t>
            </a:r>
            <a:endParaRPr sz="3200"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4294967295"/>
          </p:nvPr>
        </p:nvSpPr>
        <p:spPr>
          <a:xfrm>
            <a:off x="0" y="5484813"/>
            <a:ext cx="11356975" cy="6429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Чете ред от конзолата</a:t>
            </a:r>
            <a:endParaRPr sz="3200" dirty="0"/>
          </a:p>
        </p:txBody>
      </p:sp>
      <p:sp>
        <p:nvSpPr>
          <p:cNvPr id="190" name="Google Shape;190;p30"/>
          <p:cNvSpPr/>
          <p:nvPr/>
        </p:nvSpPr>
        <p:spPr>
          <a:xfrm>
            <a:off x="700217" y="2653435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putStrLn :: String -&gt; IO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00217" y="4562172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getLine :: IO String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27B43DD-418D-4C2B-874D-8C3F67A8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Принтира стойност, представена като символен низ, на конзолата</a:t>
            </a:r>
            <a:endParaRPr sz="3200"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4294967295"/>
          </p:nvPr>
        </p:nvSpPr>
        <p:spPr>
          <a:xfrm>
            <a:off x="0" y="5484813"/>
            <a:ext cx="11356975" cy="6429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Чете цял файл като “мързелив” символен низ</a:t>
            </a:r>
            <a:endParaRPr sz="3200" dirty="0"/>
          </a:p>
        </p:txBody>
      </p:sp>
      <p:sp>
        <p:nvSpPr>
          <p:cNvPr id="199" name="Google Shape;199;p31"/>
          <p:cNvSpPr/>
          <p:nvPr/>
        </p:nvSpPr>
        <p:spPr>
          <a:xfrm>
            <a:off x="700217" y="2653435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print :: (Show a) =&gt; a -&gt; IO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700217" y="4562172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readFile :: FilePath -&gt; IO String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C0BABD7-DB62-4D17-A9A5-1DE7A7DA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1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Пише символен низ във файл</a:t>
            </a:r>
            <a:endParaRPr sz="32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0" y="5484813"/>
            <a:ext cx="11356975" cy="64293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Добавя символен низ на края на файл</a:t>
            </a:r>
            <a:endParaRPr sz="3200" dirty="0"/>
          </a:p>
        </p:txBody>
      </p:sp>
      <p:sp>
        <p:nvSpPr>
          <p:cNvPr id="208" name="Google Shape;208;p32"/>
          <p:cNvSpPr/>
          <p:nvPr/>
        </p:nvSpPr>
        <p:spPr>
          <a:xfrm>
            <a:off x="700217" y="2653435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writeFile :: FilePath -&gt; String -&gt; IO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700217" y="4562172"/>
            <a:ext cx="10788390" cy="80539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appendFile :: FilePath -&gt; String -&gt; IO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3DC1B50-F383-4A68-A5FF-B699A2B7C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3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Примери:</a:t>
            </a:r>
            <a:endParaRPr sz="3200"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13" y="1424589"/>
            <a:ext cx="6014300" cy="50630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540120-98CB-48C7-A2D3-D0F905612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4456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Създава нов файл или пренаписва съдържанието на вече съществуващ такъв</a:t>
            </a:r>
            <a:endParaRPr sz="32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47" y="1299184"/>
            <a:ext cx="6820517" cy="509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1E2F44C-1AB2-43DA-8105-D857B64D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6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Четене на файл като “мързелив” символен низ</a:t>
            </a:r>
            <a:endParaRPr sz="3200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812" y="2209800"/>
            <a:ext cx="7354184" cy="412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8EDEEE2-D268-4315-BDC4-E1F28004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0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600"/>
              <a:t>Парадигми за програмиране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Функционални езици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Входно/изходни операции</a:t>
            </a:r>
            <a:endParaRPr sz="36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600" dirty="0"/>
              <a:t>Състояние на програма</a:t>
            </a:r>
            <a:endParaRPr sz="48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812" y="27432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46F9595-EA8D-4AB7-B3E6-F19555126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1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Добавяне на текст</a:t>
            </a:r>
            <a:br>
              <a:rPr lang="en" sz="3200" dirty="0"/>
            </a:br>
            <a:r>
              <a:rPr lang="en" sz="3200" dirty="0"/>
              <a:t>в края на файл</a:t>
            </a:r>
            <a:endParaRPr sz="3200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48" y="1905000"/>
            <a:ext cx="8030775" cy="4483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634F9C5-D1E3-4150-AA98-D0E95F084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1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Казваме, че една система/програма има състояние, когато е създадена да помни потребителски интеракции  или предхождащи евенти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Състоянието обикновено се пази в променливи, които представляват заделена компютърна памет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Глобално състояние на програма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Достъпно от всеки контекст на програмата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Локално състояние на програма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Достъпно само в рамките на определена функция/package</a:t>
            </a: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9ACEFC7-AE3A-452F-875E-D75ACF5F7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8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Глобално състояние в Haskell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Не се препоръчва използването му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700217" y="2856583"/>
            <a:ext cx="10788390" cy="32355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Data.IORef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System.IO.Unsafe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:: IORef Int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{-# NOINLINE myGlobalVar #-}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= unsafePerformIO (newIORef 17)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090A538-EDC1-47FA-B189-6620EE1B7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800" dirty="0"/>
              <a:t>Monad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Стратегия за комбиниране на изчисления/операции в по-сложни такива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Всеки Monad представя</a:t>
            </a:r>
            <a:endParaRPr sz="2800" dirty="0"/>
          </a:p>
          <a:p>
            <a:pPr lvl="2">
              <a:spcBef>
                <a:spcPts val="0"/>
              </a:spcBef>
            </a:pPr>
            <a:r>
              <a:rPr lang="en" sz="2800" dirty="0"/>
              <a:t>return функция</a:t>
            </a:r>
            <a:endParaRPr sz="2800" dirty="0"/>
          </a:p>
          <a:p>
            <a:pPr lvl="2">
              <a:spcBef>
                <a:spcPts val="0"/>
              </a:spcBef>
            </a:pPr>
            <a:r>
              <a:rPr lang="en" sz="2800" dirty="0"/>
              <a:t>Комбинаторна функция bind</a:t>
            </a:r>
            <a:endParaRPr sz="2800" dirty="0"/>
          </a:p>
          <a:p>
            <a:pPr lvl="2">
              <a:spcBef>
                <a:spcPts val="0"/>
              </a:spcBef>
            </a:pPr>
            <a:r>
              <a:rPr lang="en" sz="2800" dirty="0"/>
              <a:t>Типизиран конструктор</a:t>
            </a:r>
            <a:endParaRPr sz="28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800" dirty="0"/>
              <a:t>State Monad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Може да бъде използван за да се симулира състояние на програма в Haskell</a:t>
            </a:r>
            <a:endParaRPr sz="2800"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C61DA92-0322-4A04-9714-DB06EE9F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9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7DAC2E7-D9E7-454F-B160-1AB1AA27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5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7085012" y="781533"/>
            <a:ext cx="2971799" cy="854222"/>
          </a:xfrm>
          <a:prstGeom prst="wedgeRoundRectCallout">
            <a:avLst>
              <a:gd name="adj1" fmla="val -63762"/>
              <a:gd name="adj2" fmla="val 5820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Добавяне на нужната библиотека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34B6049-0AF4-4A53-BB41-3018CDB9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5027612" y="3389981"/>
            <a:ext cx="4102468" cy="957354"/>
          </a:xfrm>
          <a:prstGeom prst="wedgeRoundRectCallout">
            <a:avLst>
              <a:gd name="adj1" fmla="val -110190"/>
              <a:gd name="adj2" fmla="val -7316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Деклариране на променлива, която да пази състоянието 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C6E28D9-8A3B-425E-A001-0F06B9EF3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3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561013" y="3581400"/>
            <a:ext cx="3352800" cy="954691"/>
          </a:xfrm>
          <a:prstGeom prst="wedgeRoundRectCallout">
            <a:avLst>
              <a:gd name="adj1" fmla="val -75864"/>
              <a:gd name="adj2" fmla="val -213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 функцията get се извлича състоянието 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872273D-F0D3-40D0-A64C-67B806800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6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6063273" y="3581400"/>
            <a:ext cx="3841139" cy="1162497"/>
          </a:xfrm>
          <a:prstGeom prst="wedgeRoundRectCallout">
            <a:avLst>
              <a:gd name="adj1" fmla="val -72991"/>
              <a:gd name="adj2" fmla="val 4780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put поставя стойност в променливата, която пази състоянието 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D892967-36DC-402B-B2E7-F15E6EED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8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00217" y="1506834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700217" y="2521770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700217" y="353670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700217" y="4598295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700217" y="5659886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6551612" y="4348294"/>
            <a:ext cx="4019482" cy="1162497"/>
          </a:xfrm>
          <a:prstGeom prst="wedgeRoundRectCallout">
            <a:avLst>
              <a:gd name="adj1" fmla="val -75314"/>
              <a:gd name="adj2" fmla="val 7348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evalState връща крайния резултат от състоянието на програмата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E831D17-8649-4592-9A4E-FF3A4E19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dirty="0"/>
              <a:t>Обектно-ориентирана парадигма</a:t>
            </a:r>
            <a:endParaRPr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2800" dirty="0"/>
              <a:t>Следва императивен програмен модел</a:t>
            </a:r>
            <a:endParaRPr sz="28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2800" dirty="0"/>
              <a:t>Променливи и обекти (изменяеми данни)</a:t>
            </a:r>
            <a:endParaRPr sz="28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2800" dirty="0"/>
              <a:t>Функциите и стойностите са различни концепции</a:t>
            </a:r>
            <a:endParaRPr sz="2800" dirty="0"/>
          </a:p>
          <a:p>
            <a:pPr marL="1218895" indent="-457086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2800" dirty="0"/>
              <a:t>Странични ефекти при изпълнение (изпълнението води до промени в състоянието)</a:t>
            </a:r>
            <a:endParaRPr sz="28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Парадигми за програмиране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96D6588-C397-484D-B7AB-4DF5BF23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9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4294967295"/>
          </p:nvPr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 (в GHCi)</a:t>
            </a:r>
            <a:endParaRPr sz="3200" dirty="0"/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4294967295"/>
          </p:nvPr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541338" indent="-541338">
              <a:buClr>
                <a:schemeClr val="accent1"/>
              </a:buClr>
              <a:buSzPts val="1800"/>
            </a:pPr>
            <a:r>
              <a:rPr lang="en" sz="3200" dirty="0"/>
              <a:t>Бележка: let се използва и при дефиниране на променлива в тялото на функция</a:t>
            </a:r>
            <a:endParaRPr sz="3200" dirty="0"/>
          </a:p>
        </p:txBody>
      </p:sp>
      <p:sp>
        <p:nvSpPr>
          <p:cNvPr id="330" name="Google Shape;330;p46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F7CCCA2-1636-4725-980F-377BFA25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5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0" name="Google Shape;340;p47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3427412" y="1066800"/>
            <a:ext cx="3078237" cy="938165"/>
          </a:xfrm>
          <a:prstGeom prst="wedgeRoundRectCallout">
            <a:avLst>
              <a:gd name="adj1" fmla="val -79730"/>
              <a:gd name="adj2" fmla="val 975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променливата (функция)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4D946B1-A174-4CEF-AAF7-FC3FC806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31;p46">
            <a:extLst>
              <a:ext uri="{FF2B5EF4-FFF2-40B4-BE49-F238E27FC236}">
                <a16:creationId xmlns:a16="http://schemas.microsoft.com/office/drawing/2014/main" id="{81D5C742-F59C-4F36-A020-E82A9A95D480}"/>
              </a:ext>
            </a:extLst>
          </p:cNvPr>
          <p:cNvSpPr txBox="1">
            <a:spLocks/>
          </p:cNvSpPr>
          <p:nvPr/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>
              <a:buClr>
                <a:schemeClr val="accent1"/>
              </a:buClr>
              <a:buSzPts val="1800"/>
            </a:pPr>
            <a:r>
              <a:rPr lang="ru-RU" sz="3200"/>
              <a:t>Дефиниране на променлива (в GHCi)</a:t>
            </a:r>
            <a:endParaRPr lang="ru-RU" sz="3200" dirty="0"/>
          </a:p>
        </p:txBody>
      </p:sp>
      <p:sp>
        <p:nvSpPr>
          <p:cNvPr id="11" name="Google Shape;333;p46">
            <a:extLst>
              <a:ext uri="{FF2B5EF4-FFF2-40B4-BE49-F238E27FC236}">
                <a16:creationId xmlns:a16="http://schemas.microsoft.com/office/drawing/2014/main" id="{8DADFC85-71E6-43CF-B88D-1211A78A9E4C}"/>
              </a:ext>
            </a:extLst>
          </p:cNvPr>
          <p:cNvSpPr txBox="1">
            <a:spLocks/>
          </p:cNvSpPr>
          <p:nvPr/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Clr>
                <a:schemeClr val="accent1"/>
              </a:buClr>
              <a:buSzPts val="1800"/>
            </a:pPr>
            <a:r>
              <a:rPr lang="ru-RU" sz="3200"/>
              <a:t>Бележка: let се използва и при дефиниране на променлива в тялото на функция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776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49" name="Google Shape;34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3275012" y="1066778"/>
            <a:ext cx="2286000" cy="905529"/>
          </a:xfrm>
          <a:prstGeom prst="wedgeRoundRectCallout">
            <a:avLst>
              <a:gd name="adj1" fmla="val -61504"/>
              <a:gd name="adj2" fmla="val 975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 за присвояване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3089E55-32FD-4319-BA97-3E44501F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31;p46">
            <a:extLst>
              <a:ext uri="{FF2B5EF4-FFF2-40B4-BE49-F238E27FC236}">
                <a16:creationId xmlns:a16="http://schemas.microsoft.com/office/drawing/2014/main" id="{026DCB3C-E6E5-4CF1-AEEF-5C7D28253F1F}"/>
              </a:ext>
            </a:extLst>
          </p:cNvPr>
          <p:cNvSpPr txBox="1">
            <a:spLocks/>
          </p:cNvSpPr>
          <p:nvPr/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>
              <a:buClr>
                <a:schemeClr val="accent1"/>
              </a:buClr>
              <a:buSzPts val="1800"/>
            </a:pPr>
            <a:r>
              <a:rPr lang="ru-RU" sz="3200"/>
              <a:t>Дефиниране на променлива (в GHCi)</a:t>
            </a:r>
            <a:endParaRPr lang="ru-RU" sz="3200" dirty="0"/>
          </a:p>
        </p:txBody>
      </p:sp>
      <p:sp>
        <p:nvSpPr>
          <p:cNvPr id="11" name="Google Shape;333;p46">
            <a:extLst>
              <a:ext uri="{FF2B5EF4-FFF2-40B4-BE49-F238E27FC236}">
                <a16:creationId xmlns:a16="http://schemas.microsoft.com/office/drawing/2014/main" id="{22C77C5E-928A-493B-8B90-FDA10527FC94}"/>
              </a:ext>
            </a:extLst>
          </p:cNvPr>
          <p:cNvSpPr txBox="1">
            <a:spLocks/>
          </p:cNvSpPr>
          <p:nvPr/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Clr>
                <a:schemeClr val="accent1"/>
              </a:buClr>
              <a:buSzPts val="1800"/>
            </a:pPr>
            <a:r>
              <a:rPr lang="ru-RU" sz="3200"/>
              <a:t>Бележка: let се използва и при дефиниране на променлива в тялото на функция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92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Google Shape;362;p49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3514519" y="1281308"/>
            <a:ext cx="2392437" cy="693092"/>
          </a:xfrm>
          <a:prstGeom prst="wedgeRoundRectCallout">
            <a:avLst>
              <a:gd name="adj1" fmla="val -52122"/>
              <a:gd name="adj2" fmla="val 10682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Литерал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99165BD-9398-458D-BBAC-046D5296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31;p46">
            <a:extLst>
              <a:ext uri="{FF2B5EF4-FFF2-40B4-BE49-F238E27FC236}">
                <a16:creationId xmlns:a16="http://schemas.microsoft.com/office/drawing/2014/main" id="{7C2855B7-6DE8-4072-AF72-5F070E4689F1}"/>
              </a:ext>
            </a:extLst>
          </p:cNvPr>
          <p:cNvSpPr txBox="1">
            <a:spLocks/>
          </p:cNvSpPr>
          <p:nvPr/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>
              <a:buClr>
                <a:schemeClr val="accent1"/>
              </a:buClr>
              <a:buSzPts val="1800"/>
            </a:pPr>
            <a:r>
              <a:rPr lang="ru-RU" sz="3200"/>
              <a:t>Дефиниране на променлива (в GHCi)</a:t>
            </a:r>
            <a:endParaRPr lang="ru-RU" sz="3200" dirty="0"/>
          </a:p>
        </p:txBody>
      </p:sp>
      <p:sp>
        <p:nvSpPr>
          <p:cNvPr id="11" name="Google Shape;333;p46">
            <a:extLst>
              <a:ext uri="{FF2B5EF4-FFF2-40B4-BE49-F238E27FC236}">
                <a16:creationId xmlns:a16="http://schemas.microsoft.com/office/drawing/2014/main" id="{7C80154D-FEA2-4FC4-B818-7D20F30313D9}"/>
              </a:ext>
            </a:extLst>
          </p:cNvPr>
          <p:cNvSpPr txBox="1">
            <a:spLocks/>
          </p:cNvSpPr>
          <p:nvPr/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Clr>
                <a:schemeClr val="accent1"/>
              </a:buClr>
              <a:buSzPts val="1800"/>
            </a:pPr>
            <a:r>
              <a:rPr lang="ru-RU" sz="3200"/>
              <a:t>Бележка: let се използва и при дефиниране на променлива в тялото на функция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89428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82" name="Google Shape;38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51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51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4113212" y="1871196"/>
            <a:ext cx="3459237" cy="1006010"/>
          </a:xfrm>
          <a:prstGeom prst="wedgeRoundRectCallout">
            <a:avLst>
              <a:gd name="adj1" fmla="val -66987"/>
              <a:gd name="adj2" fmla="val 246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Не е нужно поставянето на ; на края на реда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4E9AB2A-5322-4A6E-AD27-37BC2EF0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31;p46">
            <a:extLst>
              <a:ext uri="{FF2B5EF4-FFF2-40B4-BE49-F238E27FC236}">
                <a16:creationId xmlns:a16="http://schemas.microsoft.com/office/drawing/2014/main" id="{984BA7DA-8D8B-473D-B6E0-7FB47ADFC893}"/>
              </a:ext>
            </a:extLst>
          </p:cNvPr>
          <p:cNvSpPr txBox="1">
            <a:spLocks/>
          </p:cNvSpPr>
          <p:nvPr/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>
              <a:buClr>
                <a:schemeClr val="accent1"/>
              </a:buClr>
              <a:buSzPts val="1800"/>
            </a:pPr>
            <a:r>
              <a:rPr lang="ru-RU" sz="3200"/>
              <a:t>Дефиниране на променлива (в GHCi)</a:t>
            </a:r>
            <a:endParaRPr lang="ru-RU" sz="3200" dirty="0"/>
          </a:p>
        </p:txBody>
      </p:sp>
      <p:sp>
        <p:nvSpPr>
          <p:cNvPr id="11" name="Google Shape;333;p46">
            <a:extLst>
              <a:ext uri="{FF2B5EF4-FFF2-40B4-BE49-F238E27FC236}">
                <a16:creationId xmlns:a16="http://schemas.microsoft.com/office/drawing/2014/main" id="{242183E1-5B64-4094-828A-656975015C52}"/>
              </a:ext>
            </a:extLst>
          </p:cNvPr>
          <p:cNvSpPr txBox="1">
            <a:spLocks/>
          </p:cNvSpPr>
          <p:nvPr/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Clr>
                <a:schemeClr val="accent1"/>
              </a:buClr>
              <a:buSzPts val="1800"/>
            </a:pPr>
            <a:r>
              <a:rPr lang="ru-RU" sz="3200"/>
              <a:t>Бележка: let се използва и при дефиниране на променлива в тялото на функция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582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Дефиниране на променлива</a:t>
            </a:r>
            <a:endParaRPr sz="3200"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700217" y="2230612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2"/>
          <p:cNvSpPr/>
          <p:nvPr/>
        </p:nvSpPr>
        <p:spPr>
          <a:xfrm>
            <a:off x="700217" y="3935601"/>
            <a:ext cx="10788390" cy="76340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92F57F0-B085-4622-A1A8-79308DFB0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Google Shape;331;p46">
            <a:extLst>
              <a:ext uri="{FF2B5EF4-FFF2-40B4-BE49-F238E27FC236}">
                <a16:creationId xmlns:a16="http://schemas.microsoft.com/office/drawing/2014/main" id="{E00228B2-0C22-48A9-92FB-BE9E4A7E8577}"/>
              </a:ext>
            </a:extLst>
          </p:cNvPr>
          <p:cNvSpPr txBox="1">
            <a:spLocks/>
          </p:cNvSpPr>
          <p:nvPr/>
        </p:nvSpPr>
        <p:spPr>
          <a:xfrm>
            <a:off x="223837" y="3124200"/>
            <a:ext cx="11356975" cy="639762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086">
              <a:buClr>
                <a:schemeClr val="accent1"/>
              </a:buClr>
              <a:buSzPts val="1800"/>
            </a:pPr>
            <a:r>
              <a:rPr lang="ru-RU" sz="3200"/>
              <a:t>Дефиниране на променлива (в GHCi)</a:t>
            </a:r>
            <a:endParaRPr lang="ru-RU" sz="3200" dirty="0"/>
          </a:p>
        </p:txBody>
      </p:sp>
      <p:sp>
        <p:nvSpPr>
          <p:cNvPr id="11" name="Google Shape;333;p46">
            <a:extLst>
              <a:ext uri="{FF2B5EF4-FFF2-40B4-BE49-F238E27FC236}">
                <a16:creationId xmlns:a16="http://schemas.microsoft.com/office/drawing/2014/main" id="{6E2E0771-594C-4009-9ABC-519A00091FE5}"/>
              </a:ext>
            </a:extLst>
          </p:cNvPr>
          <p:cNvSpPr txBox="1">
            <a:spLocks/>
          </p:cNvSpPr>
          <p:nvPr/>
        </p:nvSpPr>
        <p:spPr>
          <a:xfrm>
            <a:off x="147637" y="4808538"/>
            <a:ext cx="11356975" cy="1110781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Clr>
                <a:schemeClr val="accent1"/>
              </a:buClr>
              <a:buSzPts val="1800"/>
            </a:pPr>
            <a:r>
              <a:rPr lang="ru-RU" sz="3200"/>
              <a:t>Бележка: let се използва и при дефиниране на променлива в тялото на функция</a:t>
            </a:r>
            <a:endParaRPr lang="ru-RU" sz="3200" dirty="0"/>
          </a:p>
        </p:txBody>
      </p:sp>
      <p:sp>
        <p:nvSpPr>
          <p:cNvPr id="399" name="Google Shape;399;p52"/>
          <p:cNvSpPr/>
          <p:nvPr/>
        </p:nvSpPr>
        <p:spPr>
          <a:xfrm>
            <a:off x="2884482" y="4985192"/>
            <a:ext cx="4429130" cy="1162497"/>
          </a:xfrm>
          <a:prstGeom prst="wedgeRoundRectCallout">
            <a:avLst>
              <a:gd name="adj1" fmla="val -83135"/>
              <a:gd name="adj2" fmla="val -8293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контекста на GHCi променливите се декларират с ключовата дума let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652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Оператори за сравнение: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&lt;  - по-малко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&gt; -  по-голямо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&lt;= - по-малко или равно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&gt;= - по-голямо или равно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== - равно на 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/= - различно от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Всеки от тези оператори връща булева стойност</a:t>
            </a:r>
            <a:endParaRPr sz="3200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F9D22DF-BBC4-49BD-9F37-D4364F4FB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2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Логически оператори: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|| - логическо или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&amp;&amp; - логическо и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not(</a:t>
            </a:r>
            <a:r>
              <a:rPr lang="en" i="1" dirty="0"/>
              <a:t>BooleanExpression</a:t>
            </a:r>
            <a:r>
              <a:rPr lang="en" dirty="0"/>
              <a:t>) - обръща стойността на булевия израз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.|. - логическо или (битова операция)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.&amp;. - логическо и (битова операция)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Всеки от тези оператори връща булева стойност</a:t>
            </a:r>
            <a:endParaRPr sz="3200" dirty="0"/>
          </a:p>
          <a:p>
            <a:pPr marL="0" indent="0">
              <a:buNone/>
            </a:pPr>
            <a:endParaRPr sz="3200"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A757CB1-1B94-44F0-9A5D-C7FFDE93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54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Оператори за математически операции: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+ - събиране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– - изваждане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* - умножение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/ - деление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sqrt  - корен квадратен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аbs - абсолютна стойност</a:t>
            </a:r>
            <a:endParaRPr dirty="0"/>
          </a:p>
          <a:p>
            <a:pPr marL="0" indent="0">
              <a:buNone/>
            </a:pPr>
            <a:endParaRPr sz="3200"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7725517-1FE2-4442-BCE1-3F65B2292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4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оператори: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if-else 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guards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case </a:t>
            </a:r>
            <a:endParaRPr dirty="0"/>
          </a:p>
        </p:txBody>
      </p:sp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2FC557E-F95A-48D6-9068-6FC32EC85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7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00000"/>
              </a:lnSpc>
              <a:buClr>
                <a:schemeClr val="accent1"/>
              </a:buClr>
              <a:buSzPts val="1800"/>
            </a:pPr>
            <a:r>
              <a:rPr lang="en" dirty="0"/>
              <a:t>Функционална парадигма</a:t>
            </a:r>
            <a:endParaRPr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Следва декларативен програмен модел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Функциите са стойности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Стойностите не се променят по време на изпълнение на програмата (неизменяеми данни)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Липсва концепцията за състояние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Висока ефективност на изпълнение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Отложено изпълнение на код</a:t>
            </a:r>
            <a:endParaRPr sz="2800" dirty="0"/>
          </a:p>
          <a:p>
            <a:pPr marL="1218895" indent="-457086" algn="just">
              <a:lnSpc>
                <a:spcPct val="100000"/>
              </a:lnSpc>
              <a:buClr>
                <a:schemeClr val="lt1"/>
              </a:buClr>
              <a:buSzPts val="1800"/>
            </a:pPr>
            <a:r>
              <a:rPr lang="en" sz="2800" dirty="0"/>
              <a:t>По-малко възможности за грешки</a:t>
            </a:r>
            <a:endParaRPr sz="28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Парадигми за програмиране (...)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F52AA-EB95-411C-AA2B-F952EBB6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1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(if-else)</a:t>
            </a:r>
            <a:endParaRPr sz="3200" dirty="0"/>
          </a:p>
        </p:txBody>
      </p:sp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700217" y="2230612"/>
            <a:ext cx="10788390" cy="32235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74937B5-3EF9-47C0-9443-454C681A7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42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Условни оператори (if-else)</a:t>
            </a:r>
            <a:endParaRPr sz="3200" dirty="0"/>
          </a:p>
        </p:txBody>
      </p:sp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58"/>
          <p:cNvSpPr/>
          <p:nvPr/>
        </p:nvSpPr>
        <p:spPr>
          <a:xfrm>
            <a:off x="700217" y="2230612"/>
            <a:ext cx="10788390" cy="32235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5848010" y="1914059"/>
            <a:ext cx="3649049" cy="1162497"/>
          </a:xfrm>
          <a:prstGeom prst="wedgeRoundRectCallout">
            <a:avLst>
              <a:gd name="adj1" fmla="val -96348"/>
              <a:gd name="adj2" fmla="val 5213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Булева променлива или израз, връщащ булев резултат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E648AF6-52DE-495F-BB9A-5F42F9C9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7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Условни оператори (if-else)</a:t>
            </a:r>
            <a:endParaRPr sz="3200" dirty="0"/>
          </a:p>
        </p:txBody>
      </p:sp>
      <p:sp>
        <p:nvSpPr>
          <p:cNvPr id="443" name="Google Shape;44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9"/>
          <p:cNvSpPr/>
          <p:nvPr/>
        </p:nvSpPr>
        <p:spPr>
          <a:xfrm>
            <a:off x="700217" y="2230612"/>
            <a:ext cx="10788390" cy="32235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9"/>
          <p:cNvSpPr/>
          <p:nvPr/>
        </p:nvSpPr>
        <p:spPr>
          <a:xfrm>
            <a:off x="5848010" y="1914059"/>
            <a:ext cx="3649049" cy="1162497"/>
          </a:xfrm>
          <a:prstGeom prst="wedgeRoundRectCallout">
            <a:avLst>
              <a:gd name="adj1" fmla="val -77853"/>
              <a:gd name="adj2" fmla="val 647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 само в случай, че булевия израз връща True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1E3BF2E-B96E-4C72-851C-0B55E3D5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23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/>
              <a:t>Условни оператори (if-else)</a:t>
            </a:r>
            <a:endParaRPr sz="3200" dirty="0"/>
          </a:p>
        </p:txBody>
      </p:sp>
      <p:sp>
        <p:nvSpPr>
          <p:cNvPr id="451" name="Google Shape;451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700217" y="2230612"/>
            <a:ext cx="10788390" cy="32235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60"/>
          <p:cNvSpPr/>
          <p:nvPr/>
        </p:nvSpPr>
        <p:spPr>
          <a:xfrm>
            <a:off x="5408612" y="2714644"/>
            <a:ext cx="2608602" cy="714356"/>
          </a:xfrm>
          <a:prstGeom prst="wedgeRoundRectCallout">
            <a:avLst>
              <a:gd name="adj1" fmla="val -122076"/>
              <a:gd name="adj2" fmla="val 11746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Вложено условие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E6D62C-5AE6-4E5F-90D3-059E3FA5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39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(if-else)</a:t>
            </a:r>
            <a:endParaRPr sz="3200" dirty="0"/>
          </a:p>
        </p:txBody>
      </p:sp>
      <p:sp>
        <p:nvSpPr>
          <p:cNvPr id="459" name="Google Shape;459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700217" y="2230612"/>
            <a:ext cx="10788390" cy="32235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sz="31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61"/>
          <p:cNvSpPr/>
          <p:nvPr/>
        </p:nvSpPr>
        <p:spPr>
          <a:xfrm>
            <a:off x="5789612" y="2042998"/>
            <a:ext cx="3649049" cy="1162497"/>
          </a:xfrm>
          <a:prstGeom prst="wedgeRoundRectCallout">
            <a:avLst>
              <a:gd name="adj1" fmla="val -106801"/>
              <a:gd name="adj2" fmla="val 19263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се, ако нито едно от условията не е удовлетворено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635B3B-A074-4FAD-BC49-B47CB668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90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(guards)</a:t>
            </a:r>
            <a:endParaRPr sz="3200" dirty="0"/>
          </a:p>
        </p:txBody>
      </p:sp>
      <p:sp>
        <p:nvSpPr>
          <p:cNvPr id="467" name="Google Shape;46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0" name="Google Shape;470;p62"/>
          <p:cNvSpPr txBox="1">
            <a:spLocks noGrp="1"/>
          </p:cNvSpPr>
          <p:nvPr>
            <p:ph type="body" idx="4294967295"/>
          </p:nvPr>
        </p:nvSpPr>
        <p:spPr>
          <a:xfrm>
            <a:off x="0" y="4733925"/>
            <a:ext cx="11356975" cy="6397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1218895" indent="-457086">
              <a:buClr>
                <a:schemeClr val="accent1"/>
              </a:buClr>
              <a:buSzPts val="1800"/>
            </a:pPr>
            <a:r>
              <a:rPr lang="en" sz="3200" dirty="0"/>
              <a:t>Оператор подобен на switch-case използван в други езици</a:t>
            </a:r>
            <a:endParaRPr sz="3200" dirty="0"/>
          </a:p>
        </p:txBody>
      </p:sp>
      <p:sp>
        <p:nvSpPr>
          <p:cNvPr id="469" name="Google Shape;469;p62"/>
          <p:cNvSpPr/>
          <p:nvPr/>
        </p:nvSpPr>
        <p:spPr>
          <a:xfrm>
            <a:off x="700217" y="2230612"/>
            <a:ext cx="10788390" cy="227900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4FB0E6-5EFC-4FB1-ACF3-D38E8429F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78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(guards)</a:t>
            </a:r>
            <a:endParaRPr sz="3200" dirty="0"/>
          </a:p>
        </p:txBody>
      </p:sp>
      <p:sp>
        <p:nvSpPr>
          <p:cNvPr id="475" name="Google Shape;47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63"/>
          <p:cNvSpPr txBox="1">
            <a:spLocks noGrp="1"/>
          </p:cNvSpPr>
          <p:nvPr>
            <p:ph type="body" idx="4294967295"/>
          </p:nvPr>
        </p:nvSpPr>
        <p:spPr>
          <a:xfrm>
            <a:off x="0" y="4733925"/>
            <a:ext cx="11356975" cy="6397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1218895" indent="-457086">
              <a:buClr>
                <a:schemeClr val="accent1"/>
              </a:buClr>
              <a:buSzPts val="1800"/>
            </a:pPr>
            <a:r>
              <a:rPr lang="en" sz="3200" dirty="0"/>
              <a:t>Оператор подобен на switch-case използван в други езици</a:t>
            </a:r>
            <a:endParaRPr sz="3200" dirty="0"/>
          </a:p>
        </p:txBody>
      </p:sp>
      <p:sp>
        <p:nvSpPr>
          <p:cNvPr id="477" name="Google Shape;477;p63"/>
          <p:cNvSpPr/>
          <p:nvPr/>
        </p:nvSpPr>
        <p:spPr>
          <a:xfrm>
            <a:off x="700217" y="2230612"/>
            <a:ext cx="10788390" cy="227900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63"/>
          <p:cNvSpPr/>
          <p:nvPr/>
        </p:nvSpPr>
        <p:spPr>
          <a:xfrm>
            <a:off x="3379552" y="1066800"/>
            <a:ext cx="5000860" cy="1212400"/>
          </a:xfrm>
          <a:prstGeom prst="wedgeRoundRectCallout">
            <a:avLst>
              <a:gd name="adj1" fmla="val -74794"/>
              <a:gd name="adj2" fmla="val 11187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Условията се дефинират с оператора | - връща се резултат отговарящ на условието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3F01125-2B91-4142-8D88-2BD197E23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31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(guards)</a:t>
            </a:r>
            <a:endParaRPr sz="3200" dirty="0"/>
          </a:p>
        </p:txBody>
      </p:sp>
      <p:sp>
        <p:nvSpPr>
          <p:cNvPr id="484" name="Google Shape;484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64"/>
          <p:cNvSpPr txBox="1">
            <a:spLocks noGrp="1"/>
          </p:cNvSpPr>
          <p:nvPr>
            <p:ph type="body" idx="4294967295"/>
          </p:nvPr>
        </p:nvSpPr>
        <p:spPr>
          <a:xfrm>
            <a:off x="0" y="4733925"/>
            <a:ext cx="11356975" cy="63976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1218895" indent="-457086">
              <a:buClr>
                <a:schemeClr val="accent1"/>
              </a:buClr>
              <a:buSzPts val="1800"/>
            </a:pPr>
            <a:r>
              <a:rPr lang="en" sz="3200" dirty="0"/>
              <a:t>Оператор подобен на switch-case използван в други езици</a:t>
            </a:r>
            <a:endParaRPr sz="3200" dirty="0"/>
          </a:p>
        </p:txBody>
      </p:sp>
      <p:sp>
        <p:nvSpPr>
          <p:cNvPr id="486" name="Google Shape;486;p64"/>
          <p:cNvSpPr/>
          <p:nvPr/>
        </p:nvSpPr>
        <p:spPr>
          <a:xfrm>
            <a:off x="700217" y="2230612"/>
            <a:ext cx="10788390" cy="227900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64"/>
          <p:cNvSpPr/>
          <p:nvPr/>
        </p:nvSpPr>
        <p:spPr>
          <a:xfrm>
            <a:off x="4621695" y="1829783"/>
            <a:ext cx="5054117" cy="1222082"/>
          </a:xfrm>
          <a:prstGeom prst="wedgeRoundRectCallout">
            <a:avLst>
              <a:gd name="adj1" fmla="val -64086"/>
              <a:gd name="adj2" fmla="val 12027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Ако нито едно условия не е удовлетворено се връща резултата след ключовата дума otherwise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4589390-AC91-44F9-9B14-045E20BE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01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Условни оператори (case)</a:t>
            </a:r>
            <a:endParaRPr sz="3200" dirty="0"/>
          </a:p>
        </p:txBody>
      </p:sp>
      <p:sp>
        <p:nvSpPr>
          <p:cNvPr id="493" name="Google Shape;493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6" name="Google Shape;496;p65"/>
          <p:cNvSpPr txBox="1">
            <a:spLocks noGrp="1"/>
          </p:cNvSpPr>
          <p:nvPr>
            <p:ph type="body" idx="4294967295"/>
          </p:nvPr>
        </p:nvSpPr>
        <p:spPr>
          <a:xfrm>
            <a:off x="300037" y="4722812"/>
            <a:ext cx="11356975" cy="1754188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2400" dirty="0"/>
              <a:t>Условният оператор започва с `case &lt;име на параметъра&gt; of`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От лявата страна на оператора  `-&gt;` е условието, което трябва да е удовлетворено, а от дясната резултата, който се връща, ако това се случи</a:t>
            </a:r>
            <a:endParaRPr sz="24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`_` - хваща всички други случаи, които не са описани </a:t>
            </a:r>
            <a:endParaRPr sz="2400" dirty="0"/>
          </a:p>
        </p:txBody>
      </p:sp>
      <p:sp>
        <p:nvSpPr>
          <p:cNvPr id="495" name="Google Shape;495;p65"/>
          <p:cNvSpPr/>
          <p:nvPr/>
        </p:nvSpPr>
        <p:spPr>
          <a:xfrm>
            <a:off x="700217" y="2230612"/>
            <a:ext cx="10788390" cy="227900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simpleFunction'' a = case a of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5 -&gt; "It's five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6 -&gt; "It's six :)"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_  -&gt; "It's neither 5 nor 6 :("</a:t>
            </a: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C4D9E20-EDFE-440F-8F61-48DD0D29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05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Clr>
                <a:schemeClr val="accent1"/>
              </a:buClr>
              <a:buSzPts val="1800"/>
            </a:pPr>
            <a:r>
              <a:rPr lang="en" sz="3200" dirty="0"/>
              <a:t>Парадигми за програмиране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Входно/изходни операции</a:t>
            </a:r>
            <a:endParaRPr sz="3200" dirty="0"/>
          </a:p>
          <a:p>
            <a:pPr indent="-457086" algn="just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Състояние на програма</a:t>
            </a:r>
            <a:endParaRPr sz="3200" dirty="0"/>
          </a:p>
        </p:txBody>
      </p:sp>
      <p:sp>
        <p:nvSpPr>
          <p:cNvPr id="501" name="Google Shape;501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03" name="Google Shape;5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612" y="3463733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38ACF34-0B69-4EA8-A1DC-810FF4249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7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Чисто функционални езици</a:t>
            </a:r>
            <a:endParaRPr sz="3200"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Haskell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Mercury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Clean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Нечисти функционални езици</a:t>
            </a:r>
            <a:endParaRPr sz="3200"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Lisp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Scala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Clojure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F#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Функционални езици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3E437C6-559A-4789-A626-94C5180B6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97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12" y="46482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FC8D6D-79E5-466D-B89B-E9C3C2C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Чисто функционален език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Статично типизиран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Бързодействие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Отложено изпълнение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Инструменти</a:t>
            </a:r>
            <a:endParaRPr sz="3200"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Платформата Haskell 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GHCi (Read, Evaluate, Print Loop)</a:t>
            </a:r>
            <a:endParaRPr dirty="0"/>
          </a:p>
          <a:p>
            <a:pPr lvl="1" indent="-45708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/>
              <a:t>VSCode with Haskell Syntax Highlighting plugin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Haskell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52315C5-CA94-408D-BA12-CF34E0101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3200" dirty="0"/>
              <a:t>Работа с конзолата</a:t>
            </a:r>
            <a:endParaRPr sz="3200"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Hello World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90" y="1537126"/>
            <a:ext cx="6963667" cy="49437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9E0569E-A3B9-48AB-B701-16EBA975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9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chemeClr val="accent1"/>
              </a:buClr>
              <a:buSzPts val="1800"/>
            </a:pPr>
            <a:r>
              <a:rPr lang="en" sz="3200" dirty="0"/>
              <a:t>Всяка функция в Haskell си има тип - от какъв тип са функциите, които взаимодействат с външния свят?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Входно/изходните операции в Haskell стават посредством IO действия</a:t>
            </a:r>
            <a:endParaRPr sz="3200"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Най-просто обяснено IO действията са парчета код, които взаимодействат с външния свят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`main` сам по себе си е IO действие - това означава, че реално се изпълнява и всички странични ефекти реално се случват</a:t>
            </a:r>
            <a:endParaRPr dirty="0"/>
          </a:p>
          <a:p>
            <a:pPr indent="-457086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3200" dirty="0"/>
              <a:t>do-блоковете се използват, за да се опишат няколко последователни действия, които IO действието да изпълни</a:t>
            </a:r>
            <a:endParaRPr sz="3200" dirty="0"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BE79BB4-2596-4A26-93E7-286439E87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4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46" y="1872990"/>
            <a:ext cx="11782526" cy="31120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43F3509-2B18-42FE-B4DC-494B16C4A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966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7355</TotalTime>
  <Words>2998</Words>
  <Application>Microsoft Office PowerPoint</Application>
  <PresentationFormat>Custom</PresentationFormat>
  <Paragraphs>460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Въведение</vt:lpstr>
      <vt:lpstr>Съдържание</vt:lpstr>
      <vt:lpstr>Парадигми за програмиране</vt:lpstr>
      <vt:lpstr>Парадигми за програмиране (...)</vt:lpstr>
      <vt:lpstr>Функционални езици</vt:lpstr>
      <vt:lpstr>Haskell</vt:lpstr>
      <vt:lpstr>Hello World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302</cp:revision>
  <dcterms:created xsi:type="dcterms:W3CDTF">2014-01-02T17:00:34Z</dcterms:created>
  <dcterms:modified xsi:type="dcterms:W3CDTF">2019-12-18T18:13:07Z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