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41"/>
  </p:notesMasterIdLst>
  <p:handoutMasterIdLst>
    <p:handoutMasterId r:id="rId42"/>
  </p:handoutMasterIdLst>
  <p:sldIdLst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481" r:id="rId4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18-Dec-19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18-Dec-19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13EC2D4-EA83-4B6B-9A98-8C5914F195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34157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18f7fe4f5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18f7fe4f5_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9F03F6B-C41E-499B-AA54-86BE6FEF72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83285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18f7fe4f5_2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18f7fe4f5_2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3C55403-15F8-4C23-A50E-FE6D8F9337C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69539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18f7fe4f5_2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18f7fe4f5_2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261D090-257B-4D9D-A7F7-A59D004291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57120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18f7fe4f5_2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18f7fe4f5_2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A8EC592-54E2-4302-AED6-B59CBED3C2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46300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18f7fe4f5_5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18f7fe4f5_5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E9CE569-E450-4F09-B896-82853C8C27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1497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188e3c888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188e3c888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EE310DF-7155-4ABA-A140-D9745373A9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71547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188e3c88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188e3c88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2629B9D-0C3C-4373-BAFD-2E088E7FF5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957738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188e3c888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188e3c888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AA845686-649B-41BE-8951-FD14A42E16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108286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e8d3888a4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e8d3888a4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A7F58F0-5B97-4632-8D26-E74F970F79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371563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18f7fe4f5_2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18f7fe4f5_2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754FA16-0758-4289-AB98-C2E7C38CC7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52093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5f6f1f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5f6f1f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2CA3504-05E3-4DF4-BFEC-73E2064C13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679006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15d49e4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15d49e4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62526F94-93CA-489A-99A4-A824DD8F14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527823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18f7fe4f5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618f7fe4f5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55B0A53-338D-4A9E-825E-3D2D673713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118329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18f7fe4f5_5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618f7fe4f5_5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301ECEC-11E1-4013-86A8-3941EC83B9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11545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618f7fe4f5_5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618f7fe4f5_5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F7BEC7E-9B13-4661-BEB6-C6E44CB9BE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355664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18f7fe4f5_5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18f7fe4f5_5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6075BC8-AC97-47C5-8C0D-69449E05EC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41352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618f7fe4f5_5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618f7fe4f5_5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FBA78D8-3500-4F0E-99F6-903833B4C3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338963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618f7fe4f5_5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618f7fe4f5_5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6605957-05B5-485D-B592-D15CC54A81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6429551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18f7fe4f5_5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618f7fe4f5_5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ADDF1D3-F27A-434B-B5FD-731F378496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791133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18f7fe4f5_5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618f7fe4f5_5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1409B79-DDBE-4CB3-8065-23D0E1EAE8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888097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6188e3c88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6188e3c88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638C741-7AB2-4D0E-BB0D-D1637E5902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06973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d5f6f1d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d5f6f1d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F4D9BC9-5A5D-4A1B-80B6-C82D34ABED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853729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6188e3c88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6188e3c888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078FDD1-7F1B-480F-9B47-CBEE161407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922037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615d49e4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615d49e4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AC194540-B67E-4EA5-BFAD-44073B4EAE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412437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6199082a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6199082a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010FC5A-EE08-4FD1-B387-BCB50DCE80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316605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6199082a9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6199082a9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47B4716-ED87-416E-9164-80C7C431D1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062377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6199082a9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6199082a9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BAD68438-E5FD-4A3D-823C-04AB01F75C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92050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6199082a9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6199082a9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1F2E9EE-B24E-4923-979E-2E9D2B9535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615055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6199082a9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6199082a9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91EA69F-6E1A-4A44-A019-1370AB6B04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906741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d5f6f1fc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d5f6f1fc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B53BB25E-523A-492C-AA09-D7CDDD4F02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237980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649CA1D-05CA-4BF3-8745-A49BD00D36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26738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18f7fe4f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18f7fe4f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2E02C90-A959-4009-B419-3EDEF6F874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04968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18f7fe4f5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18f7fe4f5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2118F79-2E14-4728-B883-D4769B362C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89043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18f7fe4f5_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18f7fe4f5_2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6E2994FA-837B-4B69-82A6-261B8E2F54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26855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18f7fe4f5_2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18f7fe4f5_2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E4302F5-5A7B-4209-9597-9053A17BAD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92844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18f7fe4f5_2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18f7fe4f5_2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9ED2542-3AC4-4823-AF9D-DFA7335020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55171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18f7fe4f5_2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18f7fe4f5_2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51B9D391-75BA-4923-BF68-E0EF706DDD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23957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1_Presentation 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366413" y="314303"/>
            <a:ext cx="7382477" cy="20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4100"/>
              <a:buNone/>
              <a:defRPr sz="5465">
                <a:solidFill>
                  <a:srgbClr val="F6D18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366413" y="2346299"/>
            <a:ext cx="7382477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999" cap="none">
                <a:solidFill>
                  <a:schemeClr val="accent1"/>
                </a:solidFill>
              </a:defRPr>
            </a:lvl1pPr>
            <a:lvl2pPr lvl="1" algn="ctr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9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7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2"/>
          </p:nvPr>
        </p:nvSpPr>
        <p:spPr>
          <a:xfrm>
            <a:off x="760412" y="4164084"/>
            <a:ext cx="3187570" cy="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b" anchorCtr="0">
            <a:noAutofit/>
          </a:bodyPr>
          <a:lstStyle>
            <a:lvl1pPr marL="609448" lvl="0" indent="-30472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 b="1">
                <a:solidFill>
                  <a:srgbClr val="EE792A"/>
                </a:solidFill>
              </a:defRPr>
            </a:lvl1pPr>
            <a:lvl2pPr marL="1218895" lvl="1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2pPr>
            <a:lvl3pPr marL="1828343" lvl="2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3pPr>
            <a:lvl4pPr marL="2437790" lvl="3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4pPr>
            <a:lvl5pPr marL="3047238" lvl="4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5pPr>
            <a:lvl6pPr marL="3656686" lvl="5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6pPr>
            <a:lvl7pPr marL="4266133" lvl="6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7pPr>
            <a:lvl8pPr marL="4875581" lvl="7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8pPr>
            <a:lvl9pPr marL="5485028" lvl="8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>
            <a:spLocks noGrp="1"/>
          </p:cNvSpPr>
          <p:nvPr>
            <p:ph type="pic" idx="3"/>
          </p:nvPr>
        </p:nvSpPr>
        <p:spPr>
          <a:xfrm>
            <a:off x="4366413" y="4191000"/>
            <a:ext cx="7382477" cy="19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Cambria"/>
              <a:buNone/>
              <a:defRPr sz="3466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mbria"/>
              <a:buChar char="▪"/>
              <a:defRPr sz="3199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Cambria"/>
              <a:buChar char="▪"/>
              <a:defRPr sz="3066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Cambria"/>
              <a:buChar char="▪"/>
              <a:defRPr sz="2799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Cambria"/>
              <a:buChar char="▪"/>
              <a:defRPr sz="2666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20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20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20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20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4"/>
          </p:nvPr>
        </p:nvSpPr>
        <p:spPr>
          <a:xfrm>
            <a:off x="760412" y="4633983"/>
            <a:ext cx="3187570" cy="4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609448" lvl="0" indent="-30472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6" b="1">
                <a:solidFill>
                  <a:srgbClr val="F4B36C"/>
                </a:solidFill>
              </a:defRPr>
            </a:lvl1pPr>
            <a:lvl2pPr marL="1218895" lvl="1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2pPr>
            <a:lvl3pPr marL="1828343" lvl="2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3pPr>
            <a:lvl4pPr marL="2437790" lvl="3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4pPr>
            <a:lvl5pPr marL="3047238" lvl="4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5pPr>
            <a:lvl6pPr marL="3656686" lvl="5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6pPr>
            <a:lvl7pPr marL="4266133" lvl="6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7pPr>
            <a:lvl8pPr marL="4875581" lvl="7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8pPr>
            <a:lvl9pPr marL="5485028" lvl="8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5"/>
          </p:nvPr>
        </p:nvSpPr>
        <p:spPr>
          <a:xfrm>
            <a:off x="760412" y="5011672"/>
            <a:ext cx="318757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609448" lvl="0" indent="-30472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1">
                <a:solidFill>
                  <a:srgbClr val="F9D9A9"/>
                </a:solidFill>
              </a:defRPr>
            </a:lvl1pPr>
            <a:lvl2pPr marL="1218895" lvl="1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2pPr>
            <a:lvl3pPr marL="1828343" lvl="2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3pPr>
            <a:lvl4pPr marL="2437790" lvl="3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4pPr>
            <a:lvl5pPr marL="3047238" lvl="4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5pPr>
            <a:lvl6pPr marL="3656686" lvl="5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6pPr>
            <a:lvl7pPr marL="4266133" lvl="6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7pPr>
            <a:lvl8pPr marL="4875581" lvl="7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8pPr>
            <a:lvl9pPr marL="5485028" lvl="8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6"/>
          </p:nvPr>
        </p:nvSpPr>
        <p:spPr>
          <a:xfrm>
            <a:off x="760412" y="5394605"/>
            <a:ext cx="318757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609448" lvl="0" indent="-30472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6" b="1">
                <a:solidFill>
                  <a:srgbClr val="F27A44"/>
                </a:solidFill>
              </a:defRPr>
            </a:lvl1pPr>
            <a:lvl2pPr marL="1218895" lvl="1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2pPr>
            <a:lvl3pPr marL="1828343" lvl="2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3pPr>
            <a:lvl4pPr marL="2437790" lvl="3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4pPr>
            <a:lvl5pPr marL="3047238" lvl="4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5pPr>
            <a:lvl6pPr marL="3656686" lvl="5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6pPr>
            <a:lvl7pPr marL="4266133" lvl="6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7pPr>
            <a:lvl8pPr marL="4875581" lvl="7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8pPr>
            <a:lvl9pPr marL="5485028" lvl="8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7"/>
          </p:nvPr>
        </p:nvSpPr>
        <p:spPr>
          <a:xfrm>
            <a:off x="760412" y="5735767"/>
            <a:ext cx="318757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609448" lvl="0" indent="-30472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1">
                <a:solidFill>
                  <a:srgbClr val="F27A44"/>
                </a:solidFill>
              </a:defRPr>
            </a:lvl1pPr>
            <a:lvl2pPr marL="1218895" lvl="1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2pPr>
            <a:lvl3pPr marL="1828343" lvl="2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3pPr>
            <a:lvl4pPr marL="2437790" lvl="3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4pPr>
            <a:lvl5pPr marL="3047238" lvl="4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5pPr>
            <a:lvl6pPr marL="3656686" lvl="5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6pPr>
            <a:lvl7pPr marL="4266133" lvl="6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7pPr>
            <a:lvl8pPr marL="4875581" lvl="7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8pPr>
            <a:lvl9pPr marL="5485028" lvl="8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9298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7" r:id="rId6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it-kariera.mon.bg/e-learning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mon.bg/" TargetMode="Externa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ctrTitle"/>
          </p:nvPr>
        </p:nvSpPr>
        <p:spPr>
          <a:xfrm>
            <a:off x="760409" y="315111"/>
            <a:ext cx="10988338" cy="1999879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"/>
              <a:t>Функции и стойности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1"/>
          </p:nvPr>
        </p:nvSpPr>
        <p:spPr>
          <a:xfrm>
            <a:off x="4366413" y="2346580"/>
            <a:ext cx="7382477" cy="1752344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/>
            <a:r>
              <a:rPr lang="en">
                <a:latin typeface="Cambria"/>
                <a:ea typeface="Cambria"/>
                <a:cs typeface="Cambria"/>
                <a:sym typeface="Cambria"/>
              </a:rPr>
              <a:t>ИТ Кариера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0" name="Google Shape;110;p18"/>
          <p:cNvSpPr>
            <a:spLocks noGrp="1"/>
          </p:cNvSpPr>
          <p:nvPr>
            <p:ph type="pic" idx="3"/>
          </p:nvPr>
        </p:nvSpPr>
        <p:spPr>
          <a:xfrm>
            <a:off x="4366413" y="4496496"/>
            <a:ext cx="7382477" cy="1904304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 algn="r"/>
            <a:r>
              <a:rPr lang="en" dirty="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У</a:t>
            </a:r>
            <a:r>
              <a:rPr lang="en" sz="2399" dirty="0">
                <a:solidFill>
                  <a:schemeClr val="lt2"/>
                </a:solidFill>
              </a:rPr>
              <a:t>чителски екип</a:t>
            </a:r>
            <a:br>
              <a:rPr lang="en" sz="2399" dirty="0">
                <a:solidFill>
                  <a:schemeClr val="lt2"/>
                </a:solidFill>
              </a:rPr>
            </a:br>
            <a:r>
              <a:rPr lang="en" sz="2399" dirty="0">
                <a:solidFill>
                  <a:schemeClr val="lt2"/>
                </a:solidFill>
              </a:rPr>
              <a:t>Обучение за ИТ кариера</a:t>
            </a:r>
            <a:endParaRPr sz="2399" dirty="0">
              <a:solidFill>
                <a:schemeClr val="lt2"/>
              </a:solidFill>
            </a:endParaRPr>
          </a:p>
          <a:p>
            <a:pPr marL="0" indent="0" algn="r"/>
            <a:r>
              <a:rPr lang="en" sz="2399" dirty="0">
                <a:solidFill>
                  <a:schemeClr val="lt2"/>
                </a:solidFill>
                <a:hlinkClick r:id="rId3"/>
              </a:rPr>
              <a:t>https://it-kariera.mon.bg/e-learning</a:t>
            </a:r>
            <a:endParaRPr sz="2399" dirty="0">
              <a:solidFill>
                <a:schemeClr val="lt2"/>
              </a:solidFill>
            </a:endParaRPr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802" y="3352800"/>
            <a:ext cx="2676669" cy="2937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 title="CC-BY-NC-SA License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848872" y="3176262"/>
            <a:ext cx="2900045" cy="1014536"/>
          </a:xfrm>
          <a:prstGeom prst="roundRect">
            <a:avLst>
              <a:gd name="adj" fmla="val 3940"/>
            </a:avLst>
          </a:prstGeom>
          <a:solidFill>
            <a:srgbClr val="231F20">
              <a:alpha val="49800"/>
            </a:srgbClr>
          </a:solidFill>
          <a:ln w="9525" cap="flat" cmpd="sng">
            <a:solidFill>
              <a:srgbClr val="C87D0E">
                <a:alpha val="49800"/>
              </a:srgbClr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14466B5-AF2A-4932-97BE-22958E2F3886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ctr" anchorCtr="0">
            <a:noAutofit/>
          </a:bodyPr>
          <a:lstStyle>
            <a:lvl1pPr marL="609448" lvl="0" indent="-304724" algn="r" defTabSz="1218565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700"/>
              <a:buFont typeface="Wingdings" charset="2"/>
              <a:buNone/>
              <a:defRPr sz="10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218895" lvl="1" indent="-397834" algn="l" defTabSz="1218565" rtl="0" eaLnBrk="1" latinLnBrk="0" hangingPunct="1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Wingdings" charset="2"/>
              <a:buChar char="▪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lvl="2" indent="-397834" algn="l" defTabSz="1218565" rtl="0" eaLnBrk="1" latinLnBrk="0" hangingPunct="1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F9A1D"/>
              </a:buClr>
              <a:buSzPts val="1100"/>
              <a:buFont typeface="Wingdings" charset="2"/>
              <a:buChar char="▪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7790" lvl="3" indent="-397834" algn="l" defTabSz="1218565" rtl="0" eaLnBrk="1" latinLnBrk="0" hangingPunct="1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D9411"/>
              </a:buClr>
              <a:buSzPts val="1100"/>
              <a:buFont typeface="Wingdings" charset="2"/>
              <a:buChar char="▪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238" lvl="4" indent="-397834" algn="l" defTabSz="1218565" rtl="0" eaLnBrk="1" latinLnBrk="0" hangingPunct="1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28D10"/>
              </a:buClr>
              <a:buSzPts val="1100"/>
              <a:buFont typeface="Wingdings" charset="2"/>
              <a:buChar char="▪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6686" lvl="5" indent="-397834" algn="l" defTabSz="1218565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6133" lvl="6" indent="-397834" algn="l" defTabSz="1218565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5581" lvl="7" indent="-397834" algn="l" defTabSz="1218565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5028" lvl="8" indent="-397834" algn="l" defTabSz="1218565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288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Дефиниране на функция с повече параметри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5" name="Google Shape;175;p26"/>
          <p:cNvSpPr/>
          <p:nvPr/>
        </p:nvSpPr>
        <p:spPr>
          <a:xfrm>
            <a:off x="700217" y="2588019"/>
            <a:ext cx="10788390" cy="84098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F2B254"/>
              </a:buClr>
              <a:buSzPts val="32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multMax a b x = (max a b) * x</a:t>
            </a:r>
            <a:endParaRPr sz="3199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26"/>
          <p:cNvSpPr/>
          <p:nvPr/>
        </p:nvSpPr>
        <p:spPr>
          <a:xfrm>
            <a:off x="6164527" y="3375214"/>
            <a:ext cx="4425685" cy="1652769"/>
          </a:xfrm>
          <a:prstGeom prst="wedgeRoundRectCallout">
            <a:avLst>
              <a:gd name="adj1" fmla="val -62418"/>
              <a:gd name="adj2" fmla="val -53927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първо се изпълнява функцията max, която е вградена за Haskell и връща по-големият от два параметъра</a:t>
            </a:r>
            <a:endParaRPr sz="20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7" name="Google Shape;177;p26"/>
          <p:cNvSpPr/>
          <p:nvPr/>
        </p:nvSpPr>
        <p:spPr>
          <a:xfrm>
            <a:off x="7466012" y="1676400"/>
            <a:ext cx="2819400" cy="1110780"/>
          </a:xfrm>
          <a:prstGeom prst="wedgeRoundRectCallout">
            <a:avLst>
              <a:gd name="adj1" fmla="val -66076"/>
              <a:gd name="adj2" fmla="val 48206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резултат</a:t>
            </a:r>
            <a:r>
              <a:rPr lang="bg-BG" sz="20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ът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от функцията max се умножава по x</a:t>
            </a:r>
            <a:endParaRPr sz="20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D69A0E0F-8EA8-4375-8EB7-35FF5B172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40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2800" dirty="0"/>
              <a:t>Извикване на вградената в Haskell sqrt функция, която извежда корен корен квадратен</a:t>
            </a:r>
            <a:endParaRPr sz="2800" dirty="0"/>
          </a:p>
        </p:txBody>
      </p:sp>
      <p:sp>
        <p:nvSpPr>
          <p:cNvPr id="182" name="Google Shape;182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Извикване на функция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5" name="Google Shape;185;p27"/>
          <p:cNvSpPr txBox="1">
            <a:spLocks noGrp="1"/>
          </p:cNvSpPr>
          <p:nvPr>
            <p:ph type="body" idx="4294967295"/>
          </p:nvPr>
        </p:nvSpPr>
        <p:spPr>
          <a:xfrm>
            <a:off x="106362" y="4224337"/>
            <a:ext cx="10788650" cy="500063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2800" dirty="0"/>
              <a:t>Резултат:</a:t>
            </a:r>
            <a:endParaRPr sz="2800" dirty="0"/>
          </a:p>
        </p:txBody>
      </p:sp>
      <p:sp>
        <p:nvSpPr>
          <p:cNvPr id="183" name="Google Shape;183;p27"/>
          <p:cNvSpPr/>
          <p:nvPr/>
        </p:nvSpPr>
        <p:spPr>
          <a:xfrm>
            <a:off x="700217" y="2581254"/>
            <a:ext cx="1793933" cy="84098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F2B254"/>
              </a:buClr>
              <a:buSzPts val="32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sqrt 3</a:t>
            </a:r>
            <a:endParaRPr sz="3199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" name="Google Shape;186;p27"/>
          <p:cNvSpPr/>
          <p:nvPr/>
        </p:nvSpPr>
        <p:spPr>
          <a:xfrm>
            <a:off x="700217" y="5047512"/>
            <a:ext cx="4503227" cy="84098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F2B254"/>
              </a:buClr>
              <a:buSzPts val="32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1.7320508075688722</a:t>
            </a:r>
            <a:endParaRPr sz="3199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" name="Google Shape;187;p27"/>
          <p:cNvSpPr/>
          <p:nvPr/>
        </p:nvSpPr>
        <p:spPr>
          <a:xfrm>
            <a:off x="7131208" y="2581254"/>
            <a:ext cx="2082258" cy="84098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F2B254"/>
              </a:buClr>
              <a:buSzPts val="32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max 3 7</a:t>
            </a:r>
            <a:endParaRPr sz="3199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8" name="Google Shape;188;p27"/>
          <p:cNvSpPr/>
          <p:nvPr/>
        </p:nvSpPr>
        <p:spPr>
          <a:xfrm>
            <a:off x="7131209" y="5047512"/>
            <a:ext cx="605042" cy="84098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F2B254"/>
              </a:buClr>
              <a:buSzPts val="32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3199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9BBF1E67-60DB-44B7-BAF9-7DA7B1F60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288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2800" dirty="0"/>
              <a:t>Извикване на вградената в Haskell sqrt функция, която извежда корен корен квадратен</a:t>
            </a:r>
            <a:endParaRPr sz="2800" dirty="0"/>
          </a:p>
        </p:txBody>
      </p:sp>
      <p:sp>
        <p:nvSpPr>
          <p:cNvPr id="193" name="Google Shape;193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Извикване на функция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7" name="Google Shape;197;p28"/>
          <p:cNvSpPr txBox="1">
            <a:spLocks noGrp="1"/>
          </p:cNvSpPr>
          <p:nvPr>
            <p:ph type="body" idx="4294967295"/>
          </p:nvPr>
        </p:nvSpPr>
        <p:spPr>
          <a:xfrm>
            <a:off x="106362" y="4224337"/>
            <a:ext cx="10788650" cy="500063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2800" dirty="0"/>
              <a:t>Резултат:</a:t>
            </a:r>
            <a:endParaRPr sz="2800" dirty="0"/>
          </a:p>
        </p:txBody>
      </p:sp>
      <p:sp>
        <p:nvSpPr>
          <p:cNvPr id="194" name="Google Shape;194;p28"/>
          <p:cNvSpPr/>
          <p:nvPr/>
        </p:nvSpPr>
        <p:spPr>
          <a:xfrm>
            <a:off x="700217" y="2581254"/>
            <a:ext cx="1793933" cy="84098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F2B254"/>
              </a:buClr>
              <a:buSzPts val="32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sqrt 3</a:t>
            </a:r>
            <a:endParaRPr sz="3199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" name="Google Shape;196;p28"/>
          <p:cNvSpPr/>
          <p:nvPr/>
        </p:nvSpPr>
        <p:spPr>
          <a:xfrm>
            <a:off x="2925771" y="3330059"/>
            <a:ext cx="3773817" cy="840981"/>
          </a:xfrm>
          <a:prstGeom prst="wedgeRoundRectCallout">
            <a:avLst>
              <a:gd name="adj1" fmla="val -62418"/>
              <a:gd name="adj2" fmla="val -53927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функцията приема като параметър едно число</a:t>
            </a:r>
            <a:endParaRPr sz="20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8" name="Google Shape;198;p28"/>
          <p:cNvSpPr/>
          <p:nvPr/>
        </p:nvSpPr>
        <p:spPr>
          <a:xfrm>
            <a:off x="700217" y="5047512"/>
            <a:ext cx="4503227" cy="84098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F2B254"/>
              </a:buClr>
              <a:buSzPts val="32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1.7320508075688722</a:t>
            </a:r>
            <a:endParaRPr sz="3199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" name="Google Shape;199;p28"/>
          <p:cNvSpPr/>
          <p:nvPr/>
        </p:nvSpPr>
        <p:spPr>
          <a:xfrm>
            <a:off x="7131208" y="2581254"/>
            <a:ext cx="2082258" cy="84098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F2B254"/>
              </a:buClr>
              <a:buSzPts val="32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max 3 7</a:t>
            </a:r>
            <a:endParaRPr sz="3199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" name="Google Shape;200;p28"/>
          <p:cNvSpPr/>
          <p:nvPr/>
        </p:nvSpPr>
        <p:spPr>
          <a:xfrm>
            <a:off x="7131209" y="5047512"/>
            <a:ext cx="605042" cy="84098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F2B254"/>
              </a:buClr>
              <a:buSzPts val="32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3199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D0237D99-4237-41ED-9ED9-D82BA38E4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125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2800" dirty="0"/>
              <a:t>Извикване на вградената в Haskell sqrt функция, която извежда корен квадратен</a:t>
            </a:r>
            <a:endParaRPr sz="2800" dirty="0"/>
          </a:p>
        </p:txBody>
      </p:sp>
      <p:sp>
        <p:nvSpPr>
          <p:cNvPr id="205" name="Google Shape;205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Извикване на функция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9" name="Google Shape;209;p29"/>
          <p:cNvSpPr txBox="1">
            <a:spLocks noGrp="1"/>
          </p:cNvSpPr>
          <p:nvPr>
            <p:ph type="body" idx="4294967295"/>
          </p:nvPr>
        </p:nvSpPr>
        <p:spPr>
          <a:xfrm>
            <a:off x="0" y="4267200"/>
            <a:ext cx="10788650" cy="500063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2800" dirty="0"/>
              <a:t>Резултат:</a:t>
            </a:r>
            <a:endParaRPr sz="2800" dirty="0"/>
          </a:p>
        </p:txBody>
      </p:sp>
      <p:sp>
        <p:nvSpPr>
          <p:cNvPr id="206" name="Google Shape;206;p29"/>
          <p:cNvSpPr/>
          <p:nvPr/>
        </p:nvSpPr>
        <p:spPr>
          <a:xfrm>
            <a:off x="700217" y="2581254"/>
            <a:ext cx="1793933" cy="84098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F2B254"/>
              </a:buClr>
              <a:buSzPts val="32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sqrt 3</a:t>
            </a:r>
            <a:endParaRPr sz="3199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8" name="Google Shape;208;p29"/>
          <p:cNvSpPr/>
          <p:nvPr/>
        </p:nvSpPr>
        <p:spPr>
          <a:xfrm>
            <a:off x="2925771" y="3330059"/>
            <a:ext cx="3773817" cy="840981"/>
          </a:xfrm>
          <a:prstGeom prst="wedgeRoundRectCallout">
            <a:avLst>
              <a:gd name="adj1" fmla="val -62418"/>
              <a:gd name="adj2" fmla="val -53927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функцията приема като параметър едно число</a:t>
            </a:r>
            <a:endParaRPr sz="2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" name="Google Shape;210;p29"/>
          <p:cNvSpPr/>
          <p:nvPr/>
        </p:nvSpPr>
        <p:spPr>
          <a:xfrm>
            <a:off x="700217" y="5047512"/>
            <a:ext cx="4503227" cy="84098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F2B254"/>
              </a:buClr>
              <a:buSzPts val="32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1.7320508075688722</a:t>
            </a:r>
            <a:endParaRPr sz="3199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29"/>
          <p:cNvSpPr/>
          <p:nvPr/>
        </p:nvSpPr>
        <p:spPr>
          <a:xfrm>
            <a:off x="7131208" y="2581254"/>
            <a:ext cx="2082258" cy="84098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F2B254"/>
              </a:buClr>
              <a:buSzPts val="32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max 3 7</a:t>
            </a:r>
            <a:endParaRPr sz="3199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29"/>
          <p:cNvSpPr/>
          <p:nvPr/>
        </p:nvSpPr>
        <p:spPr>
          <a:xfrm>
            <a:off x="7131209" y="5047512"/>
            <a:ext cx="605042" cy="84098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F2B254"/>
              </a:buClr>
              <a:buSzPts val="32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3199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3" name="Google Shape;213;p29"/>
          <p:cNvSpPr/>
          <p:nvPr/>
        </p:nvSpPr>
        <p:spPr>
          <a:xfrm>
            <a:off x="8532812" y="3407015"/>
            <a:ext cx="3211525" cy="1430133"/>
          </a:xfrm>
          <a:prstGeom prst="wedgeRoundRectCallout">
            <a:avLst>
              <a:gd name="adj1" fmla="val -62418"/>
              <a:gd name="adj2" fmla="val -53927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когато параметрите са повече от един, те се изреждат без запетаи или скоби</a:t>
            </a:r>
            <a:endParaRPr sz="2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3CCC9B07-9DF9-4BC3-B792-21394D2AA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879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3200" dirty="0"/>
              <a:t>Групиране</a:t>
            </a:r>
            <a:r>
              <a:rPr lang="bg-BG" sz="3200" dirty="0"/>
              <a:t>:</a:t>
            </a:r>
            <a:endParaRPr sz="3200" dirty="0"/>
          </a:p>
        </p:txBody>
      </p:sp>
      <p:sp>
        <p:nvSpPr>
          <p:cNvPr id="218" name="Google Shape;218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ru-RU"/>
              <a:t>Функции – кога има нужда от скоби?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2" name="Google Shape;222;p30"/>
          <p:cNvSpPr txBox="1">
            <a:spLocks noGrp="1"/>
          </p:cNvSpPr>
          <p:nvPr>
            <p:ph type="body" idx="4294967295"/>
          </p:nvPr>
        </p:nvSpPr>
        <p:spPr>
          <a:xfrm>
            <a:off x="0" y="4800600"/>
            <a:ext cx="10788650" cy="500063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2800" dirty="0"/>
              <a:t>Подаване на отрицателно число като параметър</a:t>
            </a:r>
            <a:r>
              <a:rPr lang="bg-BG" sz="2800" dirty="0"/>
              <a:t>:</a:t>
            </a:r>
            <a:endParaRPr sz="2800" dirty="0"/>
          </a:p>
        </p:txBody>
      </p:sp>
      <p:sp>
        <p:nvSpPr>
          <p:cNvPr id="220" name="Google Shape;220;p30"/>
          <p:cNvSpPr/>
          <p:nvPr/>
        </p:nvSpPr>
        <p:spPr>
          <a:xfrm>
            <a:off x="700217" y="2179759"/>
            <a:ext cx="10788390" cy="84098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F2B254"/>
              </a:buClr>
              <a:buSzPts val="32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(5 + 2) * (3 - 4)</a:t>
            </a:r>
            <a:endParaRPr sz="3199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1" name="Google Shape;221;p30"/>
          <p:cNvSpPr/>
          <p:nvPr/>
        </p:nvSpPr>
        <p:spPr>
          <a:xfrm>
            <a:off x="700217" y="3771744"/>
            <a:ext cx="10788390" cy="84098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F2B254"/>
              </a:buClr>
              <a:buSzPts val="32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max (5 + 2) (sqrt 17)</a:t>
            </a:r>
            <a:endParaRPr sz="3199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3" name="Google Shape;223;p30"/>
          <p:cNvSpPr/>
          <p:nvPr/>
        </p:nvSpPr>
        <p:spPr>
          <a:xfrm>
            <a:off x="700217" y="5559345"/>
            <a:ext cx="10788390" cy="84098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F2B254"/>
              </a:buClr>
              <a:buSzPts val="32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max 5 (-5)</a:t>
            </a:r>
            <a:endParaRPr sz="3199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578D31E8-B437-438D-9BFD-76E2D6D7E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999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3200" dirty="0"/>
              <a:t>Групиране</a:t>
            </a:r>
            <a:endParaRPr sz="3200" dirty="0"/>
          </a:p>
        </p:txBody>
      </p:sp>
      <p:sp>
        <p:nvSpPr>
          <p:cNvPr id="228" name="Google Shape;228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ru-RU"/>
              <a:t>Функции – кога има нужда от скоби?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4" name="Google Shape;234;p31"/>
          <p:cNvSpPr txBox="1">
            <a:spLocks noGrp="1"/>
          </p:cNvSpPr>
          <p:nvPr>
            <p:ph type="body" idx="4294967295"/>
          </p:nvPr>
        </p:nvSpPr>
        <p:spPr>
          <a:xfrm>
            <a:off x="0" y="4800600"/>
            <a:ext cx="10788650" cy="500063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2800" dirty="0"/>
              <a:t>Подаване на отрицателно число като параметър</a:t>
            </a:r>
            <a:endParaRPr sz="2800" dirty="0"/>
          </a:p>
        </p:txBody>
      </p:sp>
      <p:sp>
        <p:nvSpPr>
          <p:cNvPr id="230" name="Google Shape;230;p31"/>
          <p:cNvSpPr/>
          <p:nvPr/>
        </p:nvSpPr>
        <p:spPr>
          <a:xfrm>
            <a:off x="700217" y="2179759"/>
            <a:ext cx="10788390" cy="84098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F2B254"/>
              </a:buClr>
              <a:buSzPts val="32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(5 + 2) * (3 - 4)</a:t>
            </a:r>
            <a:endParaRPr sz="3199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1" name="Google Shape;231;p31"/>
          <p:cNvSpPr/>
          <p:nvPr/>
        </p:nvSpPr>
        <p:spPr>
          <a:xfrm>
            <a:off x="5131973" y="2669131"/>
            <a:ext cx="2399793" cy="500670"/>
          </a:xfrm>
          <a:prstGeom prst="wedgeRoundRectCallout">
            <a:avLst>
              <a:gd name="adj1" fmla="val -62418"/>
              <a:gd name="adj2" fmla="val -53927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Резултат: 7</a:t>
            </a:r>
            <a:endParaRPr sz="20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" name="Google Shape;232;p31"/>
          <p:cNvSpPr/>
          <p:nvPr/>
        </p:nvSpPr>
        <p:spPr>
          <a:xfrm>
            <a:off x="700217" y="3771744"/>
            <a:ext cx="10788390" cy="84098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F2B254"/>
              </a:buClr>
              <a:buSzPts val="32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max (5 + 2) (sqrt 17)</a:t>
            </a:r>
            <a:endParaRPr sz="3199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3" name="Google Shape;233;p31"/>
          <p:cNvSpPr/>
          <p:nvPr/>
        </p:nvSpPr>
        <p:spPr>
          <a:xfrm>
            <a:off x="5980619" y="4222027"/>
            <a:ext cx="2399793" cy="500670"/>
          </a:xfrm>
          <a:prstGeom prst="wedgeRoundRectCallout">
            <a:avLst>
              <a:gd name="adj1" fmla="val -62418"/>
              <a:gd name="adj2" fmla="val -53927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Резултат: 7</a:t>
            </a:r>
            <a:endParaRPr sz="2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5" name="Google Shape;235;p31"/>
          <p:cNvSpPr/>
          <p:nvPr/>
        </p:nvSpPr>
        <p:spPr>
          <a:xfrm>
            <a:off x="700217" y="5559345"/>
            <a:ext cx="10788390" cy="84098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F2B254"/>
              </a:buClr>
              <a:buSzPts val="32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max 5 (-5)</a:t>
            </a:r>
            <a:endParaRPr sz="3199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6" name="Google Shape;236;p31"/>
          <p:cNvSpPr/>
          <p:nvPr/>
        </p:nvSpPr>
        <p:spPr>
          <a:xfrm>
            <a:off x="4037012" y="5559345"/>
            <a:ext cx="2399793" cy="500670"/>
          </a:xfrm>
          <a:prstGeom prst="wedgeRoundRectCallout">
            <a:avLst>
              <a:gd name="adj1" fmla="val -83432"/>
              <a:gd name="adj2" fmla="val 23622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Резултат: 5</a:t>
            </a:r>
            <a:endParaRPr sz="2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EE1773C3-33F3-4DCE-A0EB-BA8BFBF2D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083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3200" dirty="0"/>
              <a:t>Дефинирайте функция, която приема 1 параметър n (целочислен тип) и връща като резултат абсолютната стойност на n и прибавя към нея  5</a:t>
            </a:r>
            <a:endParaRPr sz="3200" dirty="0"/>
          </a:p>
          <a:p>
            <a:pPr marL="1828343" indent="0" algn="just">
              <a:lnSpc>
                <a:spcPct val="150000"/>
              </a:lnSpc>
              <a:spcBef>
                <a:spcPts val="0"/>
              </a:spcBef>
              <a:buNone/>
            </a:pPr>
            <a:endParaRPr sz="3200" dirty="0"/>
          </a:p>
        </p:txBody>
      </p:sp>
      <p:sp>
        <p:nvSpPr>
          <p:cNvPr id="241" name="Google Shape;241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Задача: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D8A32F36-A329-419F-BE68-592CD3C6D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258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Решение: 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8" name="Google Shape;248;p33"/>
          <p:cNvSpPr/>
          <p:nvPr/>
        </p:nvSpPr>
        <p:spPr>
          <a:xfrm>
            <a:off x="700217" y="1502369"/>
            <a:ext cx="10788390" cy="2283805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plusFive n = 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n &lt; 0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then (-n) + 5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n + 5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9" name="Google Shape;249;p33"/>
          <p:cNvSpPr/>
          <p:nvPr/>
        </p:nvSpPr>
        <p:spPr>
          <a:xfrm>
            <a:off x="5949350" y="1008297"/>
            <a:ext cx="4556413" cy="1582503"/>
          </a:xfrm>
          <a:prstGeom prst="wedgeRoundRectCallout">
            <a:avLst>
              <a:gd name="adj1" fmla="val -83600"/>
              <a:gd name="adj2" fmla="val 33744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един възможен подход е да проверявате дали числото е по-малко от 0 и съответно да го преобразувате</a:t>
            </a:r>
            <a:endParaRPr sz="2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0" name="Google Shape;250;p33"/>
          <p:cNvSpPr/>
          <p:nvPr/>
        </p:nvSpPr>
        <p:spPr>
          <a:xfrm>
            <a:off x="700217" y="4131084"/>
            <a:ext cx="10788390" cy="843780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plusFive' n = (abs n) + 5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1" name="Google Shape;251;p33"/>
          <p:cNvSpPr/>
          <p:nvPr/>
        </p:nvSpPr>
        <p:spPr>
          <a:xfrm>
            <a:off x="6932693" y="3096319"/>
            <a:ext cx="4633719" cy="1262439"/>
          </a:xfrm>
          <a:prstGeom prst="wedgeRoundRectCallout">
            <a:avLst>
              <a:gd name="adj1" fmla="val -83470"/>
              <a:gd name="adj2" fmla="val 42562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може и да използвате вградения в стандартната библиотека за Haskell abs метод</a:t>
            </a:r>
            <a:endParaRPr sz="20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2" name="Google Shape;252;p33"/>
          <p:cNvSpPr/>
          <p:nvPr/>
        </p:nvSpPr>
        <p:spPr>
          <a:xfrm>
            <a:off x="700217" y="5410117"/>
            <a:ext cx="10788390" cy="843780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066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Резултат: plusFive 5 -&gt; 10; plusFive (-5) -&gt; 10</a:t>
            </a:r>
            <a:endParaRPr sz="3066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67DAB4BB-6E3B-4DCD-A01D-23FD340AE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420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</a:pPr>
            <a:r>
              <a:rPr lang="en" sz="3200" dirty="0"/>
              <a:t>Всички функции в Haskell са чисти функции</a:t>
            </a:r>
            <a:endParaRPr sz="3200" dirty="0"/>
          </a:p>
          <a:p>
            <a:pPr lvl="1" indent="-457086">
              <a:spcBef>
                <a:spcPts val="0"/>
              </a:spcBef>
              <a:buSzPts val="1800"/>
            </a:pPr>
            <a:r>
              <a:rPr lang="en" dirty="0"/>
              <a:t>не могат да променят нито локално, нито глобално състояние</a:t>
            </a:r>
            <a:endParaRPr dirty="0"/>
          </a:p>
          <a:p>
            <a:pPr lvl="1" indent="-457086">
              <a:spcBef>
                <a:spcPts val="0"/>
              </a:spcBef>
              <a:buSzPts val="1800"/>
            </a:pPr>
            <a:r>
              <a:rPr lang="en" dirty="0"/>
              <a:t>не могат да зависят от текущо състояние</a:t>
            </a:r>
            <a:endParaRPr dirty="0"/>
          </a:p>
          <a:p>
            <a:pPr lvl="1" indent="-457086">
              <a:spcBef>
                <a:spcPts val="0"/>
              </a:spcBef>
              <a:buSzPts val="1800"/>
            </a:pPr>
            <a:r>
              <a:rPr lang="en" dirty="0"/>
              <a:t>при подаване на едни и същи параметри дадена функция винаги връща един и същ резултат</a:t>
            </a:r>
            <a:endParaRPr dirty="0"/>
          </a:p>
        </p:txBody>
      </p:sp>
      <p:sp>
        <p:nvSpPr>
          <p:cNvPr id="257" name="Google Shape;257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Чисти функции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AFD5840A-EF97-439A-A195-BECC64D2F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08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2800" dirty="0"/>
              <a:t>Принтиране на текст в конзола</a:t>
            </a:r>
            <a:endParaRPr sz="2800" dirty="0"/>
          </a:p>
          <a:p>
            <a:pPr lvl="1" indent="-45708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" sz="2800" dirty="0"/>
              <a:t>не е чиста функция - променя външно състояние</a:t>
            </a:r>
            <a:endParaRPr sz="2800" dirty="0"/>
          </a:p>
          <a:p>
            <a:pPr indent="-45708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</a:pPr>
            <a:r>
              <a:rPr lang="en" sz="2800" dirty="0"/>
              <a:t>Четене на файл</a:t>
            </a:r>
            <a:endParaRPr sz="2800" dirty="0"/>
          </a:p>
          <a:p>
            <a:pPr lvl="1" indent="-45708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" sz="2800" dirty="0"/>
              <a:t>не е чиста функция - зависи от външно състояние</a:t>
            </a:r>
            <a:endParaRPr sz="2800" dirty="0"/>
          </a:p>
          <a:p>
            <a:pPr indent="-45708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</a:pPr>
            <a:r>
              <a:rPr lang="en" sz="2800" dirty="0"/>
              <a:t>Пресмятане дължината на символен низ</a:t>
            </a:r>
            <a:endParaRPr sz="2800" dirty="0"/>
          </a:p>
          <a:p>
            <a:pPr lvl="1" indent="-45708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" sz="2800" dirty="0"/>
              <a:t>чиста функция - не зависи от външно или вътрешно състояние</a:t>
            </a:r>
            <a:endParaRPr sz="2800" dirty="0"/>
          </a:p>
          <a:p>
            <a:pPr indent="-45708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</a:pPr>
            <a:r>
              <a:rPr lang="en" sz="2800" dirty="0"/>
              <a:t>Вземане на текущото време</a:t>
            </a:r>
            <a:endParaRPr sz="2800" dirty="0"/>
          </a:p>
          <a:p>
            <a:pPr lvl="1" indent="-45708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" sz="2800" dirty="0"/>
              <a:t>не е чиста функция - в зависимост кога е извикана връща различен резултат</a:t>
            </a:r>
            <a:endParaRPr sz="2800" dirty="0"/>
          </a:p>
          <a:p>
            <a:pPr indent="-45708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</a:pPr>
            <a:r>
              <a:rPr lang="en" sz="2800" dirty="0"/>
              <a:t>Вземане на произволно число</a:t>
            </a:r>
            <a:endParaRPr sz="2800" dirty="0"/>
          </a:p>
          <a:p>
            <a:pPr lvl="1" indent="-45708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" sz="2800" dirty="0"/>
              <a:t>не е чиста функция - връща различен резултат всеки път при извикването си</a:t>
            </a:r>
            <a:endParaRPr sz="2800" dirty="0"/>
          </a:p>
        </p:txBody>
      </p:sp>
      <p:sp>
        <p:nvSpPr>
          <p:cNvPr id="263" name="Google Shape;263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ru-RU"/>
              <a:t>Чисти функции – примери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25B653AA-CC72-47CB-8747-624E438A4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06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buClr>
                <a:schemeClr val="accent1"/>
              </a:buClr>
              <a:buSzPts val="1800"/>
            </a:pPr>
            <a:r>
              <a:rPr lang="en" sz="3600" dirty="0"/>
              <a:t>Функции</a:t>
            </a:r>
            <a:endParaRPr sz="3600" dirty="0"/>
          </a:p>
          <a:p>
            <a:pPr indent="-457086" algn="just"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3600" dirty="0"/>
              <a:t>Чисти функции</a:t>
            </a:r>
            <a:endParaRPr sz="3600" dirty="0"/>
          </a:p>
          <a:p>
            <a:pPr indent="-457086" algn="just"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3600" dirty="0"/>
              <a:t>Функции като стойности на функция</a:t>
            </a:r>
            <a:endParaRPr sz="3600" dirty="0"/>
          </a:p>
          <a:p>
            <a:pPr indent="-457086" algn="just"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3600" dirty="0"/>
              <a:t>Рекурсия</a:t>
            </a:r>
            <a:endParaRPr sz="3600" dirty="0"/>
          </a:p>
        </p:txBody>
      </p:sp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>
                <a:latin typeface="Cambria"/>
                <a:ea typeface="Cambria"/>
                <a:cs typeface="Cambria"/>
                <a:sym typeface="Cambria"/>
              </a:rPr>
              <a:t>Съдържание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3472" y="2667000"/>
            <a:ext cx="2745585" cy="353817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71793C08-449E-496F-8C33-45009E4EC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118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</a:pPr>
            <a:r>
              <a:rPr lang="en" sz="2800" dirty="0"/>
              <a:t>Функциите в Haskell се възприемат като тип променлива (подобно на Int, Char в процедурните и обектно-ориентираните езици)</a:t>
            </a:r>
            <a:endParaRPr sz="2800" dirty="0"/>
          </a:p>
          <a:p>
            <a:pPr lvl="1" indent="-457086">
              <a:spcBef>
                <a:spcPts val="0"/>
              </a:spcBef>
              <a:buSzPts val="1800"/>
            </a:pPr>
            <a:r>
              <a:rPr lang="en" sz="2800" dirty="0"/>
              <a:t>Могат да се подават като параметри на други функции</a:t>
            </a:r>
            <a:endParaRPr sz="2800" dirty="0"/>
          </a:p>
          <a:p>
            <a:pPr indent="-457086"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800" dirty="0"/>
              <a:t>Функции от по-висок ред</a:t>
            </a:r>
            <a:endParaRPr sz="2800" dirty="0"/>
          </a:p>
          <a:p>
            <a:pPr lvl="1" indent="-457086">
              <a:spcBef>
                <a:spcPts val="0"/>
              </a:spcBef>
              <a:buSzPts val="1800"/>
            </a:pPr>
            <a:r>
              <a:rPr lang="en" sz="2800" dirty="0"/>
              <a:t>Това са функции, които или приемат като параметър една или повече функции, или връщат като резултат функция</a:t>
            </a:r>
            <a:endParaRPr sz="2800" dirty="0"/>
          </a:p>
          <a:p>
            <a:pPr marL="0" indent="0">
              <a:buNone/>
            </a:pPr>
            <a:endParaRPr sz="2800" dirty="0"/>
          </a:p>
        </p:txBody>
      </p:sp>
      <p:sp>
        <p:nvSpPr>
          <p:cNvPr id="269" name="Google Shape;269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Функции като стойности на функция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9DB06833-628B-481C-8AC3-CCBDBE991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765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ru-RU"/>
              <a:t>Функции като стойности на функция – примери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6" name="Google Shape;276;p37"/>
          <p:cNvSpPr/>
          <p:nvPr/>
        </p:nvSpPr>
        <p:spPr>
          <a:xfrm>
            <a:off x="700217" y="1878071"/>
            <a:ext cx="10788390" cy="1811528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pass3 f = f 3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add1 x = x + 1 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pass3 add1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F2B254"/>
              </a:buClr>
              <a:buSzPts val="3200"/>
            </a:pP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6FF4812E-5F11-4F03-8BF3-526C27E1E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429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ru-RU"/>
              <a:t>Функции като стойности на функция – примери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2" name="Google Shape;282;p38"/>
          <p:cNvSpPr/>
          <p:nvPr/>
        </p:nvSpPr>
        <p:spPr>
          <a:xfrm>
            <a:off x="700217" y="1878071"/>
            <a:ext cx="10788390" cy="1811528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pass3 f = f 3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add1 x = x + 1 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pass3 add1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F2B254"/>
              </a:buClr>
              <a:buSzPts val="3200"/>
            </a:pP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3" name="Google Shape;283;p38"/>
          <p:cNvSpPr/>
          <p:nvPr/>
        </p:nvSpPr>
        <p:spPr>
          <a:xfrm>
            <a:off x="4494212" y="1219200"/>
            <a:ext cx="6450320" cy="893743"/>
          </a:xfrm>
          <a:prstGeom prst="wedgeRoundRectCallout">
            <a:avLst>
              <a:gd name="adj1" fmla="val -58399"/>
              <a:gd name="adj2" fmla="val 53488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функцията pass3 приема като параметър функция f, на която подава 3 като параметър</a:t>
            </a:r>
            <a:endParaRPr sz="2399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9EA565E-0C54-498C-94F9-654A66AA6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922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ru-RU"/>
              <a:t>Функции като стойности на функция – примери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9" name="Google Shape;289;p39"/>
          <p:cNvSpPr/>
          <p:nvPr/>
        </p:nvSpPr>
        <p:spPr>
          <a:xfrm>
            <a:off x="700217" y="1878071"/>
            <a:ext cx="10788390" cy="1811528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pass3 f = f 3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add1 x = x + 1 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pass3 add1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F2B254"/>
              </a:buClr>
              <a:buSzPts val="3200"/>
            </a:pP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0" name="Google Shape;290;p39"/>
          <p:cNvSpPr/>
          <p:nvPr/>
        </p:nvSpPr>
        <p:spPr>
          <a:xfrm>
            <a:off x="4321974" y="1295400"/>
            <a:ext cx="6450320" cy="817543"/>
          </a:xfrm>
          <a:prstGeom prst="wedgeRoundRectCallout">
            <a:avLst>
              <a:gd name="adj1" fmla="val -56229"/>
              <a:gd name="adj2" fmla="val 52347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функцията pass3 приема като параметър функция f, на която подава 3 като параметър</a:t>
            </a:r>
            <a:endParaRPr sz="2399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1" name="Google Shape;291;p39"/>
          <p:cNvSpPr/>
          <p:nvPr/>
        </p:nvSpPr>
        <p:spPr>
          <a:xfrm>
            <a:off x="5404525" y="2535099"/>
            <a:ext cx="5031489" cy="957351"/>
          </a:xfrm>
          <a:prstGeom prst="wedgeRoundRectCallout">
            <a:avLst>
              <a:gd name="adj1" fmla="val -71648"/>
              <a:gd name="adj2" fmla="val -28648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функцията add1 приема един параметър, към който прибавя 1</a:t>
            </a:r>
            <a:endParaRPr sz="2399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1BA80255-6041-4A8D-B5C4-03FFF49DB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357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ru-RU"/>
              <a:t>Функции като стойности на функция – примери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7" name="Google Shape;297;p40"/>
          <p:cNvSpPr/>
          <p:nvPr/>
        </p:nvSpPr>
        <p:spPr>
          <a:xfrm>
            <a:off x="700217" y="1878071"/>
            <a:ext cx="10788390" cy="1811528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pass3 f = f 3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add1 x = x + 1 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pass3 add1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F2B254"/>
              </a:buClr>
              <a:buSzPts val="3200"/>
            </a:pP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8" name="Google Shape;298;p40"/>
          <p:cNvSpPr/>
          <p:nvPr/>
        </p:nvSpPr>
        <p:spPr>
          <a:xfrm>
            <a:off x="4321974" y="1295400"/>
            <a:ext cx="6450320" cy="817543"/>
          </a:xfrm>
          <a:prstGeom prst="wedgeRoundRectCallout">
            <a:avLst>
              <a:gd name="adj1" fmla="val -54493"/>
              <a:gd name="adj2" fmla="val 53488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функцията pass3 приема като параметър функция f, на която подава 3 като параметър</a:t>
            </a:r>
            <a:endParaRPr sz="2399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9" name="Google Shape;299;p40"/>
          <p:cNvSpPr/>
          <p:nvPr/>
        </p:nvSpPr>
        <p:spPr>
          <a:xfrm>
            <a:off x="5404525" y="2535099"/>
            <a:ext cx="5031489" cy="957351"/>
          </a:xfrm>
          <a:prstGeom prst="wedgeRoundRectCallout">
            <a:avLst>
              <a:gd name="adj1" fmla="val -71648"/>
              <a:gd name="adj2" fmla="val -28648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функцията add1 приема един параметър, към който прибавя 1</a:t>
            </a:r>
            <a:endParaRPr sz="2399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0" name="Google Shape;300;p40"/>
          <p:cNvSpPr/>
          <p:nvPr/>
        </p:nvSpPr>
        <p:spPr>
          <a:xfrm>
            <a:off x="836612" y="3973759"/>
            <a:ext cx="5873429" cy="1239933"/>
          </a:xfrm>
          <a:prstGeom prst="wedgeRoundRectCallout">
            <a:avLst>
              <a:gd name="adj1" fmla="val -30896"/>
              <a:gd name="adj2" fmla="val -87524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функцията pass3 е извикана с параметър add1, а по време на изпълнението и add1 се изпълнява с параметър 3</a:t>
            </a:r>
            <a:endParaRPr sz="3199" dirty="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3676204D-FAE1-49CD-9872-2941ABDE2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108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2800" dirty="0"/>
              <a:t>Резултат:</a:t>
            </a:r>
            <a:endParaRPr sz="2800" dirty="0"/>
          </a:p>
        </p:txBody>
      </p:sp>
      <p:sp>
        <p:nvSpPr>
          <p:cNvPr id="305" name="Google Shape;305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ru-RU"/>
              <a:t>Функции като стойности на функция – примери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6" name="Google Shape;306;p41"/>
          <p:cNvSpPr/>
          <p:nvPr/>
        </p:nvSpPr>
        <p:spPr>
          <a:xfrm>
            <a:off x="700217" y="1878071"/>
            <a:ext cx="10788390" cy="1811528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pass3 f = f 3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add1 x = x + 1 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pass3 add1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F2B254"/>
              </a:buClr>
              <a:buSzPts val="3200"/>
            </a:pP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7" name="Google Shape;307;p41"/>
          <p:cNvSpPr/>
          <p:nvPr/>
        </p:nvSpPr>
        <p:spPr>
          <a:xfrm>
            <a:off x="4321974" y="1245004"/>
            <a:ext cx="6450320" cy="867940"/>
          </a:xfrm>
          <a:prstGeom prst="wedgeRoundRectCallout">
            <a:avLst>
              <a:gd name="adj1" fmla="val -54493"/>
              <a:gd name="adj2" fmla="val 53488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функцията pass3 приема като параметър функция f, на която подава 3 като параметър</a:t>
            </a:r>
            <a:endParaRPr sz="2399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8" name="Google Shape;308;p41"/>
          <p:cNvSpPr/>
          <p:nvPr/>
        </p:nvSpPr>
        <p:spPr>
          <a:xfrm>
            <a:off x="5404525" y="2535099"/>
            <a:ext cx="5031489" cy="957351"/>
          </a:xfrm>
          <a:prstGeom prst="wedgeRoundRectCallout">
            <a:avLst>
              <a:gd name="adj1" fmla="val -71648"/>
              <a:gd name="adj2" fmla="val -28648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функцията add1 приема един параметър, към който прибавя 1</a:t>
            </a:r>
            <a:endParaRPr sz="2399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1" name="Google Shape;311;p41"/>
          <p:cNvSpPr/>
          <p:nvPr/>
        </p:nvSpPr>
        <p:spPr>
          <a:xfrm>
            <a:off x="7705192" y="4511385"/>
            <a:ext cx="1056525" cy="76340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F2B254"/>
              </a:buClr>
              <a:buSzPts val="32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4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477EC2D6-D8E5-4532-AAA8-F8FE90F13D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Google Shape;300;p40">
            <a:extLst>
              <a:ext uri="{FF2B5EF4-FFF2-40B4-BE49-F238E27FC236}">
                <a16:creationId xmlns:a16="http://schemas.microsoft.com/office/drawing/2014/main" id="{7BB2D7F3-68E3-4474-9A80-32A8744EC3A5}"/>
              </a:ext>
            </a:extLst>
          </p:cNvPr>
          <p:cNvSpPr/>
          <p:nvPr/>
        </p:nvSpPr>
        <p:spPr>
          <a:xfrm>
            <a:off x="836612" y="3973759"/>
            <a:ext cx="5873429" cy="1239933"/>
          </a:xfrm>
          <a:prstGeom prst="wedgeRoundRectCallout">
            <a:avLst>
              <a:gd name="adj1" fmla="val -30896"/>
              <a:gd name="adj2" fmla="val -87524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функцията pass3 е извикана с параметър add1, а по време на изпълнението и add1 се изпълнява с параметър 3</a:t>
            </a:r>
            <a:endParaRPr sz="3199" dirty="0"/>
          </a:p>
        </p:txBody>
      </p:sp>
    </p:spTree>
    <p:extLst>
      <p:ext uri="{BB962C8B-B14F-4D97-AF65-F5344CB8AC3E}">
        <p14:creationId xmlns:p14="http://schemas.microsoft.com/office/powerpoint/2010/main" val="2391265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ru-RU"/>
              <a:t>Функции като стойности на функция – примери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7" name="Google Shape;317;p42"/>
          <p:cNvSpPr/>
          <p:nvPr/>
        </p:nvSpPr>
        <p:spPr>
          <a:xfrm>
            <a:off x="700217" y="1878071"/>
            <a:ext cx="10788390" cy="1811528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compose f g x = f (g x)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add1 x = x + 1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mult2 x = 2 * x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8" name="Google Shape;318;p42"/>
          <p:cNvSpPr/>
          <p:nvPr/>
        </p:nvSpPr>
        <p:spPr>
          <a:xfrm>
            <a:off x="700217" y="4076498"/>
            <a:ext cx="10788390" cy="814588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compose add1 mult2 4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60756C08-2F6B-40CD-B2FD-4319BC973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743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ru-RU"/>
              <a:t>Функции като стойности на функция – примери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4" name="Google Shape;324;p43"/>
          <p:cNvSpPr/>
          <p:nvPr/>
        </p:nvSpPr>
        <p:spPr>
          <a:xfrm>
            <a:off x="700217" y="1878071"/>
            <a:ext cx="10788390" cy="1811528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compose f g x = f (g x)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add1 x = x + 1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mult2 x = 2 * x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5" name="Google Shape;325;p43"/>
          <p:cNvSpPr/>
          <p:nvPr/>
        </p:nvSpPr>
        <p:spPr>
          <a:xfrm>
            <a:off x="700217" y="4076498"/>
            <a:ext cx="10788390" cy="814588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compose add1 mult2 4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6" name="Google Shape;326;p43"/>
          <p:cNvSpPr/>
          <p:nvPr/>
        </p:nvSpPr>
        <p:spPr>
          <a:xfrm>
            <a:off x="7120278" y="1295400"/>
            <a:ext cx="4806348" cy="2016830"/>
          </a:xfrm>
          <a:prstGeom prst="wedgeRoundRectCallout">
            <a:avLst>
              <a:gd name="adj1" fmla="val -70553"/>
              <a:gd name="adj2" fmla="val -9289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функцията compose приема 3 параметъра, от които 2 са функции, подава параметърът x на функцията g, след което подава полученият резултат на функцията f</a:t>
            </a:r>
            <a:endParaRPr sz="2399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9C4FC2D5-8F7A-4994-BC71-5CDED7490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5866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ru-RU"/>
              <a:t>Функции като стойности на функция – примери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2" name="Google Shape;332;p44"/>
          <p:cNvSpPr/>
          <p:nvPr/>
        </p:nvSpPr>
        <p:spPr>
          <a:xfrm>
            <a:off x="700217" y="1878071"/>
            <a:ext cx="10788390" cy="1811528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compose f g x = f (g x)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add1 x = x + 1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mult2 x = 2 * x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3" name="Google Shape;333;p44"/>
          <p:cNvSpPr/>
          <p:nvPr/>
        </p:nvSpPr>
        <p:spPr>
          <a:xfrm>
            <a:off x="700217" y="4076498"/>
            <a:ext cx="10788390" cy="814588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compose add1 mult2 4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" name="Google Shape;334;p44"/>
          <p:cNvSpPr/>
          <p:nvPr/>
        </p:nvSpPr>
        <p:spPr>
          <a:xfrm>
            <a:off x="7120278" y="1371600"/>
            <a:ext cx="4806348" cy="1940630"/>
          </a:xfrm>
          <a:prstGeom prst="wedgeRoundRectCallout">
            <a:avLst>
              <a:gd name="adj1" fmla="val -70553"/>
              <a:gd name="adj2" fmla="val -9289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функцията compose приема 3 параметъра, от които 2 са функции, подава параметърът x на функцията g, след което подава полученият резултат на функцията f</a:t>
            </a:r>
            <a:endParaRPr sz="2399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5" name="Google Shape;335;p44"/>
          <p:cNvSpPr/>
          <p:nvPr/>
        </p:nvSpPr>
        <p:spPr>
          <a:xfrm>
            <a:off x="6478512" y="4190900"/>
            <a:ext cx="2926838" cy="814587"/>
          </a:xfrm>
          <a:prstGeom prst="wedgeRoundRectCallout">
            <a:avLst>
              <a:gd name="adj1" fmla="val -70553"/>
              <a:gd name="adj2" fmla="val -9289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резултатът след изпълнението е 9</a:t>
            </a:r>
            <a:endParaRPr sz="2399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241AB182-8D9B-4893-834F-5CF5B0E16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649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3200" dirty="0"/>
              <a:t>Дефинирайте функция, която приема като параметри две функции и число и последователно извиква двете функции, подавайки им числото като параметър</a:t>
            </a:r>
            <a:endParaRPr sz="3200" dirty="0"/>
          </a:p>
        </p:txBody>
      </p:sp>
      <p:sp>
        <p:nvSpPr>
          <p:cNvPr id="340" name="Google Shape;340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Задача: 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B10C96CA-51DA-4DFB-AD4E-81F727D20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036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3200"/>
              <a:t>Основен градивен блок в Haskell</a:t>
            </a:r>
            <a:endParaRPr sz="3200" dirty="0"/>
          </a:p>
          <a:p>
            <a:pPr indent="-457086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3200" dirty="0"/>
              <a:t>Поредица от команди, която може да бъде преизползвана</a:t>
            </a:r>
            <a:endParaRPr sz="3200" dirty="0"/>
          </a:p>
          <a:p>
            <a:pPr marL="1218895" indent="-457086" algn="just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" sz="3200" dirty="0"/>
              <a:t>Всяка функция  изпълнява определена задача, приема n на брой параметри и връща резултат спрямо подадените параметри</a:t>
            </a:r>
            <a:endParaRPr sz="3200" dirty="0"/>
          </a:p>
          <a:p>
            <a:pPr indent="-457086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3200" dirty="0"/>
              <a:t>Повечето програмни езици използват функции (също се наричат и  методи, процедури)</a:t>
            </a:r>
            <a:endParaRPr sz="3200" dirty="0"/>
          </a:p>
          <a:p>
            <a:pPr marL="1828343" indent="0" algn="just">
              <a:lnSpc>
                <a:spcPct val="150000"/>
              </a:lnSpc>
              <a:spcBef>
                <a:spcPts val="0"/>
              </a:spcBef>
              <a:buNone/>
            </a:pPr>
            <a:endParaRPr sz="3200" dirty="0"/>
          </a:p>
        </p:txBody>
      </p:sp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Функции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3864C986-1158-42D8-B61E-23DE1F767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87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Решение: 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7" name="Google Shape;347;p46"/>
          <p:cNvSpPr/>
          <p:nvPr/>
        </p:nvSpPr>
        <p:spPr>
          <a:xfrm>
            <a:off x="700217" y="1758468"/>
            <a:ext cx="10788390" cy="814588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execute f g a = f (g a)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8" name="Google Shape;348;p46"/>
          <p:cNvSpPr/>
          <p:nvPr/>
        </p:nvSpPr>
        <p:spPr>
          <a:xfrm>
            <a:off x="700217" y="3330892"/>
            <a:ext cx="10788390" cy="1438825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Резултат: execute sqrt sqrt 5 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-&gt; 1.4953487812212205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9" name="Google Shape;349;p46"/>
          <p:cNvSpPr/>
          <p:nvPr/>
        </p:nvSpPr>
        <p:spPr>
          <a:xfrm>
            <a:off x="6709452" y="1699850"/>
            <a:ext cx="4779155" cy="1074520"/>
          </a:xfrm>
          <a:prstGeom prst="wedgeRoundRectCallout">
            <a:avLst>
              <a:gd name="adj1" fmla="val -59618"/>
              <a:gd name="adj2" fmla="val -4621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скобите са нужни, за да се дефинира приоритета на операциите</a:t>
            </a:r>
            <a:endParaRPr sz="2399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5BDC104-6EAE-4258-84E1-234C9C6458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2888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</a:pPr>
            <a:r>
              <a:rPr lang="en" sz="2800" dirty="0"/>
              <a:t>Процес, при който функция извиква себе си директно или индиректно (пример: функцията а извиква функцията b, която извиква функцията a)</a:t>
            </a:r>
            <a:endParaRPr sz="2800" dirty="0"/>
          </a:p>
          <a:p>
            <a:pPr indent="-457086"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800" dirty="0"/>
              <a:t>Техника за решение на проблеми</a:t>
            </a:r>
            <a:endParaRPr sz="2800" dirty="0"/>
          </a:p>
          <a:p>
            <a:pPr lvl="1" indent="-457086">
              <a:spcBef>
                <a:spcPts val="0"/>
              </a:spcBef>
              <a:buSzPts val="1800"/>
            </a:pPr>
            <a:r>
              <a:rPr lang="en" sz="2800" dirty="0"/>
              <a:t>Разделя всеки проблем на подпроблем от същия тип</a:t>
            </a:r>
            <a:endParaRPr sz="2800" dirty="0"/>
          </a:p>
          <a:p>
            <a:pPr indent="-457086"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800" dirty="0"/>
              <a:t>Рекурсията трябва да има дъно (базов случай)</a:t>
            </a:r>
            <a:endParaRPr sz="2800" dirty="0"/>
          </a:p>
          <a:p>
            <a:pPr lvl="1" indent="-457086">
              <a:spcBef>
                <a:spcPts val="0"/>
              </a:spcBef>
              <a:buSzPts val="1800"/>
            </a:pPr>
            <a:r>
              <a:rPr lang="en" sz="2800" dirty="0"/>
              <a:t>Всяка стъпка от рекурсията трябва да се стреми към така дефинираното дъно</a:t>
            </a:r>
            <a:endParaRPr sz="2800" dirty="0"/>
          </a:p>
          <a:p>
            <a:pPr indent="-457086"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800" dirty="0"/>
              <a:t>В Haskell рекурсията се използва като заместител на циклите, които езикът не поддържа</a:t>
            </a:r>
            <a:endParaRPr sz="2800" dirty="0"/>
          </a:p>
          <a:p>
            <a:pPr lvl="1" indent="-457086">
              <a:spcBef>
                <a:spcPts val="0"/>
              </a:spcBef>
              <a:buSzPts val="1800"/>
            </a:pPr>
            <a:r>
              <a:rPr lang="en" sz="2800" dirty="0"/>
              <a:t>За целта се използва помощна функция</a:t>
            </a:r>
            <a:endParaRPr sz="2800" dirty="0"/>
          </a:p>
        </p:txBody>
      </p:sp>
      <p:sp>
        <p:nvSpPr>
          <p:cNvPr id="354" name="Google Shape;354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Рекурсия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B568AA81-A44B-4915-86FB-F8005FED6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5278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ru-RU"/>
              <a:t>Рекурсия – примери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1" name="Google Shape;361;p48"/>
          <p:cNvSpPr/>
          <p:nvPr/>
        </p:nvSpPr>
        <p:spPr>
          <a:xfrm>
            <a:off x="700217" y="1878071"/>
            <a:ext cx="10788390" cy="2265410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pow2 n =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	if n == 0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	then 1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	else 2 * (pow2 (n - 1))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D6F5E34C-32C6-489B-A4F0-D9D506D84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5515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ru-RU"/>
              <a:t>Рекурсия – примери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7" name="Google Shape;367;p49"/>
          <p:cNvSpPr/>
          <p:nvPr/>
        </p:nvSpPr>
        <p:spPr>
          <a:xfrm>
            <a:off x="700217" y="1878071"/>
            <a:ext cx="10788390" cy="2265410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pow2 n =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	if n == 0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	then 1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	else 2 * (pow2 (n - 1))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8" name="Google Shape;368;p49"/>
          <p:cNvSpPr/>
          <p:nvPr/>
        </p:nvSpPr>
        <p:spPr>
          <a:xfrm>
            <a:off x="5271726" y="1449282"/>
            <a:ext cx="5681720" cy="1129306"/>
          </a:xfrm>
          <a:prstGeom prst="wedgeRoundRectCallout">
            <a:avLst>
              <a:gd name="adj1" fmla="val -68661"/>
              <a:gd name="adj2" fmla="val 30090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функцията pow2 връща като резултат n-тата степен на 2-ката като използва рекурсия, за да я намери</a:t>
            </a:r>
            <a:endParaRPr sz="2399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1BB73C9-C853-4419-8730-199C23088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7546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ru-RU"/>
              <a:t>Рекурсия – примери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4" name="Google Shape;374;p50"/>
          <p:cNvSpPr/>
          <p:nvPr/>
        </p:nvSpPr>
        <p:spPr>
          <a:xfrm>
            <a:off x="700217" y="1878071"/>
            <a:ext cx="10788390" cy="2265410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pow2 n =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	if n == 0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	then 1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	else 2 * (pow2 (n - 1))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5" name="Google Shape;375;p50"/>
          <p:cNvSpPr/>
          <p:nvPr/>
        </p:nvSpPr>
        <p:spPr>
          <a:xfrm>
            <a:off x="5271726" y="1449282"/>
            <a:ext cx="5470886" cy="1129306"/>
          </a:xfrm>
          <a:prstGeom prst="wedgeRoundRectCallout">
            <a:avLst>
              <a:gd name="adj1" fmla="val -68661"/>
              <a:gd name="adj2" fmla="val 30090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функцията pow2 връща като резултат n-тата степен на 2-ката като използва рекурсия за да я намери</a:t>
            </a:r>
            <a:endParaRPr sz="2399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6" name="Google Shape;376;p50"/>
          <p:cNvSpPr/>
          <p:nvPr/>
        </p:nvSpPr>
        <p:spPr>
          <a:xfrm>
            <a:off x="7858352" y="2911168"/>
            <a:ext cx="4027260" cy="1535600"/>
          </a:xfrm>
          <a:prstGeom prst="wedgeRoundRectCallout">
            <a:avLst>
              <a:gd name="adj1" fmla="val -135922"/>
              <a:gd name="adj2" fmla="val -56356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случаят в който n достигне 0 е дъното на рекурсията, тогава функцията връща резултат 1</a:t>
            </a:r>
            <a:endParaRPr sz="2399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48301B21-DD1C-4FD8-96C0-BFBEFB29E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2958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ru-RU"/>
              <a:t>Рекурсия – примери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2" name="Google Shape;382;p51"/>
          <p:cNvSpPr/>
          <p:nvPr/>
        </p:nvSpPr>
        <p:spPr>
          <a:xfrm>
            <a:off x="700217" y="1878071"/>
            <a:ext cx="10788390" cy="2265410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pow2 n =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	if n == 0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	then 1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	else 2 * (pow2 (n - 1))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3" name="Google Shape;383;p51"/>
          <p:cNvSpPr/>
          <p:nvPr/>
        </p:nvSpPr>
        <p:spPr>
          <a:xfrm>
            <a:off x="7858352" y="2819401"/>
            <a:ext cx="3341460" cy="1627368"/>
          </a:xfrm>
          <a:prstGeom prst="wedgeRoundRectCallout">
            <a:avLst>
              <a:gd name="adj1" fmla="val -150333"/>
              <a:gd name="adj2" fmla="val -50588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случая, в който n достигне стойност 0 е дъното на рекурсията. Тогава функцията връща резултат 1</a:t>
            </a:r>
            <a:endParaRPr sz="2399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4" name="Google Shape;384;p51"/>
          <p:cNvSpPr/>
          <p:nvPr/>
        </p:nvSpPr>
        <p:spPr>
          <a:xfrm>
            <a:off x="3386351" y="4786813"/>
            <a:ext cx="6662664" cy="1535600"/>
          </a:xfrm>
          <a:prstGeom prst="wedgeRoundRectCallout">
            <a:avLst>
              <a:gd name="adj1" fmla="val -51783"/>
              <a:gd name="adj2" fmla="val -91250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В противен случай функцията връща 2 умножено по резултата от функцията за n - 1. Така проблемът се разбива на малки подпроблеми и се стига до крайният резултат</a:t>
            </a:r>
            <a:endParaRPr sz="2399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5" name="Google Shape;385;p51"/>
          <p:cNvSpPr/>
          <p:nvPr/>
        </p:nvSpPr>
        <p:spPr>
          <a:xfrm>
            <a:off x="5271726" y="1449282"/>
            <a:ext cx="5775686" cy="1129306"/>
          </a:xfrm>
          <a:prstGeom prst="wedgeRoundRectCallout">
            <a:avLst>
              <a:gd name="adj1" fmla="val -68661"/>
              <a:gd name="adj2" fmla="val 30090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функцията pow2 връща като резултат n-тата степен на 2-ката като използва рекурсия, за да я намери</a:t>
            </a:r>
            <a:endParaRPr sz="2399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73E33DD9-3D51-4636-8E14-B301E583D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9043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</a:pPr>
            <a:r>
              <a:rPr lang="en" sz="3200"/>
              <a:t>Функция, слепваща символен низ n на брой пъти</a:t>
            </a:r>
            <a:endParaRPr sz="3200" dirty="0"/>
          </a:p>
          <a:p>
            <a:pPr lvl="1" indent="-457086">
              <a:spcBef>
                <a:spcPts val="0"/>
              </a:spcBef>
              <a:buSzPts val="1800"/>
            </a:pPr>
            <a:r>
              <a:rPr lang="en" dirty="0"/>
              <a:t>При n = 0 функцията връща празен символен низ</a:t>
            </a:r>
            <a:endParaRPr dirty="0"/>
          </a:p>
          <a:p>
            <a:pPr lvl="1" indent="-457086">
              <a:spcBef>
                <a:spcPts val="0"/>
              </a:spcBef>
              <a:buSzPts val="1800"/>
            </a:pPr>
            <a:r>
              <a:rPr lang="en" dirty="0"/>
              <a:t>В противен случай свежда проблема до подпроблем от същия тип</a:t>
            </a:r>
            <a:endParaRPr dirty="0"/>
          </a:p>
        </p:txBody>
      </p:sp>
      <p:sp>
        <p:nvSpPr>
          <p:cNvPr id="390" name="Google Shape;390;p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ru-RU"/>
              <a:t>Рекурсия – примери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1" name="Google Shape;391;p52"/>
          <p:cNvSpPr/>
          <p:nvPr/>
        </p:nvSpPr>
        <p:spPr>
          <a:xfrm>
            <a:off x="700217" y="3892912"/>
            <a:ext cx="10788390" cy="2265410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repeatString str n = 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n == 0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then ""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str ++ (repeatString str (n--1))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AD716CA4-9D6C-4BE3-B06A-AB533AB6B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9997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buClr>
                <a:schemeClr val="accent1"/>
              </a:buClr>
              <a:buSzPts val="1800"/>
            </a:pPr>
            <a:r>
              <a:rPr lang="en" sz="3200"/>
              <a:t>Функции</a:t>
            </a:r>
            <a:endParaRPr sz="3200" dirty="0"/>
          </a:p>
          <a:p>
            <a:pPr indent="-457086" algn="just"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3200" dirty="0"/>
              <a:t>Чисти функции</a:t>
            </a:r>
            <a:endParaRPr sz="3200" dirty="0"/>
          </a:p>
          <a:p>
            <a:pPr indent="-457086" algn="just"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3200" dirty="0"/>
              <a:t>Функции като стойности на функция</a:t>
            </a:r>
            <a:endParaRPr sz="3200" dirty="0"/>
          </a:p>
          <a:p>
            <a:pPr indent="-457086" algn="just"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3200" dirty="0"/>
              <a:t>Рекурсия</a:t>
            </a:r>
            <a:endParaRPr sz="3200" dirty="0"/>
          </a:p>
        </p:txBody>
      </p:sp>
      <p:sp>
        <p:nvSpPr>
          <p:cNvPr id="397" name="Google Shape;397;p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>
                <a:latin typeface="Cambria"/>
                <a:ea typeface="Cambria"/>
                <a:cs typeface="Cambria"/>
                <a:sym typeface="Cambria"/>
              </a:rPr>
              <a:t>Обобщение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99" name="Google Shape;39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264" y="3429000"/>
            <a:ext cx="3578001" cy="306126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AA029E2C-1156-4077-8551-043A09653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1705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2" name="Logo CC-BY-NC-SA">
            <a:hlinkClick r:id="rId3"/>
            <a:extLst>
              <a:ext uri="{FF2B5EF4-FFF2-40B4-BE49-F238E27FC236}">
                <a16:creationId xmlns:a16="http://schemas.microsoft.com/office/drawing/2014/main" id="{F7FF078B-D7E3-4FDC-B697-3E0B738E7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812" y="4648200"/>
            <a:ext cx="2435052" cy="873380"/>
          </a:xfrm>
          <a:prstGeom prst="rect">
            <a:avLst/>
          </a:prstGeom>
        </p:spPr>
      </p:pic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7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4EA3FD40-3699-4D7C-A018-9A5E1EC7E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430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2800" dirty="0"/>
              <a:t>В контекста на GHCi функцията се дефинира с ключовата дума let, за да е ясно, че се декларира нова функция, а не се извиква съществуваща</a:t>
            </a:r>
            <a:endParaRPr sz="2800" dirty="0"/>
          </a:p>
        </p:txBody>
      </p:sp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Дефиниране на функция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700217" y="2819400"/>
            <a:ext cx="10788390" cy="84098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F2B254"/>
              </a:buClr>
              <a:buSzPts val="32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square x = x * x</a:t>
            </a:r>
            <a:endParaRPr sz="3199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700217" y="5507858"/>
            <a:ext cx="10788390" cy="84098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F2B254"/>
              </a:buClr>
              <a:buSzPts val="32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let square x = x * x</a:t>
            </a:r>
            <a:endParaRPr sz="3199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8136323-1BE1-44C8-B587-90FE75DFD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850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800" dirty="0"/>
              <a:t>В контекста на GHCi функцията се дефинира с ключовата дума let, за да е ясно, че се декларира нова функция, а не се извиква съществуваща</a:t>
            </a:r>
            <a:endParaRPr sz="2800" dirty="0"/>
          </a:p>
        </p:txBody>
      </p:sp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Дефиниране на функция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2" name="Google Shape;132;p21"/>
          <p:cNvSpPr/>
          <p:nvPr/>
        </p:nvSpPr>
        <p:spPr>
          <a:xfrm>
            <a:off x="700217" y="2767838"/>
            <a:ext cx="10788390" cy="84098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F2B254"/>
              </a:buClr>
              <a:buSzPts val="32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square x = x * x</a:t>
            </a:r>
            <a:endParaRPr sz="3199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" name="Google Shape;133;p21"/>
          <p:cNvSpPr/>
          <p:nvPr/>
        </p:nvSpPr>
        <p:spPr>
          <a:xfrm>
            <a:off x="1992280" y="3515975"/>
            <a:ext cx="2492951" cy="979825"/>
          </a:xfrm>
          <a:prstGeom prst="wedgeRoundRectCallout">
            <a:avLst>
              <a:gd name="adj1" fmla="val -62418"/>
              <a:gd name="adj2" fmla="val -53927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име на функцията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" name="Google Shape;134;p21"/>
          <p:cNvSpPr/>
          <p:nvPr/>
        </p:nvSpPr>
        <p:spPr>
          <a:xfrm>
            <a:off x="700217" y="5507858"/>
            <a:ext cx="10788390" cy="84098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F2B254"/>
              </a:buClr>
              <a:buSzPts val="32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let square x = x * x</a:t>
            </a:r>
            <a:endParaRPr sz="3199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9F721715-BECF-4492-B098-428918D5D1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635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800" dirty="0"/>
              <a:t>В контекста на GHCi функцията се дефинира с ключовата дума let, за да е ясно, че се декларира нова функция, а не се извиква съществуваща</a:t>
            </a:r>
            <a:endParaRPr sz="2800" dirty="0"/>
          </a:p>
        </p:txBody>
      </p:sp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Дефиниране на функция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700217" y="2703789"/>
            <a:ext cx="10788390" cy="84098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F2B254"/>
              </a:buClr>
              <a:buSzPts val="32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square x = x * x</a:t>
            </a:r>
            <a:endParaRPr sz="3199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2" name="Google Shape;142;p22"/>
          <p:cNvSpPr/>
          <p:nvPr/>
        </p:nvSpPr>
        <p:spPr>
          <a:xfrm>
            <a:off x="1992280" y="3451926"/>
            <a:ext cx="2492951" cy="840981"/>
          </a:xfrm>
          <a:prstGeom prst="wedgeRoundRectCallout">
            <a:avLst>
              <a:gd name="adj1" fmla="val -62418"/>
              <a:gd name="adj2" fmla="val -53927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име на функцията</a:t>
            </a:r>
            <a:endParaRPr sz="2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2"/>
          <p:cNvSpPr/>
          <p:nvPr/>
        </p:nvSpPr>
        <p:spPr>
          <a:xfrm>
            <a:off x="3594082" y="1678474"/>
            <a:ext cx="5319730" cy="1217126"/>
          </a:xfrm>
          <a:prstGeom prst="wedgeRoundRectCallout">
            <a:avLst>
              <a:gd name="adj1" fmla="val -66076"/>
              <a:gd name="adj2" fmla="val 48206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параметрите, които функцията приема се изреждат, разделени от интервал, без да се обграждат от скоби</a:t>
            </a:r>
            <a:endParaRPr sz="20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700217" y="5507858"/>
            <a:ext cx="10788390" cy="84098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F2B254"/>
              </a:buClr>
              <a:buSzPts val="32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let square x = x * x</a:t>
            </a:r>
            <a:endParaRPr sz="3199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A4C9A625-5010-43DB-B6CA-0426750E1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465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5;p22">
            <a:extLst>
              <a:ext uri="{FF2B5EF4-FFF2-40B4-BE49-F238E27FC236}">
                <a16:creationId xmlns:a16="http://schemas.microsoft.com/office/drawing/2014/main" id="{C9667EB9-F955-4929-A9A4-D0083DC193E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800" dirty="0"/>
              <a:t>В контекста на GHCi функцията се дефинира с ключовата дума let, за да е ясно, че се декларира нова функция, а не се извиква съществуваща</a:t>
            </a:r>
            <a:endParaRPr sz="2800" dirty="0"/>
          </a:p>
        </p:txBody>
      </p:sp>
      <p:sp>
        <p:nvSpPr>
          <p:cNvPr id="15" name="Google Shape;140;p22">
            <a:extLst>
              <a:ext uri="{FF2B5EF4-FFF2-40B4-BE49-F238E27FC236}">
                <a16:creationId xmlns:a16="http://schemas.microsoft.com/office/drawing/2014/main" id="{F96B5758-EEAF-432A-B7B3-183B79CE91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11804822" cy="1110780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Дефиниране на функция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" name="Google Shape;141;p22">
            <a:extLst>
              <a:ext uri="{FF2B5EF4-FFF2-40B4-BE49-F238E27FC236}">
                <a16:creationId xmlns:a16="http://schemas.microsoft.com/office/drawing/2014/main" id="{1E075008-99AD-464A-B608-A3EC0EFC9E52}"/>
              </a:ext>
            </a:extLst>
          </p:cNvPr>
          <p:cNvSpPr/>
          <p:nvPr/>
        </p:nvSpPr>
        <p:spPr>
          <a:xfrm>
            <a:off x="700217" y="2703789"/>
            <a:ext cx="10788390" cy="84098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F2B254"/>
              </a:buClr>
              <a:buSzPts val="32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square x = x * x</a:t>
            </a:r>
            <a:endParaRPr sz="3199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" name="Google Shape;142;p22">
            <a:extLst>
              <a:ext uri="{FF2B5EF4-FFF2-40B4-BE49-F238E27FC236}">
                <a16:creationId xmlns:a16="http://schemas.microsoft.com/office/drawing/2014/main" id="{7FBD1F7A-DAE6-4E3C-8496-26B92017F94A}"/>
              </a:ext>
            </a:extLst>
          </p:cNvPr>
          <p:cNvSpPr/>
          <p:nvPr/>
        </p:nvSpPr>
        <p:spPr>
          <a:xfrm>
            <a:off x="1992280" y="3451926"/>
            <a:ext cx="2492951" cy="840981"/>
          </a:xfrm>
          <a:prstGeom prst="wedgeRoundRectCallout">
            <a:avLst>
              <a:gd name="adj1" fmla="val -62418"/>
              <a:gd name="adj2" fmla="val -53927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име на функцията</a:t>
            </a:r>
            <a:endParaRPr sz="2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" name="Google Shape;143;p22">
            <a:extLst>
              <a:ext uri="{FF2B5EF4-FFF2-40B4-BE49-F238E27FC236}">
                <a16:creationId xmlns:a16="http://schemas.microsoft.com/office/drawing/2014/main" id="{D24C6FEE-1C5D-4404-8F52-CC1658539DAB}"/>
              </a:ext>
            </a:extLst>
          </p:cNvPr>
          <p:cNvSpPr/>
          <p:nvPr/>
        </p:nvSpPr>
        <p:spPr>
          <a:xfrm>
            <a:off x="3594082" y="1678474"/>
            <a:ext cx="5319730" cy="1217126"/>
          </a:xfrm>
          <a:prstGeom prst="wedgeRoundRectCallout">
            <a:avLst>
              <a:gd name="adj1" fmla="val -66076"/>
              <a:gd name="adj2" fmla="val 48206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параметрите, които функцията приема се изреждат, разделени от интервал, без да се обграждат от скоби</a:t>
            </a:r>
            <a:endParaRPr sz="20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" name="Google Shape;144;p22">
            <a:extLst>
              <a:ext uri="{FF2B5EF4-FFF2-40B4-BE49-F238E27FC236}">
                <a16:creationId xmlns:a16="http://schemas.microsoft.com/office/drawing/2014/main" id="{045DD317-2B2F-49A4-8B9C-CD23601235FC}"/>
              </a:ext>
            </a:extLst>
          </p:cNvPr>
          <p:cNvSpPr/>
          <p:nvPr/>
        </p:nvSpPr>
        <p:spPr>
          <a:xfrm>
            <a:off x="700217" y="5507858"/>
            <a:ext cx="10788390" cy="84098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F2B254"/>
              </a:buClr>
              <a:buSzPts val="32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let square x = x * x</a:t>
            </a:r>
            <a:endParaRPr sz="3199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ABE7A6B1-4F38-41E7-9BBD-39014AFF3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4" name="Google Shape;154;p23"/>
          <p:cNvSpPr/>
          <p:nvPr/>
        </p:nvSpPr>
        <p:spPr>
          <a:xfrm>
            <a:off x="5295853" y="3200400"/>
            <a:ext cx="4151359" cy="1092507"/>
          </a:xfrm>
          <a:prstGeom prst="wedgeRoundRectCallout">
            <a:avLst>
              <a:gd name="adj1" fmla="val -64751"/>
              <a:gd name="adj2" fmla="val -47095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тяло на функцията: съдържа израз, чиято стойност се връща като резултат</a:t>
            </a:r>
            <a:endParaRPr sz="20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65140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Дефиниране на функция с повече параметри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2" name="Google Shape;162;p24"/>
          <p:cNvSpPr/>
          <p:nvPr/>
        </p:nvSpPr>
        <p:spPr>
          <a:xfrm>
            <a:off x="700217" y="2588019"/>
            <a:ext cx="10788390" cy="84098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F2B254"/>
              </a:buClr>
              <a:buSzPts val="32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multMax a b x = (max a b) * x</a:t>
            </a:r>
            <a:endParaRPr sz="3199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CEE66CC0-A759-4D50-B12F-17F1CA693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420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Дефиниране на функция с повече параметри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700217" y="2588019"/>
            <a:ext cx="10788390" cy="84098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F2B254"/>
              </a:buClr>
              <a:buSzPts val="32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multMax a b x = (max a b) * x</a:t>
            </a:r>
            <a:endParaRPr sz="3199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" name="Google Shape;169;p25"/>
          <p:cNvSpPr/>
          <p:nvPr/>
        </p:nvSpPr>
        <p:spPr>
          <a:xfrm>
            <a:off x="6164527" y="3375215"/>
            <a:ext cx="4425685" cy="1490684"/>
          </a:xfrm>
          <a:prstGeom prst="wedgeRoundRectCallout">
            <a:avLst>
              <a:gd name="adj1" fmla="val -62418"/>
              <a:gd name="adj2" fmla="val -53927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първо се изпълнява функцията max, която е вградена за Haskell и връща по-големият от два параметъра</a:t>
            </a:r>
            <a:endParaRPr sz="20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630DB07B-90D1-4D93-A818-50F0AACE1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981210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7148</TotalTime>
  <Words>2644</Words>
  <Application>Microsoft Office PowerPoint</Application>
  <PresentationFormat>Custom</PresentationFormat>
  <Paragraphs>339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Cambria</vt:lpstr>
      <vt:lpstr>Consolas</vt:lpstr>
      <vt:lpstr>Wingdings</vt:lpstr>
      <vt:lpstr>Wingdings 2</vt:lpstr>
      <vt:lpstr>SoftUni 16x9</vt:lpstr>
      <vt:lpstr>Функции и стойности</vt:lpstr>
      <vt:lpstr>Съдържание</vt:lpstr>
      <vt:lpstr>Функции</vt:lpstr>
      <vt:lpstr>Дефиниране на функция</vt:lpstr>
      <vt:lpstr>Дефиниране на функция</vt:lpstr>
      <vt:lpstr>Дефиниране на функция</vt:lpstr>
      <vt:lpstr>Дефиниране на функция</vt:lpstr>
      <vt:lpstr>Дефиниране на функция с повече параметри</vt:lpstr>
      <vt:lpstr>Дефиниране на функция с повече параметри</vt:lpstr>
      <vt:lpstr>Дефиниране на функция с повече параметри</vt:lpstr>
      <vt:lpstr>Извикване на функция</vt:lpstr>
      <vt:lpstr>Извикване на функция</vt:lpstr>
      <vt:lpstr>Извикване на функция</vt:lpstr>
      <vt:lpstr>Функции – кога има нужда от скоби?</vt:lpstr>
      <vt:lpstr>Функции – кога има нужда от скоби?</vt:lpstr>
      <vt:lpstr>Задача:</vt:lpstr>
      <vt:lpstr>Решение: </vt:lpstr>
      <vt:lpstr>Чисти функции</vt:lpstr>
      <vt:lpstr>Чисти функции – примери</vt:lpstr>
      <vt:lpstr>Функции като стойности на функция</vt:lpstr>
      <vt:lpstr>Функции като стойности на функция – примери</vt:lpstr>
      <vt:lpstr>Функции като стойности на функция – примери</vt:lpstr>
      <vt:lpstr>Функции като стойности на функция – примери</vt:lpstr>
      <vt:lpstr>Функции като стойности на функция – примери</vt:lpstr>
      <vt:lpstr>Функции като стойности на функция – примери</vt:lpstr>
      <vt:lpstr>Функции като стойности на функция – примери</vt:lpstr>
      <vt:lpstr>Функции като стойности на функция – примери</vt:lpstr>
      <vt:lpstr>Функции като стойности на функция – примери</vt:lpstr>
      <vt:lpstr>Задача: </vt:lpstr>
      <vt:lpstr>Решение: </vt:lpstr>
      <vt:lpstr>Рекурсия</vt:lpstr>
      <vt:lpstr>Рекурсия – примери</vt:lpstr>
      <vt:lpstr>Рекурсия – примери</vt:lpstr>
      <vt:lpstr>Рекурсия – примери</vt:lpstr>
      <vt:lpstr>Рекурсия – примери</vt:lpstr>
      <vt:lpstr>Рекурсия – примери</vt:lpstr>
      <vt:lpstr>Обобщение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Фондация СофтУни</dc:title>
  <dc:subject>Курс по разработка на софтуер</dc:subject>
  <dc:creator>Software University Foundation</dc:creator>
  <cp:keywords>програмиране; софтуерна разработка</cp:keywords>
  <dc:description>Фондация "Софтуерен университет" - http://softuni.foundation</dc:description>
  <cp:lastModifiedBy>Svetlin Nakov</cp:lastModifiedBy>
  <cp:revision>299</cp:revision>
  <dcterms:created xsi:type="dcterms:W3CDTF">2014-01-02T17:00:34Z</dcterms:created>
  <dcterms:modified xsi:type="dcterms:W3CDTF">2019-12-18T14:45:46Z</dcterms:modified>
  <cp:category>програмиране; софтуерна разработка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