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1589A65-4EB1-4F63-96A3-E899F5CB0D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35858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a4fb445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a4fb445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ACFF6CF-63EB-4226-B794-35AD8B53CD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29771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a4fb445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1a4fb445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0BAFA6C-42D7-41B8-9D5E-F9462B05D9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21622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a4fb445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a4fb445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1742772-F5AC-45A5-8635-A584370D92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90456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1a4fb445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1a4fb445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5773903-2B92-49D1-9942-6578F58DD6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47944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1a4fb445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1a4fb445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4A77C0B-80A4-43A9-86E3-74342B781C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59897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1a4fb445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1a4fb445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D8C2579-0910-4CCD-A66D-935B091136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76476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C7315DD-5917-478D-891E-73010A109A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62575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5f6f1f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5f6f1f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D0F7A12-8D60-47DD-B8AE-04F7BEE6F4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12031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ed18ef6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ed18ef6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C0BC8DA-B5FF-4779-AB4C-4E661C6DEF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46696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ed18ef6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ed18ef6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6DC19F2-18BA-497D-9348-E6074E0AEF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1367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1a4fb445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1a4fb445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2911479-FB1F-418C-A35C-7EC7F61849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40683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1a4fb445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1a4fb445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26562D2-A2DE-4B21-AD40-C3406E1E12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6461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a4fb445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a4fb445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404A98C-BA8D-4AE9-AAAB-36F7EE9B85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39330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a4fb445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a4fb445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C5220D6-FDA1-4476-BB5A-629235083A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99488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8d3888a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e8d3888a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EF74391-5EA9-4ECC-B3E4-9D14707E17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8438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1_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366413" y="314303"/>
            <a:ext cx="7382477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5465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366413" y="2346299"/>
            <a:ext cx="7382477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760412" y="4164084"/>
            <a:ext cx="318757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 b="1">
                <a:solidFill>
                  <a:srgbClr val="EE792A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4366413" y="4191000"/>
            <a:ext cx="7382477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34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3199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30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799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6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760412" y="4633983"/>
            <a:ext cx="3187570" cy="4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6" b="1">
                <a:solidFill>
                  <a:srgbClr val="F4B36C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760412" y="5011672"/>
            <a:ext cx="318757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solidFill>
                  <a:srgbClr val="F9D9A9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57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 b="1">
                <a:solidFill>
                  <a:srgbClr val="F27A44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57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rgbClr val="F27A44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705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mon.bg/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>
            <a:off x="760409" y="315111"/>
            <a:ext cx="10988338" cy="199987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/>
              <a:t>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4366413" y="2346580"/>
            <a:ext cx="7382477" cy="175234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>
            <a:spLocks noGrp="1"/>
          </p:cNvSpPr>
          <p:nvPr>
            <p:ph type="pic" idx="3"/>
          </p:nvPr>
        </p:nvSpPr>
        <p:spPr>
          <a:xfrm>
            <a:off x="4366413" y="4496496"/>
            <a:ext cx="7382477" cy="1904304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r"/>
            <a:r>
              <a:rPr lang="en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2399" dirty="0">
                <a:solidFill>
                  <a:schemeClr val="lt2"/>
                </a:solidFill>
              </a:rPr>
              <a:t>чителски екип</a:t>
            </a:r>
            <a:br>
              <a:rPr lang="en" sz="2399" dirty="0">
                <a:solidFill>
                  <a:schemeClr val="lt2"/>
                </a:solidFill>
              </a:rPr>
            </a:br>
            <a:r>
              <a:rPr lang="en" sz="2399" dirty="0">
                <a:solidFill>
                  <a:schemeClr val="lt2"/>
                </a:solidFill>
              </a:rPr>
              <a:t>Обучение за ИТ кариера</a:t>
            </a:r>
            <a:endParaRPr sz="2399" dirty="0">
              <a:solidFill>
                <a:schemeClr val="lt2"/>
              </a:solidFill>
            </a:endParaRPr>
          </a:p>
          <a:p>
            <a:pPr marL="0" indent="0" algn="r"/>
            <a:r>
              <a:rPr lang="en" sz="2399" dirty="0">
                <a:solidFill>
                  <a:schemeClr val="lt2"/>
                </a:solidFill>
                <a:hlinkClick r:id="rId3"/>
              </a:rPr>
              <a:t>https://it-kariera.mon.bg/e-learning</a:t>
            </a:r>
            <a:endParaRPr sz="2399" dirty="0">
              <a:solidFill>
                <a:schemeClr val="lt2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365" y="3352800"/>
            <a:ext cx="2676669" cy="293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CC-BY-NC-SA License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48872" y="3176262"/>
            <a:ext cx="2900045" cy="1014536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51F974D-C5FA-468F-9590-B754A62C18F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lvl1pPr marL="609448" lvl="0" indent="-304724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Font typeface="Wingdings" charset="2"/>
              <a:buNone/>
              <a:defRPr sz="1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18895" lvl="1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" charset="2"/>
              <a:buChar char="▪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lvl="2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100"/>
              <a:buFont typeface="Wingdings" charset="2"/>
              <a:buChar char="▪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7790" lvl="3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100"/>
              <a:buFont typeface="Wingdings" charset="2"/>
              <a:buChar char="▪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238" lvl="4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100"/>
              <a:buFont typeface="Wingdings" charset="2"/>
              <a:buChar char="▪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6686" lvl="5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6133" lvl="6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581" lvl="7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5028" lvl="8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0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Решение: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700217" y="1644065"/>
            <a:ext cx="10788390" cy="3657847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sumNumbers = sumNumbersLoop 0 1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sumNumbersLoop sum index =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index &gt; 10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sum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(sum + index) + (sumNumbersLoop sum (index + 1))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E91089E-31C8-4142-8097-BB998E89F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13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 dirty="0"/>
              <a:t>Опашковата рекурсия е рекурсия, при която последното извършвано действие е рекурсивно извикване</a:t>
            </a:r>
            <a:endParaRPr sz="28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800" dirty="0"/>
              <a:t>Оптимизация наречена премахване на опашното извикване (tail call elimination)</a:t>
            </a:r>
            <a:endParaRPr sz="28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800" dirty="0"/>
              <a:t>Вместо с последващо връщане рекурсивното обръщение се реализира със преход без връщане</a:t>
            </a:r>
            <a:endParaRPr sz="28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800" dirty="0"/>
              <a:t>При тази рекурсия заделената в стека памет се преизползва вместо да се заделя нова </a:t>
            </a:r>
            <a:endParaRPr sz="28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800" dirty="0"/>
              <a:t>Намалява разхода на памет и обикновено подобрява бързината на алгоритъма, но по-трудно се откриват грешки</a:t>
            </a:r>
            <a:endParaRPr sz="2800" dirty="0"/>
          </a:p>
        </p:txBody>
      </p:sp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Опашкова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B0F0C803-C7F8-4F8B-86A8-67C82382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2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Обратно към примера с функцията repeatString - тя може да се преобразува като се използва опашкова рекурсия по следния начин: </a:t>
            </a:r>
            <a:endParaRPr sz="28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Опашкова рекурсия</a:t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700217" y="2375708"/>
            <a:ext cx="10788390" cy="2699297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repeatStringLoop string result n =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result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repeatStringLoop string (result ++ string) (n - 1)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700217" y="5307977"/>
            <a:ext cx="10788390" cy="1346049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lnSpc>
                <a:spcPct val="131250"/>
              </a:lnSpc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 string n = repeatStringLoop string string n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FCC012E-0C8F-4B21-9302-B9C8D46E4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9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Обратно към примера с функцията repeatString - тя може да се преобразува като се използва опашкова рекурсия по следния начин: </a:t>
            </a:r>
            <a:endParaRPr sz="2800" dirty="0"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Опашкова рекурсия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700217" y="2375708"/>
            <a:ext cx="10788390" cy="2699297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repeatStringLoop string result n =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result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repeatStringLoop string (result ++ string) (n - 1)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700217" y="5307977"/>
            <a:ext cx="10788390" cy="1346049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lnSpc>
                <a:spcPct val="131250"/>
              </a:lnSpc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 string n = repeatStringLoop string string n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5836812" y="3600155"/>
            <a:ext cx="4384058" cy="1819126"/>
          </a:xfrm>
          <a:prstGeom prst="wedgeRoundRectCallout">
            <a:avLst>
              <a:gd name="adj1" fmla="val -93899"/>
              <a:gd name="adj2" fmla="val 4946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отново се изпозлва помощна функция, на която се подават 2 параметъра - стринга и колко повторения трябва да се направят</a:t>
            </a:r>
            <a:endParaRPr sz="3199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738D85A-3E64-447A-B1F4-116FFBBFC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67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/>
              <a:t>Обратно към примера с функцията repeatString - тя може да се преобразува като се използва опашкова рекурсия по следния начин: </a:t>
            </a:r>
            <a:endParaRPr sz="2800" dirty="0"/>
          </a:p>
        </p:txBody>
      </p:sp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Опашкова рекурсия</a:t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700217" y="2375708"/>
            <a:ext cx="10788390" cy="2699297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repeatStringLoop string result n =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result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repeatStringLoop string (result ++ string) (n - 1)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700217" y="5307977"/>
            <a:ext cx="10788390" cy="1346049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lnSpc>
                <a:spcPct val="131250"/>
              </a:lnSpc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 string n = repeatStringLoop string string n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5836812" y="2964421"/>
            <a:ext cx="5049085" cy="2454961"/>
          </a:xfrm>
          <a:prstGeom prst="wedgeRoundRectCallout">
            <a:avLst>
              <a:gd name="adj1" fmla="val -93899"/>
              <a:gd name="adj2" fmla="val 4946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от своя страна извиква рекурсивния цикъл като задава стойности за низа, който ще се повтаря, текущия низ (в началото със същата стойност) и броя повторения, които се изискват</a:t>
            </a:r>
            <a:endParaRPr sz="3199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F4C660D-829F-4049-95B7-41074D6CF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95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Обратно към примера с функцията repeatString - тя може да се преобразува като се използва опашкова рекурсия по следния начин: </a:t>
            </a:r>
            <a:endParaRPr sz="2800" dirty="0"/>
          </a:p>
        </p:txBody>
      </p:sp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Опашкова рекурсия</a:t>
            </a:r>
            <a:endParaRPr/>
          </a:p>
        </p:txBody>
      </p:sp>
      <p:sp>
        <p:nvSpPr>
          <p:cNvPr id="210" name="Google Shape;210;p31"/>
          <p:cNvSpPr/>
          <p:nvPr/>
        </p:nvSpPr>
        <p:spPr>
          <a:xfrm>
            <a:off x="700217" y="2375708"/>
            <a:ext cx="10788390" cy="2699297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repeatStringLoop string result n =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result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repeatStringLoop string (result ++ string) (n - 1)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700217" y="5307977"/>
            <a:ext cx="10788390" cy="1346049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lnSpc>
                <a:spcPct val="131250"/>
              </a:lnSpc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 string n = repeatStringLoop string string n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6170613" y="762000"/>
            <a:ext cx="5399940" cy="2368711"/>
          </a:xfrm>
          <a:prstGeom prst="wedgeRoundRectCallout">
            <a:avLst>
              <a:gd name="adj1" fmla="val 1764"/>
              <a:gd name="adj2" fmla="val 8545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забележете как вместо функцията да долепя низа със резултата от рекурсивното извикване на функция за (n - 1) директно извиква функцията като ѝ подава низа (досега), залепен с началният низ, който трябва да се повтаря</a:t>
            </a:r>
            <a:endParaRPr sz="3199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2CA9FDA-A18D-4854-B3FA-0EF865A8C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6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2" name="Logo CC-BY-NC-SA">
            <a:hlinkClick r:id="rId3"/>
            <a:extLst>
              <a:ext uri="{FF2B5EF4-FFF2-40B4-BE49-F238E27FC236}">
                <a16:creationId xmlns:a16="http://schemas.microsoft.com/office/drawing/2014/main" id="{F7FF078B-D7E3-4FDC-B697-3E0B738E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012" y="4648200"/>
            <a:ext cx="2435052" cy="873380"/>
          </a:xfrm>
          <a:prstGeom prst="rect">
            <a:avLst/>
          </a:prstGeom>
        </p:spPr>
      </p:pic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7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AEE2AA2-D93B-4895-BA08-3A7985A5F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0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3200" dirty="0"/>
              <a:t>Рекурсивна реализация на цикли</a:t>
            </a:r>
            <a:endParaRPr sz="32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Опашкова рекурсия</a:t>
            </a:r>
            <a:endParaRPr sz="3200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827" y="2743200"/>
            <a:ext cx="2745585" cy="35381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3335AB1-5FCE-416B-81C9-2C6F42DF2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1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3200"/>
              <a:t>В Haskell няма цикли</a:t>
            </a:r>
            <a:endParaRPr sz="3200" dirty="0"/>
          </a:p>
          <a:p>
            <a:pPr lvl="1" indent="-457086" algn="just">
              <a:spcBef>
                <a:spcPts val="0"/>
              </a:spcBef>
              <a:buSzPts val="1800"/>
            </a:pPr>
            <a:r>
              <a:rPr lang="en" dirty="0"/>
              <a:t>Циклите се реализират чрез рекурсия</a:t>
            </a:r>
            <a:endParaRPr dirty="0"/>
          </a:p>
          <a:p>
            <a:pPr lvl="1" indent="-457086" algn="just">
              <a:spcBef>
                <a:spcPts val="0"/>
              </a:spcBef>
              <a:buSzPts val="1800"/>
            </a:pPr>
            <a:r>
              <a:rPr lang="en" dirty="0"/>
              <a:t>В Haskell всички функции са чисти (не могат да променят състояние)</a:t>
            </a:r>
            <a:endParaRPr dirty="0"/>
          </a:p>
          <a:p>
            <a:pPr lvl="1" indent="-457086" algn="just">
              <a:spcBef>
                <a:spcPts val="0"/>
              </a:spcBef>
              <a:buSzPts val="1800"/>
            </a:pPr>
            <a:r>
              <a:rPr lang="en" dirty="0"/>
              <a:t>Итерациите се реализират с рекурсивни извиквания</a:t>
            </a:r>
            <a:endParaRPr dirty="0"/>
          </a:p>
          <a:p>
            <a:pPr lvl="1" indent="-457086" algn="just">
              <a:spcBef>
                <a:spcPts val="0"/>
              </a:spcBef>
              <a:buSzPts val="1800"/>
            </a:pPr>
            <a:r>
              <a:rPr lang="en" dirty="0"/>
              <a:t>Итераторите се реализират като параметри и се променят при всяко рекурсивно извикване</a:t>
            </a:r>
            <a:endParaRPr dirty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A801D40-A659-4A56-812D-06E50F8E4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4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700217" y="1614706"/>
            <a:ext cx="10788390" cy="3697037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repeatString(String str, int n) {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String result = "";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for(int i = 0; i &lt; n; ++i)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result += str;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return result;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6374572" y="4050439"/>
            <a:ext cx="4672840" cy="1512162"/>
          </a:xfrm>
          <a:prstGeom prst="wedgeRoundRectCallout">
            <a:avLst>
              <a:gd name="adj1" fmla="val -70242"/>
              <a:gd name="adj2" fmla="val -46471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 реализация на функция, която използва цикъл, който долепя даден символен низ до себе си n на брой пъти</a:t>
            </a:r>
            <a:endParaRPr sz="3199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C7B75E8-C2D7-46E3-8DB9-3ED4959F1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8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700217" y="1614706"/>
            <a:ext cx="10788390" cy="2347389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 str n =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""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str ++ (repeatString str (n-1))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7237412" y="4114800"/>
            <a:ext cx="3606040" cy="1054962"/>
          </a:xfrm>
          <a:prstGeom prst="wedgeRoundRectCallout">
            <a:avLst>
              <a:gd name="adj1" fmla="val -75158"/>
              <a:gd name="adj2" fmla="val -6858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реализация на същата функция в Haskell</a:t>
            </a:r>
            <a:endParaRPr sz="3199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C55D16A-B969-4CA9-9E2E-C8DEB59B6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95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За функциите, които зависят от външно състояние се използва помощна функция</a:t>
            </a:r>
            <a:endParaRPr sz="3200" dirty="0"/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700217" y="2733614"/>
            <a:ext cx="10788390" cy="226541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pow2loop n x i =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i &lt; n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pow2loop n (x*2) (i+1)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x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700217" y="5305744"/>
            <a:ext cx="10788390" cy="88417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 n = pow2loop n 1 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C976A41-9D9D-4688-8AA5-F18FC215D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8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За функциите, които зависят от външно състояние се използва помощна функция</a:t>
            </a:r>
            <a:endParaRPr sz="3200" dirty="0"/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700217" y="2733614"/>
            <a:ext cx="10788390" cy="226541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pow2loop n x i =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i &lt; n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pow2loop n (x*2) (i+1)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x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700217" y="5305744"/>
            <a:ext cx="10788390" cy="88417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 n = pow2loop n 1 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6227877" y="1981200"/>
            <a:ext cx="4162516" cy="1231123"/>
          </a:xfrm>
          <a:prstGeom prst="wedgeRoundRectCallout">
            <a:avLst>
              <a:gd name="adj1" fmla="val -93899"/>
              <a:gd name="adj2" fmla="val 2878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параметърът i е итератора, който би се използвал при for-цикъл в процедурен език</a:t>
            </a:r>
            <a:endParaRPr sz="3199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D31585E-4822-4230-AD89-37AC37342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3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За функциите, които зависят от външно състояние се използва помощна функция</a:t>
            </a:r>
            <a:endParaRPr sz="3200" dirty="0"/>
          </a:p>
        </p:txBody>
      </p:sp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700217" y="2733614"/>
            <a:ext cx="10788390" cy="226541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pow2loop n x i =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i &lt; n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pow2loop n (x*2) (i+1)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x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700217" y="5305744"/>
            <a:ext cx="10788390" cy="88417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 n = pow2loop n 1 0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6807326" y="4451067"/>
            <a:ext cx="4925886" cy="1873533"/>
          </a:xfrm>
          <a:prstGeom prst="wedgeRoundRectCallout">
            <a:avLst>
              <a:gd name="adj1" fmla="val -60932"/>
              <a:gd name="adj2" fmla="val 839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pow2 приема само един аргумент - на коя степен да се повдигне 2;</a:t>
            </a:r>
            <a:br>
              <a:rPr lang="e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За начален индекс на цикъла се задава 0, а за начална стойност на произведението се задава 1</a:t>
            </a:r>
            <a:endParaRPr sz="3199" dirty="0"/>
          </a:p>
        </p:txBody>
      </p:sp>
      <p:sp>
        <p:nvSpPr>
          <p:cNvPr id="159" name="Google Shape;159;p24"/>
          <p:cNvSpPr/>
          <p:nvPr/>
        </p:nvSpPr>
        <p:spPr>
          <a:xfrm>
            <a:off x="6227877" y="1981200"/>
            <a:ext cx="4162516" cy="1231123"/>
          </a:xfrm>
          <a:prstGeom prst="wedgeRoundRectCallout">
            <a:avLst>
              <a:gd name="adj1" fmla="val -91657"/>
              <a:gd name="adj2" fmla="val 2878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параметърът i е итератора, който би се използвал при for-цикъл в процедурен език</a:t>
            </a:r>
            <a:endParaRPr sz="3199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D920F75-ED59-484A-8EFA-AAC0222BB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8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3200" dirty="0"/>
              <a:t>Дефинирайте функция, която намира сбора на първите 10 естествени числа</a:t>
            </a:r>
            <a:endParaRPr sz="3200" dirty="0"/>
          </a:p>
        </p:txBody>
      </p:sp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Задача: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52E919E6-2710-483E-A6B9-7EAEB71AC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25368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7151</TotalTime>
  <Words>1259</Words>
  <Application>Microsoft Office PowerPoint</Application>
  <PresentationFormat>Custom</PresentationFormat>
  <Paragraphs>152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</vt:lpstr>
      <vt:lpstr>Consolas</vt:lpstr>
      <vt:lpstr>Wingdings</vt:lpstr>
      <vt:lpstr>Wingdings 2</vt:lpstr>
      <vt:lpstr>SoftUni 16x9</vt:lpstr>
      <vt:lpstr>Рекурсия</vt:lpstr>
      <vt:lpstr>Съдържание</vt:lpstr>
      <vt:lpstr>Рекурсивна реализация на цилки</vt:lpstr>
      <vt:lpstr>Рекурсивна реализация на цилки</vt:lpstr>
      <vt:lpstr>Рекурсивна реализация на цилки</vt:lpstr>
      <vt:lpstr>Рекурсивна реализация на цилки</vt:lpstr>
      <vt:lpstr>Рекурсивна реализация на цилки</vt:lpstr>
      <vt:lpstr>Рекурсивна реализация на цилки</vt:lpstr>
      <vt:lpstr>Задача: </vt:lpstr>
      <vt:lpstr>Решение:</vt:lpstr>
      <vt:lpstr>Опашкова рекурсия</vt:lpstr>
      <vt:lpstr>Опашкова рекурсия</vt:lpstr>
      <vt:lpstr>Опашкова рекурсия</vt:lpstr>
      <vt:lpstr>Опашкова рекурсия</vt:lpstr>
      <vt:lpstr>Опашкова рекурсия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Фондация СофтУни</dc:title>
  <dc:subject>Курс по разработка на софтуер</dc:subject>
  <dc:creator>Software University Foundation</dc:creator>
  <cp:keywords>програмиране; софтуерна разработка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2019-12-18T14:48:17Z</dcterms:modified>
  <cp:category>програмиране; софтуерна разработка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