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48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9840D14-87E9-490C-91B6-4CE6EBF8B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0596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c82c8ae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c82c8ae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E14E7F6-5AA8-430E-8D4B-48FEBEF42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5754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c82c8ae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c82c8ae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25F2E48-FFBF-4BF0-9436-40A3302AE9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74003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c82c8a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c82c8a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8128449-2995-4874-8751-824D3F52B8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2699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c82c8ae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c82c8ae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3D6C41D-AF06-4E56-AA97-DEBEF190D6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064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15eeb6e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15eeb6e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359B4CD-B622-4BA6-A337-276B90E26D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0263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5eeb6e5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15eeb6e5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BC5256-7A2E-40A7-A653-0D338A359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2630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c82c8a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1c82c8a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862DEDF-D233-4C89-BC31-6438806DB6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040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c82c8ae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c82c8ae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AD96759-B3C3-499A-91DE-7E620D281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291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1c82c8ae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1c82c8ae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A8923DB-CB08-442F-9862-157C75EEBB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75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0ca1be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20ca1be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B25A698-EC8E-427B-9E77-E652C81FF1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0873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A253781-417A-4393-B8C6-05693EBF4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4855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0ca1bee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20ca1bee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0A09C94-9537-408C-9F05-4E0609D86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5500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0ca1be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0ca1be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E360BAE-1899-4BA0-8224-667C85B8A4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77906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db66e1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db66e1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8E40079-2CED-4D15-9364-5F6B5AC61A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8445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db66e1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2db66e1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B7421D-2C14-4C66-A68E-E56373C242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1776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d5f6f1f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d5f6f1f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24D2DB7-2135-4FF9-B067-2410C6E6B4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03157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32B60A-BBDE-499A-B6FB-D5947FD41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425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c58508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c58508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A9FD146-D2B0-4027-93AB-A539A64828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279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c58508d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c58508d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1E42D95-18E7-4B7C-92F6-8E64DA5FB5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207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c58508d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c58508d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59EA788-B5F6-429C-9128-866FA0D1A0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1763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c58508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c58508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C30D371-0849-4F14-99A0-34194B9B1D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3137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c58508d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c58508d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3C79EE0-36EB-46D5-9543-E3F062BCEE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2469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4C4929B-141A-4B22-8870-A04E1E0E6E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5887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c58508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c58508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AC9AF09-6ED9-4273-BC0D-4715CD72AF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8705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34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31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30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7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6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5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4366413" y="2346580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4366413" y="4496496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</a:rPr>
            </a:br>
            <a:r>
              <a:rPr lang="en" sz="2399" dirty="0">
                <a:solidFill>
                  <a:schemeClr val="lt2"/>
                </a:solidFill>
              </a:rPr>
              <a:t>Обучение за ИТ кариера</a:t>
            </a:r>
            <a:endParaRPr sz="2399" dirty="0">
              <a:solidFill>
                <a:schemeClr val="lt2"/>
              </a:solidFill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812" y="3396343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8872" y="3176262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169DCED-D361-4949-8B3E-DE09FB6BB97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8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Рекурсивно обхождане на списък и умножаване на всяка стойност по 2:</a:t>
            </a:r>
            <a:endParaRPr sz="2800" dirty="0"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700217" y="2133600"/>
            <a:ext cx="10788390" cy="27424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700217" y="5278152"/>
            <a:ext cx="10788390" cy="89776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5804889" y="2209800"/>
            <a:ext cx="5318724" cy="931701"/>
          </a:xfrm>
          <a:prstGeom prst="wedgeRoundRectCallout">
            <a:avLst>
              <a:gd name="adj1" fmla="val -74382"/>
              <a:gd name="adj2" fmla="val -2420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Рекурсивното обхождане започва като приема целият списък за параметър</a:t>
            </a:r>
            <a:endParaRPr sz="3199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18ECDBF-E925-4757-A3AA-EFBA65A20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0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Рекурсивно обхождане на списък и умножаване на всяка стойност по 2:</a:t>
            </a:r>
            <a:endParaRPr sz="2800" dirty="0"/>
          </a:p>
        </p:txBody>
      </p:sp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700217" y="2133600"/>
            <a:ext cx="10788390" cy="27424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700217" y="5278152"/>
            <a:ext cx="10788390" cy="89776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5408612" y="1898199"/>
            <a:ext cx="6364721" cy="1530801"/>
          </a:xfrm>
          <a:prstGeom prst="wedgeRoundRectCallout">
            <a:avLst>
              <a:gd name="adj1" fmla="val -62021"/>
              <a:gd name="adj2" fmla="val 2174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Дъно на рекурсията е достигането на празен списък - използва се вградената в Haskell функция `null`, която връща съответно True при празен списък и False при непразен</a:t>
            </a:r>
            <a:endParaRPr sz="3199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08EF492-27CC-454B-ABD6-19E425502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4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Рекурсивно обхождане на списък и умножаване на всяка стойност по 2:</a:t>
            </a:r>
            <a:endParaRPr sz="2800" dirty="0"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700217" y="2133600"/>
            <a:ext cx="10788390" cy="27424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700217" y="5278152"/>
            <a:ext cx="10788390" cy="89776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5637213" y="2057400"/>
            <a:ext cx="6303796" cy="1530801"/>
          </a:xfrm>
          <a:prstGeom prst="wedgeRoundRectCallout">
            <a:avLst>
              <a:gd name="adj1" fmla="val -60482"/>
              <a:gd name="adj2" fmla="val 5822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случай, че списък не е празен функцията връща като резултат първият елемент от списъка умножен по 2 и рекурсивно се извиква за останалите елементи</a:t>
            </a:r>
            <a:endParaRPr sz="3199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9B834B1-DC18-4F14-9F11-7EB2C829C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7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Функция, филтрираща елементите в списък (премахва нечетни числа):</a:t>
            </a:r>
            <a:endParaRPr sz="2800" dirty="0"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700217" y="2193455"/>
            <a:ext cx="10788390" cy="288364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nums =</a:t>
            </a:r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nums</a:t>
            </a:r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(mod (head nums) 2 ) == 0</a:t>
            </a:r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(head nums) : (removeOdd (tail nums))</a:t>
            </a:r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removeOdd (tail nums)</a:t>
            </a:r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2802202" y="5361993"/>
            <a:ext cx="6645009" cy="1209516"/>
          </a:xfrm>
          <a:prstGeom prst="wedgeRoundRectCallout">
            <a:avLst>
              <a:gd name="adj1" fmla="val -29538"/>
              <a:gd name="adj2" fmla="val -8432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Ако даден елемент не отговаря на условието, просто се пропуска и рекурсията се извиква за опашката на списъка</a:t>
            </a:r>
            <a:endParaRPr sz="3199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4FBF554-3D1F-4709-8B11-8B7D014C4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За намиране на дължината на списък се използва функцията `length`</a:t>
            </a:r>
            <a:endParaRPr sz="2800" dirty="0"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Дължина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4294967295"/>
          </p:nvPr>
        </p:nvSpPr>
        <p:spPr>
          <a:xfrm>
            <a:off x="0" y="2932113"/>
            <a:ext cx="11356975" cy="693737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Собствена функция за намиране на дължината</a:t>
            </a:r>
            <a:endParaRPr sz="2800" dirty="0"/>
          </a:p>
        </p:txBody>
      </p:sp>
      <p:sp>
        <p:nvSpPr>
          <p:cNvPr id="228" name="Google Shape;228;p30"/>
          <p:cNvSpPr/>
          <p:nvPr/>
        </p:nvSpPr>
        <p:spPr>
          <a:xfrm>
            <a:off x="700217" y="1981200"/>
            <a:ext cx="10788390" cy="61623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length [1,2,3,4,5] -- 5</a:t>
            </a:r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700217" y="3760068"/>
            <a:ext cx="10788390" cy="2564532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listLength [] = 0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listLength list = findLength 1 list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findLength length list = 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(length - 1)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findLength (length + 1) (tail list)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2D911EC-2E93-4833-8674-7B3C3DC8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4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Създаване на списък чрез рекурсия: </a:t>
            </a:r>
            <a:endParaRPr sz="2800" dirty="0"/>
          </a:p>
        </p:txBody>
      </p:sp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700217" y="2295029"/>
            <a:ext cx="10788390" cy="2944033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 start end = createListLoop [] start end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createListLoop list start end =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createListLoop (list ++ [start]) (start + 1) end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700217" y="5567810"/>
            <a:ext cx="10788390" cy="82898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 1 10 -- [1,2,3,4,5,6,7,8,9,10]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2142689-9711-48BB-9610-C6CCBC268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2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/>
              <a:t>Създаване на списък чрез рекурсия: </a:t>
            </a:r>
            <a:endParaRPr sz="2800"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700217" y="2295029"/>
            <a:ext cx="10788390" cy="2944033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 start end = createListLoop [] start end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createListLoop list start end =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createListLoop (list ++ [start]) (start + 1) end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700217" y="5567810"/>
            <a:ext cx="10788390" cy="82898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 1 10 -- [1,2,3,4,5,6,7,8,9,10]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6835652" y="2700356"/>
            <a:ext cx="3140382" cy="1116909"/>
          </a:xfrm>
          <a:prstGeom prst="wedgeRoundRectCallout">
            <a:avLst>
              <a:gd name="adj1" fmla="val -32354"/>
              <a:gd name="adj2" fmla="val 7559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`++` операторът добавя елемент в края на списъка</a:t>
            </a:r>
            <a:endParaRPr sz="3199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41E9129-C0F3-4CA3-8520-C5509BDE9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0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Създаване на обърнат списък чрез рекурсия: </a:t>
            </a:r>
            <a:endParaRPr sz="2800" dirty="0"/>
          </a:p>
        </p:txBody>
      </p:sp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700217" y="2295029"/>
            <a:ext cx="10788390" cy="303640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5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 start end = createReverseListLoop [] start end</a:t>
            </a:r>
            <a:endParaRPr sz="2533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createReverseListLoop list start end =</a:t>
            </a:r>
            <a:endParaRPr sz="2533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sz="2533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sz="2533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createReverseListLoop (start : list) (start + 1) end</a:t>
            </a:r>
            <a:endParaRPr sz="2533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700217" y="5567810"/>
            <a:ext cx="10788390" cy="82898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 1 10</a:t>
            </a: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-- [10,9,8,7,6,5,4,3,2,1]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C6222BA-0987-4DEA-82FF-448DDB618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0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/>
              <a:t>Създаване на обърнат списък чрез рекурсия: </a:t>
            </a:r>
            <a:endParaRPr sz="2800" dirty="0"/>
          </a:p>
        </p:txBody>
      </p:sp>
      <p:sp>
        <p:nvSpPr>
          <p:cNvPr id="260" name="Google Shape;26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700217" y="2295029"/>
            <a:ext cx="10788390" cy="3036409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5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 start end = createReverseListLoop [] start end</a:t>
            </a:r>
            <a:endParaRPr sz="2533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createReverseListLoop list start end =</a:t>
            </a:r>
            <a:endParaRPr sz="2533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sz="2533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sz="2533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createReverseListLoop (start : list) (start + 1) end</a:t>
            </a:r>
            <a:endParaRPr sz="2533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700217" y="5567810"/>
            <a:ext cx="10788390" cy="82898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 1 10</a:t>
            </a: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-- [10,9,8,7,6,5,4,3,2,1]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7285568" y="3023106"/>
            <a:ext cx="3140382" cy="1116909"/>
          </a:xfrm>
          <a:prstGeom prst="wedgeRoundRectCallout">
            <a:avLst>
              <a:gd name="adj1" fmla="val -32354"/>
              <a:gd name="adj2" fmla="val 7559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Операторът `:` добавя елемент в началото на списъка</a:t>
            </a:r>
            <a:endParaRPr sz="3199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6FDC768-660E-4640-8426-5B3E3BA63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В Haskell създаването на списък може да продължава до безкрайност:</a:t>
            </a:r>
            <a:endParaRPr sz="2800" dirty="0"/>
          </a:p>
        </p:txBody>
      </p:sp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700217" y="2342183"/>
            <a:ext cx="10788390" cy="108691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intsFrom n = n : (intsFrom (n+1))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= intsFrom 1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700217" y="3699463"/>
            <a:ext cx="10788390" cy="69821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-- Продължава до безкрайност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700217" y="5535985"/>
            <a:ext cx="10788390" cy="69821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take 10 ints -- [1,2,3,4,5,6,7,8,9,10]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4272266-EEE2-4F2F-A3A5-0C001AEC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600" dirty="0"/>
              <a:t>Глава и опашка на списъци</a:t>
            </a:r>
            <a:endParaRPr sz="36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600" dirty="0"/>
              <a:t>Рекурсивно обхождане на списък</a:t>
            </a:r>
            <a:endParaRPr sz="36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600" dirty="0"/>
              <a:t>Дължина на списък</a:t>
            </a:r>
            <a:endParaRPr sz="36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600" dirty="0"/>
              <a:t>Създаване на списък чрез рекурсия</a:t>
            </a:r>
            <a:endParaRPr sz="36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812" y="2819400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0DEA967-2EE4-4B64-9360-3FC4C34ED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6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В Haskell създаването на списък може да продължава до безкрайност:</a:t>
            </a:r>
            <a:endParaRPr sz="2800" dirty="0"/>
          </a:p>
        </p:txBody>
      </p:sp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700217" y="2342183"/>
            <a:ext cx="10788390" cy="108691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intsFrom n = n : (intsFrom (n+1))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= intsFrom 1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700217" y="3699463"/>
            <a:ext cx="10788390" cy="69821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-- Продължава до безкрайност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700217" y="5535985"/>
            <a:ext cx="10788390" cy="69821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take 10 ints -- [1,2,3,4,5,6,7,8,9,10]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3392882" y="3864253"/>
            <a:ext cx="6130530" cy="1394437"/>
          </a:xfrm>
          <a:prstGeom prst="wedgeRoundRectCallout">
            <a:avLst>
              <a:gd name="adj1" fmla="val -32354"/>
              <a:gd name="adj2" fmla="val 7559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Haskell обаче е “мързелив” език - функцията `intsFrom` няма да се изпълнява до безкрайност, а само до там, докъдето създаденият списък е нужен</a:t>
            </a:r>
            <a:endParaRPr sz="3199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38DC586-6863-463C-B185-108F9E97C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66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/>
              <a:t>В Haskell създаването на списък може да продължава до безкрайност:</a:t>
            </a:r>
            <a:endParaRPr sz="2800"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700217" y="2342183"/>
            <a:ext cx="10788390" cy="108691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intsFrom n = n : (intsFrom (n+1))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= intsFrom 1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700217" y="3699463"/>
            <a:ext cx="10788390" cy="69821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-- Продължава до безкрайност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700217" y="5535985"/>
            <a:ext cx="10788390" cy="69821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6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take 10 ints -- [1,2,3,4,5,6,7,8,9,10]</a:t>
            </a:r>
            <a:endParaRPr sz="2666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3392882" y="4114800"/>
            <a:ext cx="5693317" cy="1143890"/>
          </a:xfrm>
          <a:prstGeom prst="wedgeRoundRectCallout">
            <a:avLst>
              <a:gd name="adj1" fmla="val -23527"/>
              <a:gd name="adj2" fmla="val 5029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ще продължи да се извиква рекурсивно чак когато последващите елементи от списъка се използват</a:t>
            </a:r>
            <a:endParaRPr sz="3199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0A2CA62-EF8E-47B4-BC03-2F7884DCA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Дефинирайте функция, която приема списък и число n и връща като резултат n-тия елемент от списъка</a:t>
            </a:r>
            <a:endParaRPr sz="28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Бележка: Не използвайте вградения в Haskell оператор `!!`</a:t>
            </a:r>
            <a:endParaRPr sz="2800" dirty="0"/>
          </a:p>
        </p:txBody>
      </p:sp>
      <p:sp>
        <p:nvSpPr>
          <p:cNvPr id="298" name="Google Shape;29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931D4C-FF4F-44CC-A1D1-A41BBFA54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1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379412" y="1446383"/>
            <a:ext cx="11430000" cy="473156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nThElement list n = nThElementLoop list (length list) n 0</a:t>
            </a:r>
            <a:endParaRPr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nThElement [] _ = error "Empty list" </a:t>
            </a:r>
            <a:endParaRPr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nThElementLoop list listLength n index =</a:t>
            </a:r>
            <a:endParaRPr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&gt;= listLength || n &lt; 0</a:t>
            </a:r>
            <a:endParaRPr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error "Index outside bounds of array"</a:t>
            </a:r>
            <a:endParaRPr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index == n</a:t>
            </a:r>
            <a:endParaRPr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then (head list)</a:t>
            </a:r>
            <a:endParaRPr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else nThElementLoop (tail list) listLength n (index + 1)</a:t>
            </a:r>
            <a:endParaRPr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F5E3A9A-3A36-40F9-ABE5-9EF99301C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3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/>
              <a:t>Глава и опашка на списъци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Рекурсивно обхождане на списък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Дължина на списък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Създаване на списък чрез рекурсия</a:t>
            </a:r>
            <a:endParaRPr sz="3200" dirty="0"/>
          </a:p>
        </p:txBody>
      </p:sp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411" y="3399453"/>
            <a:ext cx="3578001" cy="3061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62DDBC3-2C15-4C1B-A3C3-635FFBF6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0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012" y="4685428"/>
            <a:ext cx="2435052" cy="87338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C8E8428-DEF5-42D6-B743-90C4B5108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Инициализация на списък: </a:t>
            </a:r>
            <a:endParaRPr sz="3200" dirty="0"/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0" y="2876938"/>
            <a:ext cx="11356975" cy="5476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Празен списък: </a:t>
            </a:r>
            <a:endParaRPr sz="3200" dirty="0"/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4294967295"/>
          </p:nvPr>
        </p:nvSpPr>
        <p:spPr>
          <a:xfrm>
            <a:off x="0" y="4495800"/>
            <a:ext cx="11356975" cy="5476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Операторът `:`</a:t>
            </a:r>
            <a:endParaRPr sz="3200" dirty="0"/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19" name="Google Shape;119;p19"/>
          <p:cNvSpPr/>
          <p:nvPr/>
        </p:nvSpPr>
        <p:spPr>
          <a:xfrm>
            <a:off x="700217" y="2084184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 = [1,2,3]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00217" y="3733821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empty = []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700217" y="5335603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y = 0 : x -- [0,1,2,3]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6A17DCD-AC7E-4B70-BA61-8E5648E2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4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700217" y="2084184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 = [1,2,3]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00217" y="3733821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empty = []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700217" y="5335603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y = 0 : x -- [0,1,2,3]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181350" y="1913101"/>
            <a:ext cx="5968445" cy="1163552"/>
          </a:xfrm>
          <a:prstGeom prst="wedgeRoundRectCallout">
            <a:avLst>
              <a:gd name="adj1" fmla="val -73800"/>
              <a:gd name="adj2" fmla="val -318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Елементите в списъка се разделят от запетая и се обграждат от квадратни скоби `[` `]`</a:t>
            </a:r>
            <a:endParaRPr sz="3199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0491D08-9FF1-4F04-9454-D0332E15D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Google Shape;118;p19">
            <a:extLst>
              <a:ext uri="{FF2B5EF4-FFF2-40B4-BE49-F238E27FC236}">
                <a16:creationId xmlns:a16="http://schemas.microsoft.com/office/drawing/2014/main" id="{B0BCAA05-C57D-4137-AC39-7A399354BE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Инициализация на списък: </a:t>
            </a:r>
            <a:endParaRPr sz="3200" dirty="0"/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7" name="Google Shape;120;p19">
            <a:extLst>
              <a:ext uri="{FF2B5EF4-FFF2-40B4-BE49-F238E27FC236}">
                <a16:creationId xmlns:a16="http://schemas.microsoft.com/office/drawing/2014/main" id="{F2F8D33D-73A0-4CB7-B856-9848C653CA18}"/>
              </a:ext>
            </a:extLst>
          </p:cNvPr>
          <p:cNvSpPr txBox="1">
            <a:spLocks/>
          </p:cNvSpPr>
          <p:nvPr/>
        </p:nvSpPr>
        <p:spPr>
          <a:xfrm>
            <a:off x="0" y="2876938"/>
            <a:ext cx="11356975" cy="5476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bg-BG" sz="3200"/>
              <a:t>Празен списък: </a:t>
            </a:r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Font typeface="Wingdings" charset="2"/>
              <a:buNone/>
            </a:pPr>
            <a:endParaRPr lang="bg-BG" sz="3200" dirty="0"/>
          </a:p>
        </p:txBody>
      </p:sp>
      <p:sp>
        <p:nvSpPr>
          <p:cNvPr id="18" name="Google Shape;122;p19">
            <a:extLst>
              <a:ext uri="{FF2B5EF4-FFF2-40B4-BE49-F238E27FC236}">
                <a16:creationId xmlns:a16="http://schemas.microsoft.com/office/drawing/2014/main" id="{7410D5E9-BC70-49F0-B164-26642F4BC912}"/>
              </a:ext>
            </a:extLst>
          </p:cNvPr>
          <p:cNvSpPr txBox="1">
            <a:spLocks/>
          </p:cNvSpPr>
          <p:nvPr/>
        </p:nvSpPr>
        <p:spPr>
          <a:xfrm>
            <a:off x="0" y="4495800"/>
            <a:ext cx="11356975" cy="5476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bg-BG" sz="3200"/>
              <a:t>Операторът `:`</a:t>
            </a:r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Font typeface="Wingdings" charset="2"/>
              <a:buNone/>
            </a:pP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6556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700217" y="2084184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 = [1,2,3]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700217" y="3733821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empty = []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700217" y="5335603"/>
            <a:ext cx="10788390" cy="8213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y = 0 : x -- [0,1,2,3]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5181350" y="1913101"/>
            <a:ext cx="5968445" cy="1163552"/>
          </a:xfrm>
          <a:prstGeom prst="wedgeRoundRectCallout">
            <a:avLst>
              <a:gd name="adj1" fmla="val -73800"/>
              <a:gd name="adj2" fmla="val -318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Елементите в списъка се разделят от запетая и се обграждат от квадратни скоби `[` `]`</a:t>
            </a:r>
            <a:endParaRPr sz="3199"/>
          </a:p>
        </p:txBody>
      </p:sp>
      <p:sp>
        <p:nvSpPr>
          <p:cNvPr id="148" name="Google Shape;148;p21"/>
          <p:cNvSpPr/>
          <p:nvPr/>
        </p:nvSpPr>
        <p:spPr>
          <a:xfrm>
            <a:off x="4944378" y="3575762"/>
            <a:ext cx="6622034" cy="1530801"/>
          </a:xfrm>
          <a:prstGeom prst="wedgeRoundRectCallout">
            <a:avLst>
              <a:gd name="adj1" fmla="val -82370"/>
              <a:gd name="adj2" fmla="val 6404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Операторът : винаги приема елемент от лявата си страна и списък от дясната си страна, като долепя елемента в началото на списъка, но без да променя вече съществуващия списък</a:t>
            </a:r>
            <a:endParaRPr sz="3199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4CA5C15-20DC-4446-9EF9-4923E7990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Google Shape;118;p19">
            <a:extLst>
              <a:ext uri="{FF2B5EF4-FFF2-40B4-BE49-F238E27FC236}">
                <a16:creationId xmlns:a16="http://schemas.microsoft.com/office/drawing/2014/main" id="{7649F382-C1FD-433F-94E6-8DFF381FB7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Инициализация на списък: </a:t>
            </a:r>
            <a:endParaRPr sz="3200" dirty="0"/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5" name="Google Shape;120;p19">
            <a:extLst>
              <a:ext uri="{FF2B5EF4-FFF2-40B4-BE49-F238E27FC236}">
                <a16:creationId xmlns:a16="http://schemas.microsoft.com/office/drawing/2014/main" id="{9C3D8F81-B19F-4B35-9827-A166AF242373}"/>
              </a:ext>
            </a:extLst>
          </p:cNvPr>
          <p:cNvSpPr txBox="1">
            <a:spLocks/>
          </p:cNvSpPr>
          <p:nvPr/>
        </p:nvSpPr>
        <p:spPr>
          <a:xfrm>
            <a:off x="0" y="2876938"/>
            <a:ext cx="11356975" cy="5476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bg-BG" sz="3200"/>
              <a:t>Празен списък: </a:t>
            </a:r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Font typeface="Wingdings" charset="2"/>
              <a:buNone/>
            </a:pPr>
            <a:endParaRPr lang="bg-BG" sz="3200" dirty="0"/>
          </a:p>
        </p:txBody>
      </p:sp>
      <p:sp>
        <p:nvSpPr>
          <p:cNvPr id="16" name="Google Shape;122;p19">
            <a:extLst>
              <a:ext uri="{FF2B5EF4-FFF2-40B4-BE49-F238E27FC236}">
                <a16:creationId xmlns:a16="http://schemas.microsoft.com/office/drawing/2014/main" id="{B9C36A21-2723-46F6-85A8-C69D0A6E8D6E}"/>
              </a:ext>
            </a:extLst>
          </p:cNvPr>
          <p:cNvSpPr txBox="1">
            <a:spLocks/>
          </p:cNvSpPr>
          <p:nvPr/>
        </p:nvSpPr>
        <p:spPr>
          <a:xfrm>
            <a:off x="0" y="4495800"/>
            <a:ext cx="11356975" cy="5476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bg-BG" sz="3200"/>
              <a:t>Операторът `:`</a:t>
            </a:r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Font typeface="Wingdings" charset="2"/>
              <a:buNone/>
            </a:pP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94177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Символните низове също са списъци: </a:t>
            </a:r>
            <a:endParaRPr sz="3200" dirty="0"/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00217" y="2133529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x' = 1 : (2 : (3: [])) -- [1,2,3]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700217" y="3317299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 = "abcde"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700217" y="4341999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str' = 'a' : 'b' : 'c' : 'd' : 'e' : []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DAF2F36-F8D0-4848-9ABA-0BC2725B1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0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5C61410-24B8-4152-9B15-F38C012EA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Google Shape;155;p22">
            <a:extLst>
              <a:ext uri="{FF2B5EF4-FFF2-40B4-BE49-F238E27FC236}">
                <a16:creationId xmlns:a16="http://schemas.microsoft.com/office/drawing/2014/main" id="{FDB51900-7165-4D43-8B30-70638BDEE2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Символните низове също са списъци: </a:t>
            </a:r>
            <a:endParaRPr sz="3200" dirty="0"/>
          </a:p>
          <a:p>
            <a:pPr marL="1828343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2" name="Google Shape;154;p22">
            <a:extLst>
              <a:ext uri="{FF2B5EF4-FFF2-40B4-BE49-F238E27FC236}">
                <a16:creationId xmlns:a16="http://schemas.microsoft.com/office/drawing/2014/main" id="{9B0DB8DE-80D5-41BC-B96D-864570B02F74}"/>
              </a:ext>
            </a:extLst>
          </p:cNvPr>
          <p:cNvSpPr/>
          <p:nvPr/>
        </p:nvSpPr>
        <p:spPr>
          <a:xfrm>
            <a:off x="700217" y="2133529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x' = 1 : (2 : (3: [])) -- [1,2,3]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156;p22">
            <a:extLst>
              <a:ext uri="{FF2B5EF4-FFF2-40B4-BE49-F238E27FC236}">
                <a16:creationId xmlns:a16="http://schemas.microsoft.com/office/drawing/2014/main" id="{56883B97-041D-4E5E-8EA5-295C7C500B40}"/>
              </a:ext>
            </a:extLst>
          </p:cNvPr>
          <p:cNvSpPr/>
          <p:nvPr/>
        </p:nvSpPr>
        <p:spPr>
          <a:xfrm>
            <a:off x="700217" y="3317299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 = "abcde"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57;p22">
            <a:extLst>
              <a:ext uri="{FF2B5EF4-FFF2-40B4-BE49-F238E27FC236}">
                <a16:creationId xmlns:a16="http://schemas.microsoft.com/office/drawing/2014/main" id="{B3D0CCA7-8084-414A-9B4B-6D661676F388}"/>
              </a:ext>
            </a:extLst>
          </p:cNvPr>
          <p:cNvSpPr/>
          <p:nvPr/>
        </p:nvSpPr>
        <p:spPr>
          <a:xfrm>
            <a:off x="700217" y="4341999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str' = 'a' : 'b' : 'c' : 'd' : 'e' : []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3633753" y="5062441"/>
            <a:ext cx="4670459" cy="1033559"/>
          </a:xfrm>
          <a:prstGeom prst="wedgeRoundRectCallout">
            <a:avLst>
              <a:gd name="adj1" fmla="val -65654"/>
              <a:gd name="adj2" fmla="val -5252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При извикване str и str' имат една и съща стойност - abcde</a:t>
            </a:r>
            <a:endParaRPr sz="3199"/>
          </a:p>
        </p:txBody>
      </p:sp>
    </p:spTree>
    <p:extLst>
      <p:ext uri="{BB962C8B-B14F-4D97-AF65-F5344CB8AC3E}">
        <p14:creationId xmlns:p14="http://schemas.microsoft.com/office/powerpoint/2010/main" val="13655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Глава на списъка е първият елемент от него</a:t>
            </a:r>
            <a:endParaRPr sz="2800"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Глава и опашка на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4294967295"/>
          </p:nvPr>
        </p:nvSpPr>
        <p:spPr>
          <a:xfrm>
            <a:off x="0" y="3141663"/>
            <a:ext cx="11356975" cy="57467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/>
              <a:t>Опашка на списъка е всичко останало освен главата</a:t>
            </a:r>
            <a:endParaRPr sz="2800"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4294967295"/>
          </p:nvPr>
        </p:nvSpPr>
        <p:spPr>
          <a:xfrm>
            <a:off x="0" y="4614863"/>
            <a:ext cx="11356975" cy="576262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/>
              <a:t>В комбинация от функциите можем да достъпим следващия елемент от списъка</a:t>
            </a:r>
            <a:endParaRPr sz="2800"/>
          </a:p>
        </p:txBody>
      </p:sp>
      <p:sp>
        <p:nvSpPr>
          <p:cNvPr id="174" name="Google Shape;174;p24"/>
          <p:cNvSpPr/>
          <p:nvPr/>
        </p:nvSpPr>
        <p:spPr>
          <a:xfrm>
            <a:off x="700217" y="2133600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head[1, 2, 3] -- 1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700217" y="3818699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tail [1,2,3] -- [2, 3]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700217" y="5647522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head (tail [1,2,3]) -- 2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55A306C-959E-4C15-8BE3-45D433B8D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9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800" dirty="0"/>
              <a:t>Рекурсивно обхождане на списък и умножаване на всяка стойност по 2:</a:t>
            </a:r>
            <a:endParaRPr sz="2800" dirty="0"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00217" y="2133600"/>
            <a:ext cx="10788390" cy="274248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700217" y="5278152"/>
            <a:ext cx="10788390" cy="89776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8E66003-813D-4AA9-A4DC-6481D3054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8029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7156</TotalTime>
  <Words>1933</Words>
  <Application>Microsoft Office PowerPoint</Application>
  <PresentationFormat>Custom</PresentationFormat>
  <Paragraphs>254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Wingdings</vt:lpstr>
      <vt:lpstr>Wingdings 2</vt:lpstr>
      <vt:lpstr>SoftUni 16x9</vt:lpstr>
      <vt:lpstr>Списъци</vt:lpstr>
      <vt:lpstr>Съдържание</vt:lpstr>
      <vt:lpstr>Списъци</vt:lpstr>
      <vt:lpstr>Списъци</vt:lpstr>
      <vt:lpstr>Списъци</vt:lpstr>
      <vt:lpstr>Списъци</vt:lpstr>
      <vt:lpstr>Списъци</vt:lpstr>
      <vt:lpstr>Глава и опашка на списъци</vt:lpstr>
      <vt:lpstr>Рекурсивно обхождане на списък</vt:lpstr>
      <vt:lpstr>Рекурсивно обхождане на списък</vt:lpstr>
      <vt:lpstr>Рекурсивно обхождане на списък</vt:lpstr>
      <vt:lpstr>Рекурсивно обхождане на списък</vt:lpstr>
      <vt:lpstr>Рекурсивно обхождане на списък</vt:lpstr>
      <vt:lpstr>Дължина на списък</vt:lpstr>
      <vt:lpstr>Създаване на списък чрез рекурсия</vt:lpstr>
      <vt:lpstr>Създаване на списък чрез рекурсия</vt:lpstr>
      <vt:lpstr>Създаване на списък чрез рекурсия</vt:lpstr>
      <vt:lpstr>Създаване на списък чрез рекурсия</vt:lpstr>
      <vt:lpstr>Създаване на списък чрез рекурсия</vt:lpstr>
      <vt:lpstr>Създаване на списък чрез рекурсия</vt:lpstr>
      <vt:lpstr>Създаване на списък чрез рекурсия</vt:lpstr>
      <vt:lpstr>Задача: </vt:lpstr>
      <vt:lpstr>Решение: 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Фондация СофтУни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2019-12-18T14:54:01Z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