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481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6755AB3-DFDF-4AF9-9909-297E08E70C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68167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2dc9d91c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2dc9d91c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10D27F6-7968-4C96-BB7A-B088663A9C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4814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2dc9d91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2dc9d91c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241F3CA-CE67-4CBA-91FC-5CD56A707E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44157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2dc9d91c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2dc9d91c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E77B768-D5AD-42C2-B6EE-35FB601209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37974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2dc9d9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2dc9d9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29E38B0-17B9-478B-8636-146B766BD7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86474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2dc9d91c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2dc9d91c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FEDDC81-3082-4B82-98AF-E90471A7B7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26264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2dc9d91c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2dc9d91c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483C42A-E605-48A3-897E-6E34F6CC7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0216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2e4a263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2e4a263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99B3D7F-7A1E-488D-945C-3D26C5C368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85603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2e4a2630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2e4a2630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34C4B54-0887-4CA0-88FB-1F528CC345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82967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2dc9d91c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2dc9d91c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31A9C2D-5CC9-444B-91E0-D93E16F1B6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74490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2dcf80ef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2dcf80ef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9BA3EDC-EA3F-4ECF-BD43-0D368A3A40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2455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5f6f1f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5f6f1f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4FB1BD9-FE88-4F0E-A31A-6C857FECC5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177853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2dcf80ef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2dcf80ef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52CC9CD-03E8-45F7-B725-31D842BD4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26790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2dcf80ef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2dcf80ef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993F678-EE67-4117-B755-1784175AF6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4443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2dcf80ef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2dcf80ef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0814585-675D-4EF3-8D75-857BA709D9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02641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2dcf80ef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2dcf80ef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4FC6297-8C92-48BF-B654-A8FF4AEDA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867491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2dcf80ef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2dcf80ef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991A481-FCC0-46A1-A1B2-23AB647ED0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296474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2dcf80ef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2dcf80ef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1513BF4-386F-4C85-9F8E-5A8E05B4FD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61712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2dcf80ef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2dcf80ef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C82E6DD-EFBE-49F0-A5E2-80E1E4638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93710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2dcf80ef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2dcf80ef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C4CD2E9-1D8A-4B76-BB9A-0DE84BA84F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94480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2dcf80ef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2dcf80ef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C59E359-A72B-4837-BADA-387B08E102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10950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d5f6f1fc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d5f6f1fc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1CE61EE-DDF4-4909-9315-5CCB28BB34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5033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5f6f1d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5f6f1d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1ACB8E3-0B52-49B3-9A7A-16E37ADD68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7968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C2CD068-9B16-4D38-BA1A-413D59CCFF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26623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f28946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2f28946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C760ADB-4724-48F9-8382-6601EEE73A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079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2f28946c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2f28946c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62C16E6-6A5C-4D15-950C-08ACE03E81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8368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8d3888a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8d3888a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DEF78F1-F2F1-417D-A8DD-53A80A1D6B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1766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dc9d91c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dc9d91c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15757E6-7B03-4058-A752-67D758F93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79960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dc9d91c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2dc9d91c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2ED6930-1246-4D2E-BA1B-FEDC8FB6DB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42273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2dc9d91c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2dc9d91c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D38ECBF-F6FA-40FE-8912-66A3EFFDE5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1617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1_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366413" y="314303"/>
            <a:ext cx="7382477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5465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366413" y="2346299"/>
            <a:ext cx="7382477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99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760412" y="4164084"/>
            <a:ext cx="318757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 b="1">
                <a:solidFill>
                  <a:srgbClr val="EE792A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4366413" y="4191000"/>
            <a:ext cx="7382477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sz="3466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3199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3066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799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666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760412" y="4633983"/>
            <a:ext cx="3187570" cy="4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6" b="1">
                <a:solidFill>
                  <a:srgbClr val="F4B36C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760412" y="5011672"/>
            <a:ext cx="318757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solidFill>
                  <a:srgbClr val="F9D9A9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57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 b="1">
                <a:solidFill>
                  <a:srgbClr val="F27A44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57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>
                <a:solidFill>
                  <a:srgbClr val="F27A44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130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mon.bg/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xfrm>
            <a:off x="760409" y="315111"/>
            <a:ext cx="10988338" cy="1999879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/>
              <a:t>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4366413" y="2346580"/>
            <a:ext cx="7382477" cy="175234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7"/>
          <p:cNvSpPr>
            <a:spLocks noGrp="1"/>
          </p:cNvSpPr>
          <p:nvPr>
            <p:ph type="pic" idx="3"/>
          </p:nvPr>
        </p:nvSpPr>
        <p:spPr>
          <a:xfrm>
            <a:off x="4366413" y="4420296"/>
            <a:ext cx="7382477" cy="1904304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r"/>
            <a:r>
              <a:rPr lang="en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2399" dirty="0">
                <a:solidFill>
                  <a:schemeClr val="lt2"/>
                </a:solidFill>
              </a:rPr>
              <a:t>чителски екип</a:t>
            </a:r>
            <a:br>
              <a:rPr lang="en" sz="2399" dirty="0">
                <a:solidFill>
                  <a:schemeClr val="lt2"/>
                </a:solidFill>
              </a:rPr>
            </a:br>
            <a:r>
              <a:rPr lang="en" sz="2399" dirty="0">
                <a:solidFill>
                  <a:schemeClr val="lt2"/>
                </a:solidFill>
              </a:rPr>
              <a:t>Обучение за ИТ кариера</a:t>
            </a:r>
            <a:endParaRPr sz="2399" dirty="0">
              <a:solidFill>
                <a:schemeClr val="lt2"/>
              </a:solidFill>
            </a:endParaRPr>
          </a:p>
          <a:p>
            <a:pPr marL="0" indent="0" algn="r"/>
            <a:r>
              <a:rPr lang="en" sz="2399" dirty="0">
                <a:solidFill>
                  <a:schemeClr val="lt2"/>
                </a:solidFill>
                <a:hlinkClick r:id="rId3"/>
              </a:rPr>
              <a:t>https://it-kariera.mon.bg/e-learning</a:t>
            </a:r>
            <a:endParaRPr sz="2399" dirty="0">
              <a:solidFill>
                <a:schemeClr val="lt2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49" y="3401008"/>
            <a:ext cx="2676669" cy="293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title="CC-BY-NC-SA License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48872" y="3176262"/>
            <a:ext cx="2900045" cy="1014536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D06FD6-DDD3-419D-BF9C-9922D847B04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lvl1pPr marL="609448" lvl="0" indent="-304724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700"/>
              <a:buFont typeface="Wingdings" charset="2"/>
              <a:buNone/>
              <a:defRPr sz="1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18895" lvl="1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" charset="2"/>
              <a:buChar char="▪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lvl="2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100"/>
              <a:buFont typeface="Wingdings" charset="2"/>
              <a:buChar char="▪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7790" lvl="3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100"/>
              <a:buFont typeface="Wingdings" charset="2"/>
              <a:buChar char="▪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238" lvl="4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100"/>
              <a:buFont typeface="Wingdings" charset="2"/>
              <a:buChar char="▪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6686" lvl="5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6133" lvl="6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5581" lvl="7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5028" lvl="8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8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800" dirty="0"/>
              <a:t>Функцията `filter` тества всеки елемент от списък и връща само тези, които минават теста (функция, която връща тип boolean)</a:t>
            </a:r>
            <a:endParaRPr sz="2800" dirty="0"/>
          </a:p>
        </p:txBody>
      </p:sp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700217" y="2685660"/>
            <a:ext cx="10788390" cy="126247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isEven x = x `mod` 2 == 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removeOdd = filter isEven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4845371" y="4382618"/>
            <a:ext cx="6125841" cy="1747145"/>
          </a:xfrm>
          <a:prstGeom prst="wedgeRoundRectCallout">
            <a:avLst>
              <a:gd name="adj1" fmla="val -47936"/>
              <a:gd name="adj2" fmla="val -77115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Само първият аргумент на функцията `filter` е снабден - това прави функцията `removeOdd` такава, която също приема 1 аргумент - неснабденият досега</a:t>
            </a:r>
            <a:endParaRPr sz="3199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BD89F61-7A3D-4016-8F60-400AF9EFD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89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800" dirty="0"/>
              <a:t>Функцията `filter` тества всеки елемент от списък и връща само тези, които минават теста (функция, която връща тип boolean)</a:t>
            </a:r>
            <a:endParaRPr sz="2800" dirty="0"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4294967295"/>
          </p:nvPr>
        </p:nvSpPr>
        <p:spPr>
          <a:xfrm>
            <a:off x="0" y="4322763"/>
            <a:ext cx="11356975" cy="763587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800" dirty="0"/>
              <a:t>Резултат:</a:t>
            </a:r>
            <a:endParaRPr sz="2800" dirty="0"/>
          </a:p>
        </p:txBody>
      </p:sp>
      <p:sp>
        <p:nvSpPr>
          <p:cNvPr id="181" name="Google Shape;181;p27"/>
          <p:cNvSpPr/>
          <p:nvPr/>
        </p:nvSpPr>
        <p:spPr>
          <a:xfrm>
            <a:off x="700217" y="2685660"/>
            <a:ext cx="10788390" cy="126247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isEven x = x `mod` 2 == 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removeOdd = filter isEven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700217" y="5188042"/>
            <a:ext cx="10788390" cy="848179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removeOdd [1,2,3,4,5,6,7,8] -- [2,4,6,8]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B1E6E66-BA05-4A37-A53A-B18348497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23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 dirty="0"/>
              <a:t>Сгъване на списък - комбиниране на всички стойности от списъка в една.  Има две вградени функции, които правят това</a:t>
            </a:r>
            <a:endParaRPr sz="24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sz="2400" dirty="0"/>
              <a:t>Функцията `foldl` - действията се извършват от ляво надясно </a:t>
            </a:r>
            <a:endParaRPr sz="24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sz="2400" dirty="0"/>
              <a:t>Функцията `foldr` - действията се извършват от дясно наляво</a:t>
            </a:r>
            <a:endParaRPr sz="2400" dirty="0"/>
          </a:p>
          <a:p>
            <a:pPr indent="-457086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И двете функции приемат три параметъра </a:t>
            </a:r>
            <a:endParaRPr sz="24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sz="2400" dirty="0"/>
              <a:t>Акумулатор - функцията, която ще се извиква между елементите на списъка</a:t>
            </a:r>
            <a:endParaRPr sz="24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sz="2400" dirty="0"/>
              <a:t>Начална стойност, от която да започне изчислението</a:t>
            </a:r>
            <a:endParaRPr sz="24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sz="2400" dirty="0"/>
              <a:t>Самият списък</a:t>
            </a:r>
            <a:endParaRPr sz="2400" dirty="0"/>
          </a:p>
          <a:p>
            <a:pPr indent="-457086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И при двете функции изчисленията започват от стойността на акумулатора</a:t>
            </a:r>
            <a:endParaRPr sz="2400" dirty="0"/>
          </a:p>
          <a:p>
            <a:pPr indent="-457086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`foldl` е по-бърза функция</a:t>
            </a:r>
            <a:endParaRPr sz="2400" dirty="0"/>
          </a:p>
          <a:p>
            <a:pPr indent="-457086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`foldr` намира приложението си при работа с безкрайни списъци</a:t>
            </a:r>
            <a:endParaRPr sz="2400" dirty="0"/>
          </a:p>
        </p:txBody>
      </p:sp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1DBE3915-749A-4802-BBAB-C2871792F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6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/>
              <a:t>Примери:</a:t>
            </a:r>
            <a:endParaRPr sz="3200" dirty="0"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700217" y="2355180"/>
            <a:ext cx="10788390" cy="1325655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subtractList list = foldl (-) 0 list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subtractList' list = foldr (-) 0 list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700217" y="4348160"/>
            <a:ext cx="10788390" cy="1325655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subtractList [1,2,3,4,5] -- -15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subtractList' [1,2,3,4,5] -- 3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D99FF07-01D4-423C-9223-FFA9E08DD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865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 dirty="0"/>
              <a:t>Функцията  `zip` приема като аргументи два списъка и връща като резултат списък от двойки, където първият елемент е от първият списък, а другият от вторият списък</a:t>
            </a:r>
            <a:endParaRPr sz="2800" dirty="0"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4294967295"/>
          </p:nvPr>
        </p:nvSpPr>
        <p:spPr>
          <a:xfrm>
            <a:off x="0" y="4130675"/>
            <a:ext cx="11356975" cy="622300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 dirty="0"/>
              <a:t>Списъкът - резултат свършва, където свършва кой да е от подадените списъци</a:t>
            </a:r>
            <a:endParaRPr sz="2800" dirty="0"/>
          </a:p>
        </p:txBody>
      </p:sp>
      <p:sp>
        <p:nvSpPr>
          <p:cNvPr id="204" name="Google Shape;204;p30"/>
          <p:cNvSpPr/>
          <p:nvPr/>
        </p:nvSpPr>
        <p:spPr>
          <a:xfrm>
            <a:off x="700217" y="3119581"/>
            <a:ext cx="10788390" cy="832183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zip [1,3,5] [2,4,6] -- [(1,2),(3,4),(5,6)]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700217" y="5229725"/>
            <a:ext cx="10788390" cy="1247275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zip [1,2] [3,4,5,6] -- [(1,3),(2,4)]</a:t>
            </a:r>
            <a:endParaRPr sz="31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zip [] [1] -- []</a:t>
            </a:r>
            <a:endParaRPr sz="31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797B4CF-592B-4E19-93CC-BEB891043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094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 dirty="0"/>
              <a:t>Функцията  `zipWith` освен два списъка приема и функция, която да използва при комбинирането на елементи от двата списъка</a:t>
            </a:r>
            <a:endParaRPr sz="2800" dirty="0"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p31"/>
          <p:cNvSpPr txBox="1">
            <a:spLocks noGrp="1"/>
          </p:cNvSpPr>
          <p:nvPr>
            <p:ph type="body" idx="4294967295"/>
          </p:nvPr>
        </p:nvSpPr>
        <p:spPr>
          <a:xfrm>
            <a:off x="0" y="4233863"/>
            <a:ext cx="11356975" cy="706437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 dirty="0"/>
              <a:t>Вж. функциите `zipWith3`, `zipWith4` и т</a:t>
            </a:r>
            <a:r>
              <a:rPr lang="bg-BG" sz="2800" dirty="0"/>
              <a:t>.</a:t>
            </a:r>
            <a:r>
              <a:rPr lang="en" sz="2800" dirty="0"/>
              <a:t>н.</a:t>
            </a:r>
            <a:endParaRPr sz="2800" dirty="0"/>
          </a:p>
        </p:txBody>
      </p:sp>
      <p:sp>
        <p:nvSpPr>
          <p:cNvPr id="213" name="Google Shape;213;p31"/>
          <p:cNvSpPr/>
          <p:nvPr/>
        </p:nvSpPr>
        <p:spPr>
          <a:xfrm>
            <a:off x="700217" y="2747911"/>
            <a:ext cx="10788390" cy="1288064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zipWith (+) [1,2,3,4,5] [9,8,7,6,5]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-- [10,10,10,10,10]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2A213ED-E102-437C-864B-00A429B95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1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 dirty="0"/>
              <a:t>Дефинирайте функция, която приема </a:t>
            </a:r>
            <a:r>
              <a:rPr lang="bg-BG" sz="2800" dirty="0"/>
              <a:t>списък</a:t>
            </a:r>
            <a:r>
              <a:rPr lang="en" sz="2800" dirty="0"/>
              <a:t> и връща най-големия елемент от </a:t>
            </a:r>
            <a:r>
              <a:rPr lang="bg-BG" sz="2800" dirty="0"/>
              <a:t>него</a:t>
            </a:r>
            <a:endParaRPr sz="28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sz="2800" dirty="0"/>
              <a:t>Използвайте някоя от научените функции за изчисления върху списък</a:t>
            </a:r>
            <a:endParaRPr sz="2800"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Задача: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4C2E2B3C-CF93-4D63-8EC3-8E265FC25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5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Решение: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700217" y="1465878"/>
            <a:ext cx="10788390" cy="1318057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maxFromList list = foldl max (head list) list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maxFromList [-1, 5, 10] -- 10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07B7F8B-05B6-4BF5-9067-FC8054000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092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2800" dirty="0"/>
              <a:t>Следният синтаксис често обърква и прави кода нечетим:</a:t>
            </a:r>
            <a:endParaRPr sz="2800" dirty="0"/>
          </a:p>
        </p:txBody>
      </p:sp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4294967295"/>
          </p:nvPr>
        </p:nvSpPr>
        <p:spPr>
          <a:xfrm>
            <a:off x="0" y="3286125"/>
            <a:ext cx="11356975" cy="712788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2800" dirty="0"/>
              <a:t>В такива случаи много удобни за използване са анонимните функции</a:t>
            </a:r>
            <a:endParaRPr sz="2800" dirty="0"/>
          </a:p>
        </p:txBody>
      </p:sp>
      <p:sp>
        <p:nvSpPr>
          <p:cNvPr id="232" name="Google Shape;232;p34"/>
          <p:cNvSpPr/>
          <p:nvPr/>
        </p:nvSpPr>
        <p:spPr>
          <a:xfrm>
            <a:off x="700217" y="2250540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plus3 x y z = x + y + z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34"/>
          <p:cNvSpPr/>
          <p:nvPr/>
        </p:nvSpPr>
        <p:spPr>
          <a:xfrm>
            <a:off x="700217" y="4067500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D351AA0-F2CE-4630-B8FF-AA18CF02D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423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2800" dirty="0"/>
              <a:t>Следният синтаксис често обърква и прави кода нечетим</a:t>
            </a:r>
            <a:endParaRPr sz="2800"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3" name="Google Shape;243;p35"/>
          <p:cNvSpPr txBox="1">
            <a:spLocks noGrp="1"/>
          </p:cNvSpPr>
          <p:nvPr>
            <p:ph type="body" idx="4294967295"/>
          </p:nvPr>
        </p:nvSpPr>
        <p:spPr>
          <a:xfrm>
            <a:off x="0" y="3286125"/>
            <a:ext cx="11356975" cy="712788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2800" dirty="0"/>
              <a:t>В такива случаи много удобни за използване са анонимните функции</a:t>
            </a:r>
            <a:endParaRPr sz="2800" dirty="0"/>
          </a:p>
        </p:txBody>
      </p:sp>
      <p:sp>
        <p:nvSpPr>
          <p:cNvPr id="241" name="Google Shape;241;p35"/>
          <p:cNvSpPr/>
          <p:nvPr/>
        </p:nvSpPr>
        <p:spPr>
          <a:xfrm>
            <a:off x="700217" y="2250540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plus3 x y z = x + y + z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700217" y="4067500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700217" y="5346501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 10 20 30 -- 60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0026FBC-DFB1-4442-B4E9-3E63A193D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37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3200" dirty="0"/>
              <a:t>Абстракции чрез функции</a:t>
            </a:r>
            <a:endParaRPr sz="3200" dirty="0"/>
          </a:p>
          <a:p>
            <a:pPr indent="-457086" algn="just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Изчисления върху списъци</a:t>
            </a:r>
            <a:endParaRPr sz="3200" dirty="0"/>
          </a:p>
          <a:p>
            <a:pPr indent="-457086" algn="just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Анонимни функции</a:t>
            </a:r>
            <a:endParaRPr sz="3200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7547" y="2483114"/>
            <a:ext cx="2745585" cy="35381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5AAFC0B-04ED-4DAE-B738-24CB350B1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5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2800" dirty="0"/>
              <a:t>Следният синтаксис често обърква и прави кода нечетим</a:t>
            </a:r>
            <a:endParaRPr sz="2800"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body" idx="4294967295"/>
          </p:nvPr>
        </p:nvSpPr>
        <p:spPr>
          <a:xfrm>
            <a:off x="0" y="3286125"/>
            <a:ext cx="11356975" cy="712788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2800" dirty="0"/>
              <a:t>В такива случаи много удобни за използване са анонимните функции</a:t>
            </a:r>
            <a:endParaRPr sz="2800" dirty="0"/>
          </a:p>
        </p:txBody>
      </p:sp>
      <p:sp>
        <p:nvSpPr>
          <p:cNvPr id="251" name="Google Shape;251;p36"/>
          <p:cNvSpPr/>
          <p:nvPr/>
        </p:nvSpPr>
        <p:spPr>
          <a:xfrm>
            <a:off x="700217" y="2250540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plus3 x y z = x + y + z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700217" y="4067500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36"/>
          <p:cNvSpPr/>
          <p:nvPr/>
        </p:nvSpPr>
        <p:spPr>
          <a:xfrm>
            <a:off x="700217" y="5346501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 10 20 30 -- 60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36"/>
          <p:cNvSpPr/>
          <p:nvPr/>
        </p:nvSpPr>
        <p:spPr>
          <a:xfrm>
            <a:off x="5520162" y="4637085"/>
            <a:ext cx="6213050" cy="1530801"/>
          </a:xfrm>
          <a:prstGeom prst="wedgeRoundRectCallout">
            <a:avLst>
              <a:gd name="adj1" fmla="val -81488"/>
              <a:gd name="adj2" fmla="val -4385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В Haskell анонимните функции се дефинират, като се заграждат в скоби `()` и започват със символа `\` последван от параметрите, които функцията приема</a:t>
            </a:r>
            <a:endParaRPr sz="3199" dirty="0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AF261DE-E777-436C-8614-8DC114627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2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2800" dirty="0"/>
              <a:t>Следният синтаксис често обърква и прави кода нечетим</a:t>
            </a:r>
            <a:endParaRPr sz="2800" dirty="0"/>
          </a:p>
        </p:txBody>
      </p:sp>
      <p:sp>
        <p:nvSpPr>
          <p:cNvPr id="261" name="Google Shape;261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4" name="Google Shape;264;p37"/>
          <p:cNvSpPr txBox="1">
            <a:spLocks noGrp="1"/>
          </p:cNvSpPr>
          <p:nvPr>
            <p:ph type="body" idx="4294967295"/>
          </p:nvPr>
        </p:nvSpPr>
        <p:spPr>
          <a:xfrm>
            <a:off x="0" y="3286125"/>
            <a:ext cx="11356975" cy="712788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2800" dirty="0"/>
              <a:t>В такива случаи много удобни за използване са анонимните функции</a:t>
            </a:r>
            <a:endParaRPr sz="2800" dirty="0"/>
          </a:p>
        </p:txBody>
      </p:sp>
      <p:sp>
        <p:nvSpPr>
          <p:cNvPr id="262" name="Google Shape;262;p37"/>
          <p:cNvSpPr/>
          <p:nvPr/>
        </p:nvSpPr>
        <p:spPr>
          <a:xfrm>
            <a:off x="700217" y="2250540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plus3 x y z = x + y + z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37"/>
          <p:cNvSpPr/>
          <p:nvPr/>
        </p:nvSpPr>
        <p:spPr>
          <a:xfrm>
            <a:off x="700217" y="4067500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37"/>
          <p:cNvSpPr/>
          <p:nvPr/>
        </p:nvSpPr>
        <p:spPr>
          <a:xfrm>
            <a:off x="700217" y="5346501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 10 20 30 -- 60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37"/>
          <p:cNvSpPr/>
          <p:nvPr/>
        </p:nvSpPr>
        <p:spPr>
          <a:xfrm>
            <a:off x="5520162" y="4724400"/>
            <a:ext cx="5968445" cy="1173399"/>
          </a:xfrm>
          <a:prstGeom prst="wedgeRoundRectCallout">
            <a:avLst>
              <a:gd name="adj1" fmla="val -83235"/>
              <a:gd name="adj2" fmla="val -51221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От дясната страна на стрелката `-&gt;` е резултатът, който функцията връща след изпълнението си</a:t>
            </a:r>
            <a:endParaRPr sz="3199" dirty="0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AE16A85-43B6-494F-BD33-EF376C5F2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91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3200" dirty="0"/>
              <a:t>Кога да използваме анонимна функция?</a:t>
            </a:r>
            <a:endParaRPr sz="3200" dirty="0"/>
          </a:p>
        </p:txBody>
      </p:sp>
      <p:sp>
        <p:nvSpPr>
          <p:cNvPr id="272" name="Google Shape;272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4" name="Google Shape;274;p38"/>
          <p:cNvSpPr/>
          <p:nvPr/>
        </p:nvSpPr>
        <p:spPr>
          <a:xfrm>
            <a:off x="700217" y="2250540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 x -&gt; x ++ [(head (tail x))] ++ [head x])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38"/>
          <p:cNvSpPr/>
          <p:nvPr/>
        </p:nvSpPr>
        <p:spPr>
          <a:xfrm>
            <a:off x="700217" y="5084669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 x -&gt; 2 * x)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DCB0731-949D-403B-970F-5A6480036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181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3200"/>
              <a:t>Кога да използваме анонимна функция?</a:t>
            </a:r>
            <a:endParaRPr sz="3200" dirty="0"/>
          </a:p>
        </p:txBody>
      </p:sp>
      <p:sp>
        <p:nvSpPr>
          <p:cNvPr id="280" name="Google Shape;280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2" name="Google Shape;282;p39"/>
          <p:cNvSpPr/>
          <p:nvPr/>
        </p:nvSpPr>
        <p:spPr>
          <a:xfrm>
            <a:off x="700217" y="2250540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 x -&gt; x ++ [(head (tail x))] ++ [head x])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39"/>
          <p:cNvSpPr/>
          <p:nvPr/>
        </p:nvSpPr>
        <p:spPr>
          <a:xfrm>
            <a:off x="700217" y="5084669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 x -&gt; 2 * x)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39"/>
          <p:cNvSpPr/>
          <p:nvPr/>
        </p:nvSpPr>
        <p:spPr>
          <a:xfrm>
            <a:off x="4408685" y="3382413"/>
            <a:ext cx="5968445" cy="1265788"/>
          </a:xfrm>
          <a:prstGeom prst="wedgeRoundRectCallout">
            <a:avLst>
              <a:gd name="adj1" fmla="val -33573"/>
              <a:gd name="adj2" fmla="val -73113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Колкото по-дълга и сложна е една функция, толкова по-добра идея е да се напише като отделна наименована функция</a:t>
            </a:r>
            <a:endParaRPr sz="3199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2C294E0-01A2-4589-9351-919BB57CB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3200" dirty="0"/>
              <a:t>Кога да използваме анонимна функция?</a:t>
            </a:r>
            <a:endParaRPr sz="3200" dirty="0"/>
          </a:p>
        </p:txBody>
      </p:sp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1" name="Google Shape;291;p40"/>
          <p:cNvSpPr/>
          <p:nvPr/>
        </p:nvSpPr>
        <p:spPr>
          <a:xfrm>
            <a:off x="700217" y="2250540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 x -&gt; x ++ [(head (tail x))] ++ [head x])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40"/>
          <p:cNvSpPr/>
          <p:nvPr/>
        </p:nvSpPr>
        <p:spPr>
          <a:xfrm>
            <a:off x="700217" y="5084669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 x -&gt; 2 * x)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40"/>
          <p:cNvSpPr/>
          <p:nvPr/>
        </p:nvSpPr>
        <p:spPr>
          <a:xfrm>
            <a:off x="4408685" y="3733800"/>
            <a:ext cx="5968445" cy="1179413"/>
          </a:xfrm>
          <a:prstGeom prst="wedgeRoundRectCallout">
            <a:avLst>
              <a:gd name="adj1" fmla="val -77819"/>
              <a:gd name="adj2" fmla="val 5175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Обратно - ако функцията е проста и лесно се вижда какво прави е добра идея да се напише като анонимна функция</a:t>
            </a:r>
            <a:endParaRPr sz="3199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6A88650-52D7-4BB3-A358-B99B9EB72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782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3200"/>
              <a:t>Кога да използваме анонимна функция?</a:t>
            </a:r>
            <a:endParaRPr sz="3200" dirty="0"/>
          </a:p>
        </p:txBody>
      </p:sp>
      <p:sp>
        <p:nvSpPr>
          <p:cNvPr id="298" name="Google Shape;298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0" name="Google Shape;300;p41"/>
          <p:cNvSpPr/>
          <p:nvPr/>
        </p:nvSpPr>
        <p:spPr>
          <a:xfrm>
            <a:off x="700217" y="2250540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 x -&gt; x ++ [(head (tail x))] ++ [head x])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41"/>
          <p:cNvSpPr/>
          <p:nvPr/>
        </p:nvSpPr>
        <p:spPr>
          <a:xfrm>
            <a:off x="700217" y="5084669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 x -&gt; 2 * x)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41"/>
          <p:cNvSpPr/>
          <p:nvPr/>
        </p:nvSpPr>
        <p:spPr>
          <a:xfrm>
            <a:off x="4408685" y="3382412"/>
            <a:ext cx="5114727" cy="1530801"/>
          </a:xfrm>
          <a:prstGeom prst="wedgeRoundRectCallout">
            <a:avLst>
              <a:gd name="adj1" fmla="val -50124"/>
              <a:gd name="adj2" fmla="val 2236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>
              <a:buSzPts val="1100"/>
            </a:pPr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Анонимните функции не могат да се преизползват, но ако функцията се използва само веднъж няма причина тя да не е анонимна</a:t>
            </a:r>
            <a:endParaRPr sz="2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4CFE380-5F4F-413E-9F19-636E5B2D6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909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2800" dirty="0"/>
              <a:t>В Haskell е възможно и да се дават имена на анонимни функции, ако по някаква причина това е нужно</a:t>
            </a:r>
            <a:endParaRPr sz="2800" dirty="0"/>
          </a:p>
        </p:txBody>
      </p:sp>
      <p:sp>
        <p:nvSpPr>
          <p:cNvPr id="307" name="Google Shape;307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0" name="Google Shape;310;p42"/>
          <p:cNvSpPr txBox="1">
            <a:spLocks noGrp="1"/>
          </p:cNvSpPr>
          <p:nvPr>
            <p:ph type="body" idx="4294967295"/>
          </p:nvPr>
        </p:nvSpPr>
        <p:spPr>
          <a:xfrm>
            <a:off x="0" y="3255174"/>
            <a:ext cx="11356975" cy="109537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2800" dirty="0"/>
              <a:t>Анонимните функции имат огромно приложение при използването на вградените в Haskell функции `map` и `foldl/foldr` при работа със списъци</a:t>
            </a:r>
            <a:endParaRPr sz="2800" dirty="0"/>
          </a:p>
        </p:txBody>
      </p:sp>
      <p:sp>
        <p:nvSpPr>
          <p:cNvPr id="309" name="Google Shape;309;p42"/>
          <p:cNvSpPr/>
          <p:nvPr/>
        </p:nvSpPr>
        <p:spPr>
          <a:xfrm>
            <a:off x="700217" y="2438400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plus3' = (\ x y z -&gt; x + y + z)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42"/>
          <p:cNvSpPr/>
          <p:nvPr/>
        </p:nvSpPr>
        <p:spPr>
          <a:xfrm>
            <a:off x="700217" y="5000145"/>
            <a:ext cx="10788390" cy="1324455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addOneList list = map (\x -&gt; x + 1) list</a:t>
            </a:r>
            <a:endParaRPr sz="31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" sz="31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addOneList [1,1,1] -- [2,2,2]</a:t>
            </a:r>
            <a:endParaRPr sz="31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F5E75F2-45E0-4995-9BC0-9DD735912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141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2800"/>
              <a:t>Използвайте вградената в Haskell функция `zipWith`, като за първи параметър (функция) използвате ваша анонимна функция, която връща сбора на два елемента</a:t>
            </a:r>
            <a:endParaRPr sz="2800" dirty="0"/>
          </a:p>
        </p:txBody>
      </p:sp>
      <p:sp>
        <p:nvSpPr>
          <p:cNvPr id="316" name="Google Shape;316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Задача: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4E6F28D-E7D6-4A67-819F-E26E553E1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22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3200" dirty="0"/>
              <a:t>Резултат: </a:t>
            </a:r>
            <a:endParaRPr sz="3200" dirty="0"/>
          </a:p>
        </p:txBody>
      </p:sp>
      <p:sp>
        <p:nvSpPr>
          <p:cNvPr id="322" name="Google Shape;322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Решение: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3" name="Google Shape;323;p44"/>
          <p:cNvSpPr/>
          <p:nvPr/>
        </p:nvSpPr>
        <p:spPr>
          <a:xfrm>
            <a:off x="700217" y="2074214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zipWith (\ x y  -&gt; x + y ) [10,12] [3,4]</a:t>
            </a:r>
            <a:endParaRPr sz="31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44"/>
          <p:cNvSpPr/>
          <p:nvPr/>
        </p:nvSpPr>
        <p:spPr>
          <a:xfrm>
            <a:off x="700217" y="3595790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[13,16]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D50D4EA-53A1-47EB-B53E-8022BE420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15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3200"/>
              <a:t>Абстракции чрез функции</a:t>
            </a:r>
            <a:endParaRPr sz="3200" dirty="0"/>
          </a:p>
          <a:p>
            <a:pPr indent="-457086" algn="just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Изчисления върху списъци</a:t>
            </a:r>
            <a:endParaRPr sz="3200" dirty="0"/>
          </a:p>
          <a:p>
            <a:pPr indent="-457086" algn="just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Анонимни функции</a:t>
            </a:r>
            <a:endParaRPr sz="3200" dirty="0"/>
          </a:p>
        </p:txBody>
      </p:sp>
      <p:sp>
        <p:nvSpPr>
          <p:cNvPr id="330" name="Google Shape;330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32" name="Google Shape;3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012" y="3276600"/>
            <a:ext cx="3578001" cy="30612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A6D0937-D47C-4628-8BCA-837A84201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6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800" dirty="0"/>
              <a:t> Haskell предлага възможност за абстракция чрез функция</a:t>
            </a:r>
            <a:endParaRPr sz="2800" dirty="0"/>
          </a:p>
          <a:p>
            <a:pPr marL="1218895"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800" dirty="0"/>
              <a:t>Ако функция a приема като параметри b, c и друга функция func и връща резултат извиканата функция func с параметри b и c, то резултатът всеки път ще е различен</a:t>
            </a:r>
            <a:endParaRPr sz="2800" dirty="0"/>
          </a:p>
          <a:p>
            <a:pPr marL="1218895"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800" dirty="0"/>
              <a:t>Резултатът зависи от подадената функция func, като единственото условие е тя да приема същия брой параметри, които и се подават в тялото на a</a:t>
            </a:r>
            <a:endParaRPr sz="2800" dirty="0"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Абстракции чрез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04B6981-459B-4E64-81A6-088181D49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320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2" name="Logo CC-BY-NC-SA">
            <a:hlinkClick r:id="rId3"/>
            <a:extLst>
              <a:ext uri="{FF2B5EF4-FFF2-40B4-BE49-F238E27FC236}">
                <a16:creationId xmlns:a16="http://schemas.microsoft.com/office/drawing/2014/main" id="{F7FF078B-D7E3-4FDC-B697-3E0B738E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012" y="4648200"/>
            <a:ext cx="2435052" cy="873380"/>
          </a:xfrm>
          <a:prstGeom prst="rect">
            <a:avLst/>
          </a:prstGeom>
        </p:spPr>
      </p:pic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7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E0F110B-1A56-43E1-BF12-B94861BC1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72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Абстракции чрез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700217" y="1551123"/>
            <a:ext cx="10788390" cy="219582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abstThroughFunction a b func = func a b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firstFunc a b = (a * b)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secondFunc a b = (a  + b)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thirdFunc a b = (a - b)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700217" y="4261883"/>
            <a:ext cx="10788390" cy="1751544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abstThroughFunction 10 10 firstFunc --100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abstThroughFunction 10 10 secondFunc -- 20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abstThroughFunction 10 10 thirdFunc -- 0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242323E-B878-4CFF-8A68-34A1F2912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0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Абстракции чрез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700217" y="1551123"/>
            <a:ext cx="10788390" cy="219582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abstThroughFunction a b func = func a b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firstFunc a b = (a * b)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secondFunc a b = (a  + b)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thirdFunc a b = (a - b)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700217" y="4261883"/>
            <a:ext cx="10788390" cy="1751544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abstThroughFunction 10 10 firstFunc --100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abstThroughFunction 10 10 secondFunc -- 20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abstThroughFunction 10 10 thirdFunc -- 0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5344174" y="2733320"/>
            <a:ext cx="4941238" cy="1229080"/>
          </a:xfrm>
          <a:prstGeom prst="wedgeRoundRectCallout">
            <a:avLst>
              <a:gd name="adj1" fmla="val -15325"/>
              <a:gd name="adj2" fmla="val 8246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В зависимост от функцията резултатът е различен при едни и същи параметри (a - 10, b - 10)</a:t>
            </a:r>
            <a:endParaRPr sz="3199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055AC24-E36B-4700-B6B3-7EE92F74B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05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 dirty="0"/>
              <a:t>Haskell предлага много възможности за изчисления върху списъци</a:t>
            </a:r>
            <a:endParaRPr sz="28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sz="2800" dirty="0"/>
              <a:t>Функцията `map` приема като параметри функция и списък и връща като резултат нов списък, като върху един елемент от първоначалният списък е извикана подадената функция</a:t>
            </a:r>
            <a:endParaRPr sz="2800" dirty="0"/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700217" y="3429000"/>
            <a:ext cx="10788390" cy="131125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absoluteList list = map abs list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absoluteList [1,2,-3,-4] -- [1,2,3,4]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700217" y="5089434"/>
            <a:ext cx="10788390" cy="131125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plus1List list = map (1 + ) list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plus1List [1,2,3,4,5] -- [2,3,4,5,6]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E517740-013C-4C93-8646-073A2BED2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9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/>
              <a:t>Haskell предлага много възможности за изчисления върху списъци</a:t>
            </a:r>
            <a:endParaRPr sz="28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sz="2800" dirty="0"/>
              <a:t>Функцията `map` приема като параметри функция и списък и връща като резултат нов списък, като върху всеки елемент от първоначалният списък е извикана подадената функция</a:t>
            </a:r>
            <a:endParaRPr sz="2800" dirty="0"/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700217" y="3429000"/>
            <a:ext cx="10788390" cy="131125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absoluteList list = map abs list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absoluteList [1,2,-3,-4] -- [1,2,3,4]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700217" y="5089434"/>
            <a:ext cx="10788390" cy="131125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plus1List list = map (1 + ) list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plus1List [1,2,3,4,5] -- [2,3,4,5,6]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5520162" y="4637086"/>
            <a:ext cx="6365450" cy="1110780"/>
          </a:xfrm>
          <a:prstGeom prst="wedgeRoundRectCallout">
            <a:avLst>
              <a:gd name="adj1" fmla="val -33842"/>
              <a:gd name="adj2" fmla="val -7940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Функцията `abs` е извикана за всеки елемент от списъка - резултатът е списък с елементи само положителни числа (модули)</a:t>
            </a:r>
            <a:endParaRPr sz="3199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0CB0CCE-F319-4583-AC33-0272641EE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86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/>
              <a:t>Haskell предлага много възможности за изчисления върху списъци</a:t>
            </a:r>
            <a:endParaRPr sz="28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sz="2800" dirty="0"/>
              <a:t>Функцията `map` приема като параметри функция и списък и връща като резултат нов списък, като върху всеки елемент от първоначалният списък е извикана подадената функция</a:t>
            </a:r>
            <a:endParaRPr sz="2800" dirty="0"/>
          </a:p>
        </p:txBody>
      </p:sp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700217" y="3429000"/>
            <a:ext cx="10788390" cy="131125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absoluteList list = map abs list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absoluteList [1,2,-3,-4] -- [1,2,3,4]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700217" y="5089434"/>
            <a:ext cx="10788390" cy="131125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plus1List list = map (1 + ) list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plus1List [1,2,3,4,5] -- [2,3,4,5,6]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5696249" y="2856849"/>
            <a:ext cx="6036963" cy="1747145"/>
          </a:xfrm>
          <a:prstGeom prst="wedgeRoundRectCallout">
            <a:avLst>
              <a:gd name="adj1" fmla="val -37939"/>
              <a:gd name="adj2" fmla="val 9203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Можем да се възползваме от факта, че операторът `+` (както и всички оператори в Haskell) е функция. Използвано е също и така нареченото частично снабдяване на параметри за функция</a:t>
            </a:r>
            <a:endParaRPr sz="3199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4510DC4-93DC-4CA1-9E2F-B2A5F2546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75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800" dirty="0"/>
              <a:t>Функцията `filter` тества всеки елемент от списък и връща само тези, които минават теста (функция, която връща тип boolean)</a:t>
            </a:r>
            <a:endParaRPr sz="2800" dirty="0"/>
          </a:p>
        </p:txBody>
      </p:sp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700217" y="2685660"/>
            <a:ext cx="10788390" cy="126247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isEven x = x `mod` 2 == 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removeOdd = filter isEven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415AB84-66C8-4B2C-92FC-74E6F15A9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03343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7161</TotalTime>
  <Words>2334</Words>
  <Application>Microsoft Office PowerPoint</Application>
  <PresentationFormat>Custom</PresentationFormat>
  <Paragraphs>257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</vt:lpstr>
      <vt:lpstr>Consolas</vt:lpstr>
      <vt:lpstr>Wingdings</vt:lpstr>
      <vt:lpstr>Wingdings 2</vt:lpstr>
      <vt:lpstr>SoftUni 16x9</vt:lpstr>
      <vt:lpstr>Функции</vt:lpstr>
      <vt:lpstr>Съдържание</vt:lpstr>
      <vt:lpstr>Абстракции чрез функции</vt:lpstr>
      <vt:lpstr>Абстракции чрез функции</vt:lpstr>
      <vt:lpstr>Абстракции чрез функции</vt:lpstr>
      <vt:lpstr>Изчисления върху списъци</vt:lpstr>
      <vt:lpstr>Изчисления върху списъци</vt:lpstr>
      <vt:lpstr>Изчисления върху списъци</vt:lpstr>
      <vt:lpstr>Изчисления върху списъци</vt:lpstr>
      <vt:lpstr>Изчисления върху списъци</vt:lpstr>
      <vt:lpstr>Изчисления върху списъци</vt:lpstr>
      <vt:lpstr>Изчисления върху списъци</vt:lpstr>
      <vt:lpstr>Изчисления върху списъци</vt:lpstr>
      <vt:lpstr>Изчисления върху списъци</vt:lpstr>
      <vt:lpstr>Изчисления върху списъци</vt:lpstr>
      <vt:lpstr>Задача: </vt:lpstr>
      <vt:lpstr>Решение: </vt:lpstr>
      <vt:lpstr>Анонимни функции</vt:lpstr>
      <vt:lpstr>Анонимни функции</vt:lpstr>
      <vt:lpstr>Анонимни функции</vt:lpstr>
      <vt:lpstr>Анонимни функции</vt:lpstr>
      <vt:lpstr>Анонимни функции</vt:lpstr>
      <vt:lpstr>Анонимни функции</vt:lpstr>
      <vt:lpstr>Анонимни функции</vt:lpstr>
      <vt:lpstr>Анонимни функции</vt:lpstr>
      <vt:lpstr>Анонимни функции</vt:lpstr>
      <vt:lpstr>Задача: </vt:lpstr>
      <vt:lpstr>Решение: </vt:lpstr>
      <vt:lpstr>Обобщение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Фондация СофтУни</dc:title>
  <dc:subject>Курс по разработка на софтуер</dc:subject>
  <dc:creator>Software University Foundation</dc:creator>
  <cp:keywords>програмиране; софтуерна разработка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2019-12-18T14:59:03Z</dcterms:modified>
  <cp:category>програмиране; софтуерна разработка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