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6"/>
  </p:notesMasterIdLst>
  <p:handoutMasterIdLst>
    <p:handoutMasterId r:id="rId27"/>
  </p:handoutMasterIdLst>
  <p:sldIdLst>
    <p:sldId id="634" r:id="rId3"/>
    <p:sldId id="561" r:id="rId4"/>
    <p:sldId id="562" r:id="rId5"/>
    <p:sldId id="601" r:id="rId6"/>
    <p:sldId id="573" r:id="rId7"/>
    <p:sldId id="595" r:id="rId8"/>
    <p:sldId id="613" r:id="rId9"/>
    <p:sldId id="629" r:id="rId10"/>
    <p:sldId id="630" r:id="rId11"/>
    <p:sldId id="631" r:id="rId12"/>
    <p:sldId id="611" r:id="rId13"/>
    <p:sldId id="579" r:id="rId14"/>
    <p:sldId id="624" r:id="rId15"/>
    <p:sldId id="614" r:id="rId16"/>
    <p:sldId id="615" r:id="rId17"/>
    <p:sldId id="617" r:id="rId18"/>
    <p:sldId id="618" r:id="rId19"/>
    <p:sldId id="619" r:id="rId20"/>
    <p:sldId id="602" r:id="rId21"/>
    <p:sldId id="621" r:id="rId22"/>
    <p:sldId id="591" r:id="rId23"/>
    <p:sldId id="632" r:id="rId24"/>
    <p:sldId id="481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74" d="100"/>
          <a:sy n="74" d="100"/>
        </p:scale>
        <p:origin x="91" y="3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6500486D-5E9D-413B-932C-16418E9F1B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80492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6203580-A2C8-45BC-872F-D629F8911C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84868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5194FC1-800C-43C4-ACA3-0B365D8270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6438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F8334363-E137-4381-9ABB-81C7223893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91414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C19F974-1804-4279-8052-87BE7390C7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69350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76B48-857F-4E3A-B30D-EFD8DEDF63DB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9B7802DD-0775-413A-B014-DDB48265F2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11859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D6CADD9-8119-4B81-8E90-6D7989C5D1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26865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4167776-5B0E-46A2-AD62-A682FF7587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952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Basics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43/&#1044;&#1077;&#1082;&#1083;&#1072;&#1088;&#1080;&#1088;&#1072;&#1085;&#1077;-&#1080;-&#1080;&#1079;&#1074;&#1080;&#1082;&#1074;&#1072;&#1085;&#1077;-&#1085;&#1072;-&#1084;&#1077;&#1090;&#1086;&#1076;&#1080;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43/&#1044;&#1077;&#1082;&#1083;&#1072;&#1088;&#1080;&#1088;&#1072;&#1085;&#1077;-&#1080;-&#1080;&#1079;&#1074;&#1080;&#1082;&#1074;&#1072;&#1085;&#1077;-&#1085;&#1072;-&#1084;&#1077;&#1090;&#1086;&#1076;&#1080;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43/&#1044;&#1077;&#1082;&#1083;&#1072;&#1088;&#1080;&#1088;&#1072;&#1085;&#1077;-&#1080;-&#1080;&#1079;&#1074;&#1080;&#1082;&#1074;&#1072;&#1085;&#1077;-&#1085;&#1072;-&#1084;&#1077;&#1090;&#1086;&#1076;&#1080;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43/&#1044;&#1077;&#1082;&#1083;&#1072;&#1088;&#1080;&#1088;&#1072;&#1085;&#1077;-&#1080;-&#1080;&#1079;&#1074;&#1080;&#1082;&#1074;&#1072;&#1085;&#1077;-&#1085;&#1072;-&#1084;&#1077;&#1090;&#1086;&#1076;&#1080;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Basic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3.jpeg"/><Relationship Id="rId4" Type="http://schemas.openxmlformats.org/officeDocument/2006/relationships/image" Target="../media/image20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84612" y="457200"/>
            <a:ext cx="7681699" cy="1476352"/>
          </a:xfrm>
        </p:spPr>
        <p:txBody>
          <a:bodyPr>
            <a:normAutofit/>
          </a:bodyPr>
          <a:lstStyle/>
          <a:p>
            <a:r>
              <a:rPr lang="bg-BG" dirty="0"/>
              <a:t>Методи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827212" y="1965299"/>
            <a:ext cx="9739099" cy="1311301"/>
          </a:xfrm>
        </p:spPr>
        <p:txBody>
          <a:bodyPr>
            <a:normAutofit/>
          </a:bodyPr>
          <a:lstStyle/>
          <a:p>
            <a:r>
              <a:rPr lang="bg-BG" dirty="0"/>
              <a:t>Деклариране и извикване на методи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/>
          <a:srcRect t="2654" b="2654"/>
          <a:stretch>
            <a:fillRect/>
          </a:stretch>
        </p:blipFill>
        <p:spPr>
          <a:xfrm>
            <a:off x="6418337" y="4191000"/>
            <a:ext cx="5148188" cy="1940721"/>
          </a:xfrm>
          <a:prstGeom prst="rect">
            <a:avLst/>
          </a:prstGeom>
        </p:spPr>
      </p:pic>
      <p:pic>
        <p:nvPicPr>
          <p:cNvPr id="14" name="Picture 4" title="CC-BY-NC-SA License">
            <a:hlinkClick r:id="rId4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FD32A56-BBD2-4D9E-83BF-85C0DD623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3862" y="4405259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0D169E46-FBBD-4682-832B-BB37CC5DA208}"/>
              </a:ext>
            </a:extLst>
          </p:cNvPr>
          <p:cNvSpPr txBox="1">
            <a:spLocks/>
          </p:cNvSpPr>
          <p:nvPr/>
        </p:nvSpPr>
        <p:spPr bwMode="auto">
          <a:xfrm>
            <a:off x="715066" y="5159752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Учителски</a:t>
            </a:r>
            <a:r>
              <a:rPr lang="bg-BG" dirty="0"/>
              <a:t> екип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D8575F7F-91FA-4427-9955-4C836F38C8CF}"/>
              </a:ext>
            </a:extLst>
          </p:cNvPr>
          <p:cNvSpPr txBox="1">
            <a:spLocks/>
          </p:cNvSpPr>
          <p:nvPr/>
        </p:nvSpPr>
        <p:spPr bwMode="auto">
          <a:xfrm>
            <a:off x="688248" y="5536718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Обучение за ИТ кариера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88963EB3-608C-4B2D-A6F8-871A04428BA4}"/>
              </a:ext>
            </a:extLst>
          </p:cNvPr>
          <p:cNvSpPr txBox="1">
            <a:spLocks/>
          </p:cNvSpPr>
          <p:nvPr/>
        </p:nvSpPr>
        <p:spPr bwMode="auto">
          <a:xfrm>
            <a:off x="688248" y="5830376"/>
            <a:ext cx="3810000" cy="45846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hlinkClick r:id="rId6"/>
              </a:rPr>
              <a:t>https://it-kariera.mon.bg/e-learning/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A9D7F8-4453-43A1-932B-99EBA536E0F3}"/>
              </a:ext>
            </a:extLst>
          </p:cNvPr>
          <p:cNvSpPr txBox="1"/>
          <p:nvPr/>
        </p:nvSpPr>
        <p:spPr>
          <a:xfrm rot="1555229">
            <a:off x="5280872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DB8A2A-FCB4-4E1D-AB84-6E4FE513818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1619" y="3940552"/>
            <a:ext cx="2253081" cy="2438400"/>
          </a:xfrm>
          <a:prstGeom prst="rect">
            <a:avLst/>
          </a:prstGeom>
        </p:spPr>
      </p:pic>
      <p:sp>
        <p:nvSpPr>
          <p:cNvPr id="11" name="Текстово поле 1">
            <a:extLst>
              <a:ext uri="{FF2B5EF4-FFF2-40B4-BE49-F238E27FC236}">
                <a16:creationId xmlns:a16="http://schemas.microsoft.com/office/drawing/2014/main" id="{B398007E-9BC4-479A-87BF-1B270134F51F}"/>
              </a:ext>
            </a:extLst>
          </p:cNvPr>
          <p:cNvSpPr txBox="1"/>
          <p:nvPr/>
        </p:nvSpPr>
        <p:spPr>
          <a:xfrm>
            <a:off x="637728" y="6251857"/>
            <a:ext cx="1121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https://github.com/BG-IT-Edu/School-Programming/tree/main/Courses/Applied-Programmer/Programming-Basics</a:t>
            </a:r>
            <a:endParaRPr lang="bg-BG" sz="1800" b="1" dirty="0"/>
          </a:p>
        </p:txBody>
      </p:sp>
    </p:spTree>
    <p:extLst>
      <p:ext uri="{BB962C8B-B14F-4D97-AF65-F5344CB8AC3E}">
        <p14:creationId xmlns:p14="http://schemas.microsoft.com/office/powerpoint/2010/main" val="1620094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Направете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3 метода </a:t>
            </a:r>
            <a:r>
              <a:rPr lang="bg-BG" dirty="0"/>
              <a:t>които принтират всяка част</a:t>
            </a:r>
            <a:endParaRPr lang="en-US" dirty="0"/>
          </a:p>
          <a:p>
            <a:pPr lvl="1"/>
            <a:r>
              <a:rPr lang="bg-BG" dirty="0"/>
              <a:t>Копирайте съдържанието от предишния слайд</a:t>
            </a:r>
          </a:p>
          <a:p>
            <a:pPr lvl="1"/>
            <a:r>
              <a:rPr lang="bg-BG" dirty="0"/>
              <a:t>Използвайте знака </a:t>
            </a:r>
            <a:r>
              <a:rPr lang="en-US" dirty="0"/>
              <a:t>"\u00A9"</a:t>
            </a:r>
            <a:r>
              <a:rPr lang="bg-BG" dirty="0"/>
              <a:t> за символът </a:t>
            </a:r>
            <a:r>
              <a:rPr lang="en-US" dirty="0"/>
              <a:t>©</a:t>
            </a:r>
          </a:p>
          <a:p>
            <a:r>
              <a:rPr lang="bg-BG" dirty="0"/>
              <a:t>Направете метод </a:t>
            </a:r>
            <a:r>
              <a:rPr lang="en-US" dirty="0"/>
              <a:t>PrintReceipt</a:t>
            </a:r>
            <a:r>
              <a:rPr lang="bg-BG" dirty="0"/>
              <a:t>(), който вика трита метода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Празна касова бележка</a:t>
            </a:r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836612" y="3837890"/>
            <a:ext cx="5105400" cy="21040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3833046"/>
            <a:ext cx="3526063" cy="2113716"/>
          </a:xfrm>
          <a:prstGeom prst="rect">
            <a:avLst/>
          </a:prstGeom>
        </p:spPr>
      </p:pic>
      <p:sp>
        <p:nvSpPr>
          <p:cNvPr id="22" name="Right Arrow 12"/>
          <p:cNvSpPr/>
          <p:nvPr/>
        </p:nvSpPr>
        <p:spPr>
          <a:xfrm>
            <a:off x="6246812" y="4699404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769B3DAE-8A88-4EDC-8F98-B2FEA5BBE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E4B6F95-F086-40BE-97AC-3A19ED012396}"/>
              </a:ext>
            </a:extLst>
          </p:cNvPr>
          <p:cNvSpPr txBox="1"/>
          <p:nvPr/>
        </p:nvSpPr>
        <p:spPr>
          <a:xfrm>
            <a:off x="1042928" y="5952486"/>
            <a:ext cx="10096596" cy="86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https://judge.softuni.bg/Contests/2643/Деклариране-и-извикване-на-методи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64549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Методи с параметри</a:t>
            </a:r>
            <a:endParaRPr lang="en-US" dirty="0"/>
          </a:p>
        </p:txBody>
      </p:sp>
      <p:pic>
        <p:nvPicPr>
          <p:cNvPr id="4" name="Picture 4" descr="http://support2.dundas.com/OnlineDocumentation/WinChart2003/images/Formulas_Willia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1"/>
          <a:stretch>
            <a:fillRect/>
          </a:stretch>
        </p:blipFill>
        <p:spPr bwMode="auto">
          <a:xfrm>
            <a:off x="4533537" y="2443300"/>
            <a:ext cx="2991848" cy="1814180"/>
          </a:xfrm>
          <a:prstGeom prst="roundRect">
            <a:avLst>
              <a:gd name="adj" fmla="val 5770"/>
            </a:avLst>
          </a:prstGeom>
          <a:noFill/>
        </p:spPr>
      </p:pic>
      <p:sp>
        <p:nvSpPr>
          <p:cNvPr id="5" name="TextBox 4"/>
          <p:cNvSpPr txBox="1"/>
          <p:nvPr/>
        </p:nvSpPr>
        <p:spPr>
          <a:xfrm rot="364535">
            <a:off x="6575950" y="4445794"/>
            <a:ext cx="2188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decimal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 rot="509281">
            <a:off x="1959561" y="2270490"/>
            <a:ext cx="2190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4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0875553">
            <a:off x="3489784" y="4476571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21132441">
            <a:off x="8114742" y="1423027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9" name="TextBox 8"/>
          <p:cNvSpPr txBox="1"/>
          <p:nvPr/>
        </p:nvSpPr>
        <p:spPr>
          <a:xfrm rot="21521100">
            <a:off x="5341833" y="1049373"/>
            <a:ext cx="873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" name="Picture 2" descr="http://www.techno-archery.com/Archery%20cop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2" y="1981200"/>
            <a:ext cx="1097848" cy="1097848"/>
          </a:xfrm>
          <a:prstGeom prst="ellipse">
            <a:avLst/>
          </a:prstGeom>
          <a:noFill/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9BA7073F-1208-485A-87C5-B36430CFAF2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887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Параметрите</a:t>
            </a:r>
            <a:r>
              <a:rPr lang="en-US" dirty="0"/>
              <a:t> </a:t>
            </a:r>
            <a:r>
              <a:rPr lang="bg-BG" dirty="0"/>
              <a:t>могат да бъдат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всеки тип данни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Извикване на метод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конкретни стойности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6926" y="5138292"/>
            <a:ext cx="10363200" cy="12721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параметри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926" y="1805399"/>
            <a:ext cx="10363200" cy="21570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PrintNumbers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start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end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start; i &lt;= end; i++)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Console.Write("{0} ", i);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8685212" y="1729282"/>
            <a:ext cx="3200400" cy="1012172"/>
          </a:xfrm>
          <a:prstGeom prst="wedgeRoundRectCallout">
            <a:avLst>
              <a:gd name="adj1" fmla="val -82274"/>
              <a:gd name="adj2" fmla="val -22309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Деклариране на </a:t>
            </a:r>
            <a:r>
              <a:rPr lang="en-US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start </a:t>
            </a:r>
            <a:r>
              <a:rPr lang="bg-BG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end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856412" y="5268277"/>
            <a:ext cx="3429000" cy="1012172"/>
          </a:xfrm>
          <a:prstGeom prst="wedgeRoundRectCallout">
            <a:avLst>
              <a:gd name="adj1" fmla="val -120790"/>
              <a:gd name="adj2" fmla="val -871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Подаване на конкретни стойности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542212" y="3171233"/>
            <a:ext cx="3839504" cy="1012172"/>
          </a:xfrm>
          <a:prstGeom prst="wedgeRoundRectCallout">
            <a:avLst>
              <a:gd name="adj1" fmla="val -84258"/>
              <a:gd name="adj2" fmla="val -151518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Няколко параметъра, </a:t>
            </a:r>
            <a:r>
              <a:rPr lang="bg-BG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разделени със запетайка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1D561F00-0E51-4A45-B97E-B4D47B749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3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27562" y="4600572"/>
            <a:ext cx="5562600" cy="32897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Можем да подаваме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нула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няколко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параметъра</a:t>
            </a:r>
            <a:endParaRPr lang="en-US" dirty="0"/>
          </a:p>
          <a:p>
            <a:r>
              <a:rPr lang="bg-BG" dirty="0"/>
              <a:t>Параметрите могат да бъдат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различни типове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Всеки параметър има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параметри </a:t>
            </a:r>
            <a:r>
              <a:rPr lang="en-US" dirty="0"/>
              <a:t>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4572000"/>
            <a:ext cx="10363200" cy="15670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PrintStudent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Console.Write("Student: {0}; Age: {1}, Grade: {2}",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5663413" y="3641172"/>
            <a:ext cx="2995598" cy="586523"/>
          </a:xfrm>
          <a:prstGeom prst="wedgeRoundRectCallout">
            <a:avLst>
              <a:gd name="adj1" fmla="val 58310"/>
              <a:gd name="adj2" fmla="val 102939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Тип на параметъра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9066212" y="2709437"/>
            <a:ext cx="2315941" cy="1012172"/>
          </a:xfrm>
          <a:prstGeom prst="wedgeRoundRectCallout">
            <a:avLst>
              <a:gd name="adj1" fmla="val -19275"/>
              <a:gd name="adj2" fmla="val 141449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Име на параметъра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1548613" y="3215523"/>
            <a:ext cx="3429000" cy="1012172"/>
          </a:xfrm>
          <a:prstGeom prst="wedgeRoundRectCallout">
            <a:avLst>
              <a:gd name="adj1" fmla="val 39948"/>
              <a:gd name="adj2" fmla="val 78535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Няколко параметъра </a:t>
            </a:r>
            <a:r>
              <a:rPr lang="bg-BG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от различни типове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D081143A-9ABA-401A-BF64-40F1C9019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98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 се създаде метод, който </a:t>
            </a:r>
            <a:r>
              <a:rPr lang="bg-BG" dirty="0"/>
              <a:t>печата</a:t>
            </a:r>
            <a:r>
              <a:rPr lang="ru-RU" dirty="0"/>
              <a:t> знака на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Знак на цяло число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03412" y="2362200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808412" y="2362200"/>
            <a:ext cx="61578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119176" y="251774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03412" y="3509343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808411" y="4606201"/>
            <a:ext cx="6157799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119176" y="4812028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903412" y="4652895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119176" y="3664885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833200" y="3509343"/>
            <a:ext cx="6133011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-5 is negative.</a:t>
            </a:r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C23B4330-0D10-4F2D-8694-79E5EFE5A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6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Знак на цяло число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379412" y="1752600"/>
            <a:ext cx="112014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PrintSign(int number)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if (number &gt;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Console.WriteLine("The number {0} is positive",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else if (number &lt;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Console.WriteLine("The number {0} </a:t>
            </a: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is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negative.",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Console.WriteLine("The number {0} is zero.",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3213884-5D14-4822-AB8D-A43FE6E04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D4D606BA-6CA3-4B8A-AE20-C081226BDCE1}"/>
              </a:ext>
            </a:extLst>
          </p:cNvPr>
          <p:cNvSpPr txBox="1"/>
          <p:nvPr/>
        </p:nvSpPr>
        <p:spPr>
          <a:xfrm>
            <a:off x="1042928" y="5768458"/>
            <a:ext cx="10096596" cy="86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https://judge.softuni.bg/Contests/2643/Деклариране-и-извикване-на-методи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66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Принтиране на триъгълник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 се създаде метод, който принтира триъгълник, както е показано в примерите</a:t>
            </a:r>
            <a:r>
              <a:rPr lang="en-US" dirty="0"/>
              <a:t>: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3612" y="2676636"/>
            <a:ext cx="14478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64611" y="2202659"/>
            <a:ext cx="1792201" cy="35359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2412" y="3625197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41612" y="37801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83411" y="3625197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02611" y="37801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19DDDCA5-61CE-4E58-BD9E-E74A20E99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040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Създайте метод, който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принтира един ред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/>
              <a:t> </a:t>
            </a:r>
            <a:r>
              <a:rPr lang="bg-BG" dirty="0"/>
              <a:t>състоящ се от числа в диапазон от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определено начало </a:t>
            </a:r>
            <a:r>
              <a:rPr lang="bg-BG" dirty="0"/>
              <a:t>до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определен край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Принтиране на триъгълник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5524" y="2743200"/>
            <a:ext cx="101346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PrintLine(int start, int end)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for (int i = start; i &lt;= end;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Console.Write(i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273BADE-63B5-4AD1-9F07-7687B97B5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2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Създайте метод, който принтира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първата </a:t>
            </a:r>
            <a:r>
              <a:rPr lang="bg-BG" dirty="0"/>
              <a:t>и после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втората </a:t>
            </a:r>
            <a:r>
              <a:rPr lang="bg-BG" dirty="0"/>
              <a:t>половина на триъгълника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Принтиране на триъгълник </a:t>
            </a:r>
            <a:r>
              <a:rPr lang="en-GB" dirty="0"/>
              <a:t>(2)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3926" y="2275218"/>
            <a:ext cx="101346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PrintTriangle(int 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PrintLine(1,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PrintLine(1,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056312" y="1821187"/>
            <a:ext cx="2275657" cy="978316"/>
          </a:xfrm>
          <a:prstGeom prst="wedgeRoundRectCallout">
            <a:avLst>
              <a:gd name="adj1" fmla="val -65095"/>
              <a:gd name="adj2" fmla="val 226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с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параметър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661275E6-EF0B-44B2-881C-2F7C24652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A5154CFE-A0B5-4D9A-9C12-B35980EEA4FB}"/>
              </a:ext>
            </a:extLst>
          </p:cNvPr>
          <p:cNvSpPr txBox="1"/>
          <p:nvPr/>
        </p:nvSpPr>
        <p:spPr>
          <a:xfrm>
            <a:off x="1042928" y="5992827"/>
            <a:ext cx="10096596" cy="86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https://judge.softuni.bg/Contests/2643/Деклариране-и-извикване-на-методи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45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7" grpId="0" animBg="1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ru-RU" dirty="0"/>
              <a:t>Нарисувайте на конзолата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запълнен квадрат </a:t>
            </a:r>
            <a:r>
              <a:rPr lang="ru-RU" dirty="0"/>
              <a:t>със страна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ru-RU" dirty="0"/>
              <a:t>, както е показано в примера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Рисуване на запълнен квадрат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8492605" y="1670711"/>
            <a:ext cx="3080593" cy="1697763"/>
            <a:chOff x="7287805" y="1828799"/>
            <a:chExt cx="3080593" cy="169776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287805" y="2338366"/>
              <a:ext cx="609600" cy="6243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615798" y="1828799"/>
              <a:ext cx="1752600" cy="169776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36000" rIns="108000" bIns="36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--------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-\/\/\/-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-\/\/\/-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--------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8008017" y="2487181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4944" y="2296501"/>
            <a:ext cx="5354181" cy="36848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PrintHeaderRow(int 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Console.WriteLine(</a:t>
            </a:r>
            <a:endParaRPr lang="bg-BG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string('-', 2 * n));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PrintMiddleRow(int 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Console.Write('-');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1;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Console.Write("\\/");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Console.WriteLine('-');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156212" y="3466052"/>
            <a:ext cx="541020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n =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PrintHeaderRow(n);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n - 2;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PrintMiddleRow(n);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PrintHeaderRow(n);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6084571" y="1839935"/>
            <a:ext cx="2275657" cy="978316"/>
          </a:xfrm>
          <a:prstGeom prst="wedgeRoundRectCallout">
            <a:avLst>
              <a:gd name="adj1" fmla="val -64323"/>
              <a:gd name="adj2" fmla="val -7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с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параметър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18C4B03C-997E-4A9B-8321-2A606F6E1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688C3008-6B4E-4C3D-9C46-2B961CE349C5}"/>
              </a:ext>
            </a:extLst>
          </p:cNvPr>
          <p:cNvSpPr txBox="1"/>
          <p:nvPr/>
        </p:nvSpPr>
        <p:spPr>
          <a:xfrm>
            <a:off x="1036273" y="5926731"/>
            <a:ext cx="10096596" cy="86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https://judge.softuni.bg/Contests/2643/Деклариране-и-извикване-на-методи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66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52438" indent="-452438">
              <a:lnSpc>
                <a:spcPts val="4000"/>
              </a:lnSpc>
              <a:buFontTx/>
              <a:buAutoNum type="arabicPeriod"/>
              <a:tabLst/>
            </a:pPr>
            <a:r>
              <a:rPr lang="bg-BG" dirty="0"/>
              <a:t>Използване на методи</a:t>
            </a:r>
            <a:endParaRPr lang="en-US" dirty="0"/>
          </a:p>
          <a:p>
            <a:pPr marL="712788" lvl="1" indent="-350838">
              <a:lnSpc>
                <a:spcPts val="4000"/>
              </a:lnSpc>
            </a:pPr>
            <a:r>
              <a:rPr lang="bg-BG" dirty="0"/>
              <a:t>Какво е метод?</a:t>
            </a:r>
          </a:p>
          <a:p>
            <a:pPr marL="712788" lvl="1" indent="-350838">
              <a:lnSpc>
                <a:spcPts val="4000"/>
              </a:lnSpc>
            </a:pPr>
            <a:r>
              <a:rPr lang="bg-BG" dirty="0"/>
              <a:t>Защо използваме методи?</a:t>
            </a:r>
            <a:endParaRPr lang="en-US" dirty="0"/>
          </a:p>
          <a:p>
            <a:pPr marL="712788" lvl="1" indent="-350838">
              <a:lnSpc>
                <a:spcPts val="4000"/>
              </a:lnSpc>
            </a:pPr>
            <a:r>
              <a:rPr lang="bg-BG" dirty="0"/>
              <a:t>Деклариране на методи</a:t>
            </a:r>
          </a:p>
          <a:p>
            <a:pPr marL="712788" lvl="1" indent="-350838">
              <a:lnSpc>
                <a:spcPts val="4000"/>
              </a:lnSpc>
            </a:pPr>
            <a:r>
              <a:rPr lang="bg-BG" dirty="0"/>
              <a:t>Извикване на методи</a:t>
            </a:r>
            <a:endParaRPr lang="en-US" dirty="0"/>
          </a:p>
          <a:p>
            <a:pPr marL="452438" indent="-452438">
              <a:lnSpc>
                <a:spcPts val="4000"/>
              </a:lnSpc>
              <a:buFontTx/>
              <a:buAutoNum type="arabicPeriod"/>
            </a:pPr>
            <a:r>
              <a:rPr lang="bg-BG" dirty="0"/>
              <a:t>Методи с параметри</a:t>
            </a:r>
            <a:endParaRPr lang="en-US" dirty="0"/>
          </a:p>
          <a:p>
            <a:pPr marL="712788" lvl="1" indent="-350838">
              <a:lnSpc>
                <a:spcPts val="4000"/>
              </a:lnSpc>
            </a:pPr>
            <a:r>
              <a:rPr lang="bg-BG" dirty="0"/>
              <a:t>Използване на параметри</a:t>
            </a:r>
            <a:br>
              <a:rPr lang="bg-BG" dirty="0"/>
            </a:br>
            <a:r>
              <a:rPr lang="bg-BG" dirty="0"/>
              <a:t>в методите</a:t>
            </a:r>
            <a:endParaRPr lang="en-US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40169" y="1905000"/>
            <a:ext cx="3640654" cy="364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801F510-3369-4699-9505-92466C038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12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4" y="4877550"/>
            <a:ext cx="11429998" cy="898222"/>
          </a:xfrm>
        </p:spPr>
        <p:txBody>
          <a:bodyPr/>
          <a:lstStyle/>
          <a:p>
            <a:r>
              <a:rPr lang="bg-BG" dirty="0"/>
              <a:t>Деклариране и извикване на методи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71" y="1447800"/>
            <a:ext cx="3665563" cy="2819400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965" y="1468582"/>
            <a:ext cx="3607247" cy="2951018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529" y="1447800"/>
            <a:ext cx="2835990" cy="3429750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0E61604-233C-4F07-B608-5F762905666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341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2438" indent="-452438">
              <a:lnSpc>
                <a:spcPct val="100000"/>
              </a:lnSpc>
            </a:pPr>
            <a:r>
              <a:rPr lang="bg-BG" dirty="0"/>
              <a:t>Можем да разделим голяма програма</a:t>
            </a:r>
            <a:br>
              <a:rPr lang="bg-BG" dirty="0"/>
            </a:br>
            <a:r>
              <a:rPr lang="bg-BG" dirty="0"/>
              <a:t>на прости методи, които решават </a:t>
            </a:r>
            <a:br>
              <a:rPr lang="bg-BG" dirty="0"/>
            </a:br>
            <a:r>
              <a:rPr lang="bg-BG" dirty="0"/>
              <a:t>по-малки проблеми</a:t>
            </a:r>
          </a:p>
          <a:p>
            <a:pPr marL="452438" indent="-452438">
              <a:lnSpc>
                <a:spcPct val="100000"/>
              </a:lnSpc>
            </a:pPr>
            <a:r>
              <a:rPr lang="bg-BG" dirty="0"/>
              <a:t>Методите имат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име, тип, параметри и тяло</a:t>
            </a:r>
          </a:p>
          <a:p>
            <a:pPr marL="452438" indent="-452438"/>
            <a:r>
              <a:rPr lang="bg-BG" dirty="0"/>
              <a:t>Методите се извикват по тяхното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52438" indent="-452438"/>
            <a:r>
              <a:rPr lang="bg-BG" dirty="0"/>
              <a:t>Могат да приемат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параметри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800101" lvl="1" indent="-452438"/>
            <a:r>
              <a:rPr lang="bg-BG" dirty="0"/>
              <a:t>Параметрите приемат реални стойности,</a:t>
            </a:r>
            <a:br>
              <a:rPr lang="bg-BG" dirty="0"/>
            </a:br>
            <a:r>
              <a:rPr lang="bg-BG" dirty="0"/>
              <a:t>когато методът се извика</a:t>
            </a:r>
            <a:endParaRPr lang="en-US" dirty="0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862617-082F-407E-9661-F55FAB993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577" y="3700158"/>
            <a:ext cx="1807035" cy="1478300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36A45E-AA8E-4B02-92D2-5AFC0F68A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7212" y="4685731"/>
            <a:ext cx="1831741" cy="1408900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757" y="1413393"/>
            <a:ext cx="3203889" cy="2741183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C081CC42-2560-449C-8813-8A485F7BD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7246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Деклариране и извикване на методи</a:t>
            </a:r>
            <a:endParaRPr lang="en-US" dirty="0"/>
          </a:p>
        </p:txBody>
      </p:sp>
      <p:sp>
        <p:nvSpPr>
          <p:cNvPr id="6" name="Текстово поле 1">
            <a:extLst>
              <a:ext uri="{FF2B5EF4-FFF2-40B4-BE49-F238E27FC236}">
                <a16:creationId xmlns:a16="http://schemas.microsoft.com/office/drawing/2014/main" id="{B398007E-9BC4-479A-87BF-1B270134F51F}"/>
              </a:ext>
            </a:extLst>
          </p:cNvPr>
          <p:cNvSpPr txBox="1"/>
          <p:nvPr/>
        </p:nvSpPr>
        <p:spPr>
          <a:xfrm>
            <a:off x="836612" y="6400800"/>
            <a:ext cx="1121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https://github.com/BG-IT-Edu/School-Programming/tree/main/Courses/Applied-Programmer/Programming-Basics</a:t>
            </a:r>
            <a:endParaRPr lang="bg-BG" sz="1800" b="1" dirty="0"/>
          </a:p>
        </p:txBody>
      </p:sp>
    </p:spTree>
    <p:extLst>
      <p:ext uri="{BB962C8B-B14F-4D97-AF65-F5344CB8AC3E}">
        <p14:creationId xmlns:p14="http://schemas.microsoft.com/office/powerpoint/2010/main" val="3378704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695D6F8-6394-4C53-BA25-5835FFAD0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96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146738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Деклариране и извикване</a:t>
            </a:r>
            <a:br>
              <a:rPr lang="bg-BG" dirty="0"/>
            </a:br>
            <a:r>
              <a:rPr lang="bg-BG" dirty="0"/>
              <a:t>на методи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97158" y="1017794"/>
            <a:ext cx="7236579" cy="3560373"/>
          </a:xfrm>
          <a:prstGeom prst="rect">
            <a:avLst/>
          </a:prstGeom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66BFDF67-B793-46BC-A4FA-50DFB306DBF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53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32287" y="3029169"/>
            <a:ext cx="7053473" cy="1455921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Методите</a:t>
            </a:r>
            <a:r>
              <a:rPr lang="en-US" dirty="0"/>
              <a:t> </a:t>
            </a:r>
            <a:r>
              <a:rPr lang="bg-BG" dirty="0"/>
              <a:t>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именувано парче код, </a:t>
            </a:r>
            <a:r>
              <a:rPr lang="bg-BG" dirty="0"/>
              <a:t>което</a:t>
            </a:r>
            <a:r>
              <a:rPr lang="en-US" dirty="0"/>
              <a:t> </a:t>
            </a:r>
            <a:r>
              <a:rPr lang="bg-BG" dirty="0"/>
              <a:t>може да се извика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Деклариране</a:t>
            </a:r>
            <a:r>
              <a:rPr lang="bg-BG" dirty="0"/>
              <a:t> на прост метод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Извикване</a:t>
            </a:r>
            <a:r>
              <a:rPr lang="en-US" dirty="0"/>
              <a:t> </a:t>
            </a:r>
            <a:r>
              <a:rPr lang="bg-BG" dirty="0"/>
              <a:t>на метода няколко пъти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Методи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570539"/>
            <a:ext cx="10515600" cy="20049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8228012" y="3124200"/>
            <a:ext cx="3429000" cy="1114328"/>
          </a:xfrm>
          <a:prstGeom prst="wedgeRoundRectCallout">
            <a:avLst>
              <a:gd name="adj1" fmla="val -70454"/>
              <a:gd name="adj2" fmla="val -232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метода винаги е в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606960" y="1756308"/>
            <a:ext cx="2757600" cy="1082443"/>
          </a:xfrm>
          <a:prstGeom prst="wedgeRoundRectCallout">
            <a:avLst>
              <a:gd name="adj1" fmla="val -73216"/>
              <a:gd name="adj2" fmla="val 475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метода: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PrintHeader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2" y="5396552"/>
            <a:ext cx="10515600" cy="10206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PrintHeader();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C46EEC4C-120B-4ABE-91CD-AC4FC7846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67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да използваме методи?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bg-BG" dirty="0"/>
              <a:t>Управляваме процеса на програмиране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bg-BG" dirty="0"/>
              <a:t>Разделяме големи програми на малки части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bg-BG" dirty="0"/>
              <a:t>По-добра организация на програмата ни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bg-BG" dirty="0"/>
              <a:t>Подобрява четимостта на кода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bg-BG" dirty="0"/>
              <a:t>Подобрява разбираемостта на кода</a:t>
            </a:r>
            <a:endParaRPr lang="en-US" dirty="0"/>
          </a:p>
          <a:p>
            <a:pPr>
              <a:lnSpc>
                <a:spcPts val="3600"/>
              </a:lnSpc>
            </a:pPr>
            <a:r>
              <a:rPr lang="bg-BG" dirty="0"/>
              <a:t>Избягваме</a:t>
            </a:r>
            <a:r>
              <a:rPr lang="ru-RU" dirty="0"/>
              <a:t> </a:t>
            </a:r>
            <a:r>
              <a:rPr lang="bg-BG" dirty="0"/>
              <a:t>повторението</a:t>
            </a:r>
            <a:r>
              <a:rPr lang="ru-RU" dirty="0"/>
              <a:t> на </a:t>
            </a:r>
            <a:r>
              <a:rPr lang="bg-BG" dirty="0"/>
              <a:t>програмен</a:t>
            </a:r>
            <a:r>
              <a:rPr lang="ru-RU" dirty="0"/>
              <a:t> код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bg-BG" dirty="0"/>
              <a:t>Подобрява поддръжката на кода</a:t>
            </a:r>
            <a:endParaRPr lang="en-US" dirty="0"/>
          </a:p>
          <a:p>
            <a:pPr>
              <a:lnSpc>
                <a:spcPts val="3600"/>
              </a:lnSpc>
            </a:pPr>
            <a:r>
              <a:rPr lang="bg-BG" dirty="0"/>
              <a:t>Преизползваемост на кода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bg-BG" dirty="0"/>
              <a:t>Използване на съществуващи методи няколко пъти</a:t>
            </a:r>
          </a:p>
        </p:txBody>
      </p:sp>
      <p:pic>
        <p:nvPicPr>
          <p:cNvPr id="11266" name="Picture 2" descr="http://bluweb.com/toys/ideas/blocksm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66212" y="4027349"/>
            <a:ext cx="2406316" cy="1828800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CA0F22F-ADC4-4F1B-97C7-F3A94175E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5693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807891" y="2118136"/>
            <a:ext cx="8410721" cy="14478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84212" y="1543587"/>
            <a:ext cx="106680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GetSquare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num * 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bg-BG" dirty="0"/>
              <a:t>В </a:t>
            </a:r>
            <a:r>
              <a:rPr lang="en-US" dirty="0"/>
              <a:t>C#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методите се декларират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вътре в клас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Main()</a:t>
            </a:r>
            <a:r>
              <a:rPr lang="en-US" dirty="0"/>
              <a:t> </a:t>
            </a:r>
            <a:r>
              <a:rPr lang="bg-BG" dirty="0"/>
              <a:t>също е метод</a:t>
            </a:r>
            <a:endParaRPr lang="en-US" dirty="0"/>
          </a:p>
          <a:p>
            <a:r>
              <a:rPr lang="bg-BG" dirty="0"/>
              <a:t>Декларираните променливи</a:t>
            </a:r>
            <a:br>
              <a:rPr lang="bg-BG" dirty="0"/>
            </a:br>
            <a:r>
              <a:rPr lang="bg-BG" dirty="0"/>
              <a:t>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локални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Деклариране на методи</a:t>
            </a:r>
            <a:endParaRPr lang="en-US" dirty="0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646612" y="854976"/>
            <a:ext cx="2373468" cy="586523"/>
          </a:xfrm>
          <a:prstGeom prst="wedgeRoundRectCallout">
            <a:avLst>
              <a:gd name="adj1" fmla="val -45068"/>
              <a:gd name="adj2" fmla="val 98104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Име на метода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274964" y="861277"/>
            <a:ext cx="4038600" cy="586523"/>
          </a:xfrm>
          <a:prstGeom prst="wedgeRoundRectCallout">
            <a:avLst>
              <a:gd name="adj1" fmla="val 11779"/>
              <a:gd name="adj2" fmla="val 94602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Тип на връщаната стойност</a:t>
            </a: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436714" y="1007376"/>
            <a:ext cx="2141887" cy="586523"/>
          </a:xfrm>
          <a:prstGeom prst="wedgeRoundRectCallout">
            <a:avLst>
              <a:gd name="adj1" fmla="val -101384"/>
              <a:gd name="adj2" fmla="val 73567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Параметри</a:t>
            </a: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9427025" y="2607576"/>
            <a:ext cx="1497799" cy="586523"/>
          </a:xfrm>
          <a:prstGeom prst="wedgeRoundRectCallout">
            <a:avLst>
              <a:gd name="adj1" fmla="val -180626"/>
              <a:gd name="adj2" fmla="val -11879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Тяло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957808" y="4572000"/>
            <a:ext cx="4937204" cy="20463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MyProgram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</a:t>
            </a:r>
            <a:r>
              <a:rPr lang="en-GB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args</a:t>
            </a: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81B9C0CC-6FA7-43CF-8833-E6CF3708C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32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12" grpId="0" animBg="1"/>
      <p:bldP spid="13" grpId="0" animBg="1"/>
      <p:bldP spid="1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Методите</a:t>
            </a:r>
            <a:r>
              <a:rPr lang="en-US" dirty="0"/>
              <a:t> </a:t>
            </a:r>
            <a:r>
              <a:rPr lang="bg-BG" dirty="0"/>
              <a:t>могат да бъдат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извикани </a:t>
            </a:r>
            <a:r>
              <a:rPr lang="bg-BG" dirty="0"/>
              <a:t>чрез името им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Извикване</a:t>
            </a:r>
            <a:r>
              <a:rPr lang="en-US" dirty="0"/>
              <a:t> </a:t>
            </a:r>
            <a:r>
              <a:rPr lang="bg-BG" dirty="0"/>
              <a:t>на метод</a:t>
            </a:r>
            <a:r>
              <a:rPr lang="en-US" dirty="0"/>
              <a:t>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840210"/>
            <a:ext cx="10515600" cy="20049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метод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5024" y="4598376"/>
            <a:ext cx="10515600" cy="19686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418512" y="2250178"/>
            <a:ext cx="2462100" cy="1012172"/>
          </a:xfrm>
          <a:prstGeom prst="wedgeRoundRectCallout">
            <a:avLst>
              <a:gd name="adj1" fmla="val -148234"/>
              <a:gd name="adj2" fmla="val -62238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Декларация</a:t>
            </a:r>
            <a:b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bg-BG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на метод</a:t>
            </a:r>
            <a:endParaRPr lang="bg-BG" sz="2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6932612" y="5265811"/>
            <a:ext cx="2286000" cy="1012172"/>
          </a:xfrm>
          <a:prstGeom prst="wedgeRoundRectCallout">
            <a:avLst>
              <a:gd name="adj1" fmla="val -152332"/>
              <a:gd name="adj2" fmla="val -120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Извикване</a:t>
            </a:r>
            <a:b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bg-BG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на метод</a:t>
            </a:r>
            <a:endParaRPr lang="bg-BG" sz="2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0B8E7DBC-E235-4DDA-8FFB-E1486A4EF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28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413" y="1151121"/>
            <a:ext cx="6818399" cy="5570355"/>
          </a:xfrm>
        </p:spPr>
        <p:txBody>
          <a:bodyPr/>
          <a:lstStyle/>
          <a:p>
            <a:r>
              <a:rPr lang="bg-BG" dirty="0"/>
              <a:t>Метод може да бъде извикан от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Главният метод </a:t>
            </a:r>
            <a:r>
              <a:rPr lang="en-US" dirty="0"/>
              <a:t>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Main()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Собственото си тяло </a:t>
            </a:r>
            <a:r>
              <a:rPr lang="en-US" dirty="0"/>
              <a:t>– </a:t>
            </a:r>
            <a:r>
              <a:rPr lang="bg-BG" dirty="0"/>
              <a:t>Рекурсия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метод </a:t>
            </a:r>
            <a:r>
              <a:rPr lang="en-US" dirty="0"/>
              <a:t>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84212" y="2743200"/>
            <a:ext cx="4876800" cy="14269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PrintHeader()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399212" y="2553514"/>
            <a:ext cx="4868124" cy="17654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PrintReceipt()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PrintHeader()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PrintFooter()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100" y="5182048"/>
            <a:ext cx="6394624" cy="1523552"/>
          </a:xfrm>
          <a:prstGeom prst="rect">
            <a:avLst/>
          </a:prstGeom>
        </p:spPr>
      </p:pic>
      <p:sp>
        <p:nvSpPr>
          <p:cNvPr id="9" name="Content Placeholder 6"/>
          <p:cNvSpPr txBox="1">
            <a:spLocks/>
          </p:cNvSpPr>
          <p:nvPr/>
        </p:nvSpPr>
        <p:spPr>
          <a:xfrm>
            <a:off x="6330216" y="1815525"/>
            <a:ext cx="4724400" cy="62287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bg-BG" dirty="0"/>
              <a:t>Някой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друг метод</a:t>
            </a:r>
            <a:endParaRPr lang="en-US" dirty="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29724435-D91C-4E54-8C77-78D8CB597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8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 се напише метод, който печата </a:t>
            </a:r>
            <a:r>
              <a:rPr lang="bg-BG" dirty="0"/>
              <a:t>празна</a:t>
            </a:r>
            <a:r>
              <a:rPr lang="ru-RU" dirty="0"/>
              <a:t> касова бележка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Празна касова бележка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60412" y="2209800"/>
            <a:ext cx="2746636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Горна част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494212" y="1967772"/>
            <a:ext cx="6248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CASH RECEIPT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------------------------------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808412" y="236534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0412" y="3575115"/>
            <a:ext cx="2746636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Средна част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514955" y="4724633"/>
            <a:ext cx="6227657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------------------------------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© IT KARIERA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804976" y="5112133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56976" y="4953000"/>
            <a:ext cx="2746636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Долна част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5"/>
          <p:cNvSpPr/>
          <p:nvPr/>
        </p:nvSpPr>
        <p:spPr>
          <a:xfrm>
            <a:off x="3808412" y="373065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514955" y="3353267"/>
            <a:ext cx="6227657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Charged to____________________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Received by___________________</a:t>
            </a:r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F51A89FA-6DBE-430B-BEAE-EC1D8DC0F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34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7160</TotalTime>
  <Words>1483</Words>
  <Application>Microsoft Office PowerPoint</Application>
  <PresentationFormat>По избор</PresentationFormat>
  <Paragraphs>313</Paragraphs>
  <Slides>23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Wingdings 2</vt:lpstr>
      <vt:lpstr>SoftUni 16x9</vt:lpstr>
      <vt:lpstr>Методи</vt:lpstr>
      <vt:lpstr>Съдържание</vt:lpstr>
      <vt:lpstr>Деклариране и извикване на методи</vt:lpstr>
      <vt:lpstr>Прости Методи</vt:lpstr>
      <vt:lpstr>Защо да използваме методи?</vt:lpstr>
      <vt:lpstr>Деклариране на методи</vt:lpstr>
      <vt:lpstr>Извикване на метод</vt:lpstr>
      <vt:lpstr>Извикване на метод (2)</vt:lpstr>
      <vt:lpstr>Задача: Празна касова бележка</vt:lpstr>
      <vt:lpstr>Решение: Празна касова бележка</vt:lpstr>
      <vt:lpstr>Методи с параметри</vt:lpstr>
      <vt:lpstr>Използване на параметри</vt:lpstr>
      <vt:lpstr>Използване на параметри (2)</vt:lpstr>
      <vt:lpstr>Задача: Знак на цяло число</vt:lpstr>
      <vt:lpstr>Решение: Знак на цяло число</vt:lpstr>
      <vt:lpstr>Задача: Принтиране на триъгълник</vt:lpstr>
      <vt:lpstr>Решение: Принтиране на триъгълник</vt:lpstr>
      <vt:lpstr>Решение: Принтиране на триъгълник (2)</vt:lpstr>
      <vt:lpstr>Задача: Рисуване на запълнен квадрат</vt:lpstr>
      <vt:lpstr>Деклариране и извикване на методи</vt:lpstr>
      <vt:lpstr>Какво научихме днес?</vt:lpstr>
      <vt:lpstr>Деклариране и извикване на методи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Деклариране и извикване на методи</dc:title>
  <dc:subject>Programming Fundamentals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302</cp:revision>
  <dcterms:created xsi:type="dcterms:W3CDTF">2014-01-02T17:00:34Z</dcterms:created>
  <dcterms:modified xsi:type="dcterms:W3CDTF">2020-11-11T10:34:21Z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