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24"/>
  </p:notesMasterIdLst>
  <p:handoutMasterIdLst>
    <p:handoutMasterId r:id="rId25"/>
  </p:handoutMasterIdLst>
  <p:sldIdLst>
    <p:sldId id="402" r:id="rId3"/>
    <p:sldId id="465" r:id="rId4"/>
    <p:sldId id="479" r:id="rId5"/>
    <p:sldId id="480" r:id="rId6"/>
    <p:sldId id="481" r:id="rId7"/>
    <p:sldId id="482" r:id="rId8"/>
    <p:sldId id="483" r:id="rId9"/>
    <p:sldId id="484" r:id="rId10"/>
    <p:sldId id="485" r:id="rId11"/>
    <p:sldId id="486" r:id="rId12"/>
    <p:sldId id="487" r:id="rId13"/>
    <p:sldId id="488" r:id="rId14"/>
    <p:sldId id="489" r:id="rId15"/>
    <p:sldId id="490" r:id="rId16"/>
    <p:sldId id="491" r:id="rId17"/>
    <p:sldId id="492" r:id="rId18"/>
    <p:sldId id="495" r:id="rId19"/>
    <p:sldId id="496" r:id="rId20"/>
    <p:sldId id="464" r:id="rId21"/>
    <p:sldId id="499" r:id="rId22"/>
    <p:sldId id="500" r:id="rId2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FEA9474C-DC4E-4355-BBB2-0B06F5D0B605}">
          <p14:sldIdLst>
            <p14:sldId id="402"/>
            <p14:sldId id="465"/>
          </p14:sldIdLst>
        </p14:section>
        <p14:section name="Git" id="{3AB3D060-F22C-43A4-A888-1BA0DB82FF3A}">
          <p14:sldIdLst>
            <p14:sldId id="479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</p14:sldIdLst>
        </p14:section>
        <p14:section name="GitHub" id="{1B4AC9DB-07F6-4F96-8549-4C07F124391B}">
          <p14:sldIdLst>
            <p14:sldId id="489"/>
            <p14:sldId id="490"/>
            <p14:sldId id="491"/>
            <p14:sldId id="492"/>
            <p14:sldId id="495"/>
            <p14:sldId id="496"/>
          </p14:sldIdLst>
        </p14:section>
        <p14:section name="Обобщение" id="{77DE9E90-09DC-4611-82BB-937FE43CA975}">
          <p14:sldIdLst>
            <p14:sldId id="464"/>
            <p14:sldId id="499"/>
            <p14:sldId id="5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4533" autoAdjust="0"/>
  </p:normalViewPr>
  <p:slideViewPr>
    <p:cSldViewPr>
      <p:cViewPr varScale="1">
        <p:scale>
          <a:sx n="86" d="100"/>
          <a:sy n="86" d="100"/>
        </p:scale>
        <p:origin x="490" y="5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19-Nov-20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19-Nov-20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643C66EB-4597-4753-AE62-EEF44C918DD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742391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F9818A64-29CE-45E8-859F-84BF2ACC013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649228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6135164C-6530-4D59-BC06-F8E8F3DA4B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927119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D2FD2AF6-A27E-43D8-916F-CA21095FE35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886696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2F5EAD6C-A441-43AE-91EF-8E5F7D883F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532881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97B188D4-4F4A-43E3-85DA-4816EDAC53D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951996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it-kariera.mon.bg/e-learning/" TargetMode="External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jpeg"/><Relationship Id="rId9" Type="http://schemas.openxmlformats.org/officeDocument/2006/relationships/hyperlink" Target="https://github.com/BG-IT-Edu/School-Programming/tree/main/Courses/Applied-Programmer/Programming-Fundamentals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bg.wikipedia.org/wiki/%D0%9A%D0%B0%D0%BD%D0%B1%D0%B0%D0%BD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8.jpe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/School-Programming/tree/main/Courses/Applied-Programmer/Programming-Fundamental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32.jpeg"/><Relationship Id="rId4" Type="http://schemas.openxmlformats.org/officeDocument/2006/relationships/image" Target="../media/image29.png"/><Relationship Id="rId9" Type="http://schemas.openxmlformats.org/officeDocument/2006/relationships/hyperlink" Target="https://it-kariera.mon.bg/e-learnin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git/tutorials/setting-up-a-repository" TargetMode="External"/><Relationship Id="rId2" Type="http://schemas.openxmlformats.org/officeDocument/2006/relationships/hyperlink" Target="http://msysgit.github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sktop.github.com/" TargetMode="External"/><Relationship Id="rId2" Type="http://schemas.openxmlformats.org/officeDocument/2006/relationships/hyperlink" Target="https://tortoisegit.org/download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GIF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for-windows.github.io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613882"/>
            <a:ext cx="7910299" cy="788071"/>
          </a:xfrm>
        </p:spPr>
        <p:txBody>
          <a:bodyPr>
            <a:normAutofit/>
          </a:bodyPr>
          <a:lstStyle/>
          <a:p>
            <a:r>
              <a:rPr lang="en-US" dirty="0"/>
              <a:t>Git and GitHub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710799"/>
            <a:ext cx="7910298" cy="803801"/>
          </a:xfrm>
        </p:spPr>
        <p:txBody>
          <a:bodyPr>
            <a:normAutofit fontScale="90000"/>
          </a:bodyPr>
          <a:lstStyle/>
          <a:p>
            <a:r>
              <a:rPr lang="x-none" altLang="en-US" dirty="0">
                <a:latin typeface="+mn-ea"/>
              </a:rPr>
              <a:t>Системи за контрол на версиите</a:t>
            </a:r>
          </a:p>
        </p:txBody>
      </p:sp>
      <p:sp>
        <p:nvSpPr>
          <p:cNvPr id="20" name="TextBox 19"/>
          <p:cNvSpPr txBox="1"/>
          <p:nvPr/>
        </p:nvSpPr>
        <p:spPr>
          <a:xfrm rot="1584474">
            <a:off x="4534611" y="3597211"/>
            <a:ext cx="2580456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6" name="Picture 6" descr="http://gregrickaby.com/wp-content/uploads/2012/03/github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806" y="4826888"/>
            <a:ext cx="3382426" cy="1341307"/>
          </a:xfrm>
          <a:prstGeom prst="roundRect">
            <a:avLst>
              <a:gd name="adj" fmla="val 359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Резултат с изображение за git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4386" y="3214505"/>
            <a:ext cx="2665265" cy="1332633"/>
          </a:xfrm>
          <a:prstGeom prst="roundRect">
            <a:avLst>
              <a:gd name="adj" fmla="val 2267"/>
            </a:avLst>
          </a:prstGeom>
          <a:noFill/>
          <a:ln w="12700">
            <a:solidFill>
              <a:schemeClr val="tx1">
                <a:lumMod val="65000"/>
                <a:alpha val="50196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B784138F-0950-4E77-A9DD-5A425862148D}"/>
              </a:ext>
            </a:extLst>
          </p:cNvPr>
          <p:cNvGrpSpPr/>
          <p:nvPr/>
        </p:nvGrpSpPr>
        <p:grpSpPr>
          <a:xfrm>
            <a:off x="329737" y="3624633"/>
            <a:ext cx="5459873" cy="2772793"/>
            <a:chOff x="329737" y="3624633"/>
            <a:chExt cx="5459873" cy="2772793"/>
          </a:xfrm>
        </p:grpSpPr>
        <p:pic>
          <p:nvPicPr>
            <p:cNvPr id="19" name="Picture 18" descr="http://softuni.b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21" name="Picture 4" title="CC-BY-NC-SA License">
              <a:hlinkClick r:id="rId6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F06E175F-5BEA-4FFA-BEFE-073279FAB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81624" y="4280474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2" name="Text Placeholder 7">
              <a:extLst>
                <a:ext uri="{FF2B5EF4-FFF2-40B4-BE49-F238E27FC236}">
                  <a16:creationId xmlns:a16="http://schemas.microsoft.com/office/drawing/2014/main" id="{89D41982-99A7-459C-A044-BC03FB5F80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81624" y="5077839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 dirty="0"/>
                <a:t> екип</a:t>
              </a:r>
            </a:p>
          </p:txBody>
        </p:sp>
        <p:sp>
          <p:nvSpPr>
            <p:cNvPr id="24" name="Text Placeholder 10">
              <a:extLst>
                <a:ext uri="{FF2B5EF4-FFF2-40B4-BE49-F238E27FC236}">
                  <a16:creationId xmlns:a16="http://schemas.microsoft.com/office/drawing/2014/main" id="{0CA1AFB9-AC1A-4329-BE5F-D27D3914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29737" y="5539179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Обучение за ИТ кариера</a:t>
              </a:r>
            </a:p>
          </p:txBody>
        </p:sp>
        <p:sp>
          <p:nvSpPr>
            <p:cNvPr id="25" name="Text Placeholder 11">
              <a:extLst>
                <a:ext uri="{FF2B5EF4-FFF2-40B4-BE49-F238E27FC236}">
                  <a16:creationId xmlns:a16="http://schemas.microsoft.com/office/drawing/2014/main" id="{8776A7C3-5AF5-4CA5-B9B0-6A1F89BCBF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29737" y="5938964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8"/>
                </a:rPr>
                <a:t>https://it-kariera.mon.bg/e-learning/</a:t>
              </a:r>
              <a:endParaRPr lang="en-GB" dirty="0"/>
            </a:p>
          </p:txBody>
        </p:sp>
      </p:grp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3E4A0819-C69C-40DE-8DCD-6732932F3986}"/>
              </a:ext>
            </a:extLst>
          </p:cNvPr>
          <p:cNvSpPr txBox="1">
            <a:spLocks/>
          </p:cNvSpPr>
          <p:nvPr/>
        </p:nvSpPr>
        <p:spPr bwMode="auto">
          <a:xfrm>
            <a:off x="303212" y="6391952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9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3290049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99841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Проверка на статуса (промените) в локалното хранилище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Създаване на ново локално хранилище (в текущата папка)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Създаване на отдалечено </a:t>
            </a:r>
            <a:r>
              <a:rPr lang="en-US" dirty="0"/>
              <a:t>(</a:t>
            </a:r>
            <a:r>
              <a:rPr lang="bg-BG" dirty="0"/>
              <a:t>+ кратко име за отдалечен</a:t>
            </a:r>
            <a:r>
              <a:rPr lang="en-US" dirty="0"/>
              <a:t> </a:t>
            </a:r>
            <a:r>
              <a:rPr lang="en-US" noProof="1"/>
              <a:t>Git</a:t>
            </a:r>
            <a:r>
              <a:rPr lang="en-US" dirty="0"/>
              <a:t> URL)</a:t>
            </a:r>
          </a:p>
          <a:p>
            <a:pPr>
              <a:lnSpc>
                <a:spcPct val="100000"/>
              </a:lnSpc>
            </a:pPr>
            <a:endParaRPr lang="en-US" sz="30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bg-BG" dirty="0"/>
              <a:t>Изпращане на промени (към </a:t>
            </a:r>
            <a:r>
              <a:rPr lang="bg-BG"/>
              <a:t>отдалечено хранилище</a:t>
            </a:r>
            <a:r>
              <a:rPr lang="en-US"/>
              <a:t>)</a:t>
            </a:r>
            <a:endParaRPr lang="en-US" sz="28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Основни </a:t>
            </a:r>
            <a:r>
              <a:rPr lang="en-US" noProof="1"/>
              <a:t>Git</a:t>
            </a:r>
            <a:r>
              <a:rPr lang="en-US" dirty="0"/>
              <a:t> </a:t>
            </a:r>
            <a:r>
              <a:rPr lang="bg-BG" dirty="0"/>
              <a:t>команди </a:t>
            </a:r>
            <a:r>
              <a:rPr lang="en-US" dirty="0"/>
              <a:t>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63625" y="4560106"/>
            <a:ext cx="1005839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git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remote add </a:t>
            </a:r>
            <a:r>
              <a:rPr lang="en-US" sz="28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[remote name] [remote url]</a:t>
            </a:r>
            <a:endParaRPr lang="en-US" sz="2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65212" y="5869154"/>
            <a:ext cx="1005839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git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push</a:t>
            </a:r>
            <a:r>
              <a:rPr lang="en-US" sz="28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[remote name] [local name]</a:t>
            </a:r>
            <a:endParaRPr lang="en-US" sz="2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65212" y="3222008"/>
            <a:ext cx="1005839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git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init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63625" y="1874517"/>
            <a:ext cx="1005839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git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status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9B548E04-4FB6-4111-87A0-DE7B742574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847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bg-BG" dirty="0"/>
              <a:t>команди</a:t>
            </a:r>
            <a:r>
              <a:rPr lang="en-US" dirty="0"/>
              <a:t>: </a:t>
            </a:r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0" y="1106299"/>
            <a:ext cx="10515602" cy="53707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mkdir work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cd work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git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clone</a:t>
            </a: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 https://github.com/SoftUni/test.git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dir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cd test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dir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git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status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i="1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(edit some file)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git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status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git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add</a:t>
            </a: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 .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git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commit</a:t>
            </a: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 -m "changes"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git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push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F91EDFEE-40A6-4DF2-B8EC-95579DE20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18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en-US" noProof="1"/>
              <a:t>TortoiseGit</a:t>
            </a:r>
            <a:r>
              <a:rPr lang="en-US" dirty="0"/>
              <a:t>: </a:t>
            </a:r>
            <a:r>
              <a:rPr lang="bg-BG" dirty="0"/>
              <a:t>Пример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612" y="1187263"/>
            <a:ext cx="6868169" cy="5172325"/>
          </a:xfrm>
          <a:prstGeom prst="rect">
            <a:avLst/>
          </a:prstGeom>
        </p:spPr>
      </p:pic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6A38FD8E-70FF-4B8B-B2D8-B55D5E1CE9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468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27398"/>
            <a:ext cx="8938472" cy="820600"/>
          </a:xfrm>
        </p:spPr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605566"/>
            <a:ext cx="8938472" cy="719034"/>
          </a:xfrm>
        </p:spPr>
        <p:txBody>
          <a:bodyPr/>
          <a:lstStyle/>
          <a:p>
            <a:r>
              <a:rPr lang="bg-BG" dirty="0"/>
              <a:t>Социална мрежа за разработчици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828" y="1123815"/>
            <a:ext cx="3411241" cy="3411241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5BBA6267-80D3-4189-9B9C-D8E3109FABAF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943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GitHub</a:t>
            </a:r>
            <a:r>
              <a:rPr lang="en-US" dirty="0"/>
              <a:t> </a:t>
            </a:r>
            <a:r>
              <a:rPr lang="bg-BG" dirty="0"/>
              <a:t>е </a:t>
            </a:r>
            <a:r>
              <a:rPr lang="en-US" dirty="0"/>
              <a:t>#1 </a:t>
            </a:r>
            <a:r>
              <a:rPr lang="bg-BG" dirty="0"/>
              <a:t>сайт в света за хостване на програмен код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Безплатен за проекти с отворен код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Платени планове за частни хранилища</a:t>
            </a: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bg-BG" dirty="0"/>
              <a:t>предоставя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Git</a:t>
            </a:r>
            <a:r>
              <a:rPr lang="en-US" dirty="0"/>
              <a:t> </a:t>
            </a:r>
            <a:r>
              <a:rPr lang="bg-BG" dirty="0"/>
              <a:t>хранилище за програмен код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Тракер на задачи</a:t>
            </a:r>
            <a:r>
              <a:rPr lang="en-US" dirty="0"/>
              <a:t> (</a:t>
            </a:r>
            <a:r>
              <a:rPr lang="bg-BG" dirty="0"/>
              <a:t>бъг тракер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Табло на проекта (тип </a:t>
            </a:r>
            <a:r>
              <a:rPr lang="bg-BG" dirty="0">
                <a:hlinkClick r:id="rId2"/>
              </a:rPr>
              <a:t>Канбан</a:t>
            </a:r>
            <a:r>
              <a:rPr lang="bg-BG" dirty="0"/>
              <a:t>) 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Уики</a:t>
            </a:r>
            <a:r>
              <a:rPr lang="en-US" dirty="0"/>
              <a:t> </a:t>
            </a:r>
            <a:r>
              <a:rPr lang="bg-BG" dirty="0"/>
              <a:t>страници </a:t>
            </a:r>
            <a:r>
              <a:rPr lang="en-US" dirty="0"/>
              <a:t>(</a:t>
            </a:r>
            <a:r>
              <a:rPr lang="bg-BG" dirty="0"/>
              <a:t>документация</a:t>
            </a:r>
            <a:r>
              <a:rPr lang="en-US" dirty="0"/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412" y="4078690"/>
            <a:ext cx="4889727" cy="2402288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US" dirty="0" err="1"/>
              <a:t>GitHub</a:t>
            </a:r>
            <a:r>
              <a:rPr lang="en-US" dirty="0"/>
              <a:t>?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FE09B200-2BDE-4A8C-90CC-ECFDDAAE88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619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Упражнение</a:t>
            </a:r>
            <a:r>
              <a:rPr lang="en-US" dirty="0"/>
              <a:t>: </a:t>
            </a:r>
            <a:r>
              <a:rPr lang="bg-BG" dirty="0"/>
              <a:t>Създайте ваш профил в </a:t>
            </a:r>
            <a:r>
              <a:rPr lang="en-US" dirty="0" err="1"/>
              <a:t>GitHub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112" y="1952950"/>
            <a:ext cx="5801772" cy="4295450"/>
          </a:xfrm>
          <a:prstGeom prst="roundRect">
            <a:avLst>
              <a:gd name="adj" fmla="val 897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01" y="2743200"/>
            <a:ext cx="7379324" cy="3678560"/>
          </a:xfrm>
          <a:prstGeom prst="roundRect">
            <a:avLst>
              <a:gd name="adj" fmla="val 897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1293F391-E8CF-4695-9F93-EC3ABE1E2F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792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909456"/>
            <a:ext cx="8938472" cy="820600"/>
          </a:xfrm>
        </p:spPr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9448800" cy="1365365"/>
          </a:xfrm>
        </p:spPr>
        <p:txBody>
          <a:bodyPr/>
          <a:lstStyle/>
          <a:p>
            <a:r>
              <a:rPr lang="bg-BG" dirty="0"/>
              <a:t>Практически упражнения в клас </a:t>
            </a:r>
            <a:r>
              <a:rPr lang="en-US" dirty="0"/>
              <a:t>(Lab)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6412" y="1386854"/>
            <a:ext cx="2724374" cy="28121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412" y="1676400"/>
            <a:ext cx="2233060" cy="2233060"/>
          </a:xfrm>
          <a:prstGeom prst="rect">
            <a:avLst/>
          </a:prstGeom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A2DB2946-5D69-46A8-8B43-2A12110D7DC2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086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Работата е в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екипи</a:t>
            </a:r>
            <a:r>
              <a:rPr lang="en-US" dirty="0"/>
              <a:t> </a:t>
            </a:r>
            <a:r>
              <a:rPr lang="bg-BG" dirty="0"/>
              <a:t>от по 5 ученика</a:t>
            </a:r>
            <a:endParaRPr lang="en-US" dirty="0"/>
          </a:p>
          <a:p>
            <a:r>
              <a:rPr lang="bg-BG" dirty="0"/>
              <a:t>Ръководителя на екипа</a:t>
            </a:r>
            <a:r>
              <a:rPr lang="en-US" dirty="0"/>
              <a:t>: </a:t>
            </a:r>
            <a:r>
              <a:rPr lang="bg-BG" dirty="0"/>
              <a:t>създава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bg-BG" dirty="0"/>
              <a:t>хранилище</a:t>
            </a:r>
            <a:endParaRPr lang="en-US" dirty="0"/>
          </a:p>
          <a:p>
            <a:r>
              <a:rPr lang="bg-BG" dirty="0"/>
              <a:t>Всички членове на екипа</a:t>
            </a:r>
            <a:r>
              <a:rPr lang="en-US" dirty="0"/>
              <a:t>:</a:t>
            </a:r>
          </a:p>
          <a:p>
            <a:pPr marL="819150" lvl="1" indent="-514350">
              <a:buFont typeface="+mj-lt"/>
              <a:buAutoNum type="arabicPeriod"/>
            </a:pPr>
            <a:r>
              <a:rPr lang="bg-BG" dirty="0"/>
              <a:t>Клонират хранилището при себе си</a:t>
            </a:r>
            <a:endParaRPr lang="en-US" dirty="0"/>
          </a:p>
          <a:p>
            <a:pPr marL="819150" lvl="1" indent="-514350">
              <a:buFont typeface="+mj-lt"/>
              <a:buAutoNum type="arabicPeriod"/>
            </a:pPr>
            <a:r>
              <a:rPr lang="bg-BG" dirty="0"/>
              <a:t>Правят някакви промени локално</a:t>
            </a:r>
            <a:endParaRPr lang="en-US" dirty="0"/>
          </a:p>
          <a:p>
            <a:pPr marL="819150" lvl="1" indent="-514350">
              <a:buFont typeface="+mj-lt"/>
              <a:buAutoNum type="arabicPeriod"/>
            </a:pPr>
            <a:r>
              <a:rPr lang="bg-BG" dirty="0"/>
              <a:t>Предават </a:t>
            </a:r>
            <a:r>
              <a:rPr lang="en-US" dirty="0"/>
              <a:t>(</a:t>
            </a:r>
            <a:r>
              <a:rPr lang="bg-BG" dirty="0"/>
              <a:t>с </a:t>
            </a:r>
            <a:r>
              <a:rPr lang="en-US" dirty="0"/>
              <a:t>commit) </a:t>
            </a:r>
            <a:r>
              <a:rPr lang="bg-BG" dirty="0"/>
              <a:t>тези локални промени</a:t>
            </a:r>
            <a:endParaRPr lang="en-US" dirty="0"/>
          </a:p>
          <a:p>
            <a:pPr marL="819150" lvl="1" indent="-514350">
              <a:buFont typeface="+mj-lt"/>
              <a:buAutoNum type="arabicPeriod"/>
            </a:pPr>
            <a:r>
              <a:rPr lang="bg-BG" dirty="0"/>
              <a:t>Изпращат (с</a:t>
            </a:r>
            <a:r>
              <a:rPr lang="en-US" dirty="0"/>
              <a:t> push) </a:t>
            </a:r>
            <a:r>
              <a:rPr lang="bg-BG" dirty="0"/>
              <a:t>промените към отдалеченото хранилище</a:t>
            </a:r>
            <a:endParaRPr lang="en-US" dirty="0"/>
          </a:p>
          <a:p>
            <a:pPr marL="819150" lvl="1" indent="-514350">
              <a:buFont typeface="+mj-lt"/>
              <a:buAutoNum type="arabicPeriod"/>
            </a:pPr>
            <a:r>
              <a:rPr lang="bg-BG" dirty="0"/>
              <a:t>При конфликт</a:t>
            </a:r>
            <a:r>
              <a:rPr lang="en-US" dirty="0"/>
              <a:t>: </a:t>
            </a:r>
            <a:r>
              <a:rPr lang="bg-BG" dirty="0"/>
              <a:t>изтеглят промените от </a:t>
            </a:r>
            <a:r>
              <a:rPr lang="en-US" dirty="0" err="1"/>
              <a:t>GitHub</a:t>
            </a:r>
            <a:r>
              <a:rPr lang="en-US" dirty="0"/>
              <a:t> (fetch + merge)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Упражнения</a:t>
            </a:r>
            <a:r>
              <a:rPr lang="en-US" dirty="0"/>
              <a:t>: </a:t>
            </a:r>
            <a:r>
              <a:rPr lang="bg-BG" dirty="0"/>
              <a:t>Създайте конфликт</a:t>
            </a:r>
            <a:r>
              <a:rPr lang="en-US" dirty="0"/>
              <a:t> (</a:t>
            </a:r>
            <a:r>
              <a:rPr lang="bg-BG" dirty="0"/>
              <a:t>по екипи</a:t>
            </a:r>
            <a:r>
              <a:rPr lang="en-US" dirty="0"/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1009" y="2362200"/>
            <a:ext cx="2972203" cy="2972203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618CC947-22EF-449D-B0AB-C539502B5E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229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084" y="4876800"/>
            <a:ext cx="11025928" cy="820600"/>
          </a:xfrm>
        </p:spPr>
        <p:txBody>
          <a:bodyPr/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Заигравки с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GitHub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1084" y="5754968"/>
            <a:ext cx="11025928" cy="719034"/>
          </a:xfrm>
        </p:spPr>
        <p:txBody>
          <a:bodyPr/>
          <a:lstStyle/>
          <a:p>
            <a:r>
              <a:rPr lang="bg-BG" dirty="0"/>
              <a:t>Практически упражнения в клас </a:t>
            </a:r>
            <a:r>
              <a:rPr lang="en-US" dirty="0"/>
              <a:t>(Lab)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1320" y="1091578"/>
            <a:ext cx="3296492" cy="34027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941" y="1441929"/>
            <a:ext cx="2702003" cy="2702003"/>
          </a:xfrm>
          <a:prstGeom prst="rect">
            <a:avLst/>
          </a:prstGeom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2A61BEA7-93D6-4DB6-A899-59E4C4FC8D62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398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214853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Важни </a:t>
            </a:r>
            <a:r>
              <a:rPr lang="en-US" sz="3200" dirty="0" err="1"/>
              <a:t>Git</a:t>
            </a:r>
            <a:r>
              <a:rPr lang="en-US" sz="3200" dirty="0"/>
              <a:t> </a:t>
            </a:r>
            <a:r>
              <a:rPr lang="bg-BG" sz="3200" dirty="0"/>
              <a:t>команди</a:t>
            </a:r>
            <a:r>
              <a:rPr lang="en-US" sz="3200" dirty="0"/>
              <a:t>:</a:t>
            </a:r>
          </a:p>
          <a:p>
            <a:pPr lvl="1">
              <a:lnSpc>
                <a:spcPct val="110000"/>
              </a:lnSpc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clone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add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commit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pull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push</a:t>
            </a:r>
          </a:p>
          <a:p>
            <a:pPr>
              <a:lnSpc>
                <a:spcPct val="110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GitHub</a:t>
            </a:r>
            <a:r>
              <a:rPr lang="en-US" sz="3200" dirty="0"/>
              <a:t> == </a:t>
            </a:r>
            <a:r>
              <a:rPr lang="bg-BG" sz="3200" dirty="0"/>
              <a:t>най-използваната платформа за хостване на софтуер в света</a:t>
            </a:r>
            <a:endParaRPr lang="en-US" sz="3200" dirty="0"/>
          </a:p>
          <a:p>
            <a:pPr lvl="1">
              <a:lnSpc>
                <a:spcPct val="110000"/>
              </a:lnSpc>
            </a:pPr>
            <a:r>
              <a:rPr lang="en-US" sz="3000" dirty="0" err="1"/>
              <a:t>Git</a:t>
            </a:r>
            <a:r>
              <a:rPr lang="en-US" sz="3000" dirty="0"/>
              <a:t> </a:t>
            </a:r>
            <a:r>
              <a:rPr lang="bg-BG" sz="3000" dirty="0"/>
              <a:t>хранилище</a:t>
            </a:r>
            <a:r>
              <a:rPr lang="en-US" sz="3000" dirty="0"/>
              <a:t>, </a:t>
            </a:r>
            <a:r>
              <a:rPr lang="bg-BG" sz="3000" dirty="0"/>
              <a:t>тракер на задачи</a:t>
            </a:r>
            <a:r>
              <a:rPr lang="en-US" sz="3000" dirty="0"/>
              <a:t>, </a:t>
            </a:r>
            <a:r>
              <a:rPr lang="bg-BG" sz="3000" dirty="0"/>
              <a:t>Канбан табло</a:t>
            </a:r>
            <a:r>
              <a:rPr lang="en-US" sz="3000" dirty="0"/>
              <a:t>, </a:t>
            </a:r>
            <a:r>
              <a:rPr lang="bg-BG" sz="3000" dirty="0"/>
              <a:t>Уики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този час?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2" y="1377743"/>
            <a:ext cx="2209800" cy="14120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9752012" y="1881767"/>
            <a:ext cx="2108746" cy="2282193"/>
          </a:xfrm>
          <a:prstGeom prst="rect">
            <a:avLst/>
          </a:prstGeom>
        </p:spPr>
      </p:pic>
      <p:pic>
        <p:nvPicPr>
          <p:cNvPr id="9" name="Picture 2" descr="Резултат с изображение за git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5241">
            <a:off x="8507944" y="4254964"/>
            <a:ext cx="1633595" cy="816797"/>
          </a:xfrm>
          <a:prstGeom prst="roundRect">
            <a:avLst>
              <a:gd name="adj" fmla="val 2267"/>
            </a:avLst>
          </a:prstGeom>
          <a:noFill/>
          <a:ln w="12700">
            <a:solidFill>
              <a:schemeClr val="tx1">
                <a:lumMod val="65000"/>
                <a:alpha val="50196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gregrickaby.com/wp-content/uploads/2012/03/github-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1863">
            <a:off x="9330624" y="5326986"/>
            <a:ext cx="2398736" cy="951223"/>
          </a:xfrm>
          <a:prstGeom prst="roundRect">
            <a:avLst>
              <a:gd name="adj" fmla="val 359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2875B245-003C-40D1-8D14-A86C2008CC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47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9230" y="41275"/>
            <a:ext cx="5053965" cy="1110615"/>
          </a:xfrm>
        </p:spPr>
        <p:txBody>
          <a:bodyPr>
            <a:normAutofit/>
          </a:bodyPr>
          <a:lstStyle/>
          <a:p>
            <a:r>
              <a:rPr lang="x-none" dirty="0">
                <a:cs typeface="+mn-lt"/>
              </a:rPr>
              <a:t>Съдържание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09" y="2133600"/>
            <a:ext cx="4953691" cy="27912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46812" y="2133600"/>
            <a:ext cx="5171957" cy="2791215"/>
          </a:xfrm>
          <a:prstGeom prst="rect">
            <a:avLst/>
          </a:prstGeom>
          <a:ln w="3175">
            <a:noFill/>
          </a:ln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22C4DCFF-B2B8-4BCF-902F-A0B6C6F66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7339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US" dirty="0">
                <a:latin typeface="+mn-ea"/>
              </a:rPr>
              <a:t>Системи за контрол на версиите</a:t>
            </a:r>
            <a:endParaRPr lang="en-US" dirty="0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3E4A0819-C69C-40DE-8DCD-6732932F3986}"/>
              </a:ext>
            </a:extLst>
          </p:cNvPr>
          <p:cNvSpPr txBox="1">
            <a:spLocks/>
          </p:cNvSpPr>
          <p:nvPr/>
        </p:nvSpPr>
        <p:spPr bwMode="auto">
          <a:xfrm>
            <a:off x="188815" y="6400800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3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341493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DCEEA83A-EA3D-4B08-AD47-40B9E60009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424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36424" y="5706150"/>
            <a:ext cx="8125886" cy="820600"/>
          </a:xfrm>
        </p:spPr>
        <p:txBody>
          <a:bodyPr/>
          <a:lstStyle/>
          <a:p>
            <a:r>
              <a:rPr lang="en-US" noProof="1"/>
              <a:t>Git</a:t>
            </a:r>
            <a:endParaRPr lang="en-US" dirty="0"/>
          </a:p>
        </p:txBody>
      </p:sp>
      <p:pic>
        <p:nvPicPr>
          <p:cNvPr id="3074" name="Picture 2" descr="Свързано изображение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07" t="-4342" r="-3307" b="-4342"/>
          <a:stretch>
            <a:fillRect/>
          </a:stretch>
        </p:blipFill>
        <p:spPr bwMode="auto">
          <a:xfrm>
            <a:off x="2010669" y="1713767"/>
            <a:ext cx="8177396" cy="3467833"/>
          </a:xfrm>
          <a:prstGeom prst="roundRect">
            <a:avLst>
              <a:gd name="adj" fmla="val 2551"/>
            </a:avLst>
          </a:prstGeom>
          <a:solidFill>
            <a:schemeClr val="tx1"/>
          </a:solidFill>
        </p:spPr>
      </p:pic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A20D9F69-8CD5-4682-A4AB-8868E2225928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943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Git</a:t>
            </a:r>
            <a:r>
              <a:rPr lang="en-US" dirty="0"/>
              <a:t> == </a:t>
            </a:r>
            <a:r>
              <a:rPr lang="bg-BG" dirty="0"/>
              <a:t>разпределена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система за контрол на </a:t>
            </a:r>
            <a:br>
              <a:rPr lang="bg-BG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програмния код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source-control system)</a:t>
            </a:r>
          </a:p>
          <a:p>
            <a:pPr lvl="1"/>
            <a:r>
              <a:rPr lang="bg-BG" dirty="0"/>
              <a:t>Най-популярната в света (към момента)</a:t>
            </a:r>
            <a:endParaRPr lang="en-US" dirty="0"/>
          </a:p>
          <a:p>
            <a:pPr lvl="1"/>
            <a:r>
              <a:rPr lang="bg-BG" dirty="0"/>
              <a:t>Свободна, софтуер с отворен код</a:t>
            </a:r>
            <a:endParaRPr lang="en-US" dirty="0"/>
          </a:p>
          <a:p>
            <a:r>
              <a:rPr lang="bg-BG" dirty="0"/>
              <a:t>Работи с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локални</a:t>
            </a:r>
            <a:r>
              <a:rPr lang="bg-BG" dirty="0"/>
              <a:t> 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отдалечени</a:t>
            </a:r>
            <a:r>
              <a:rPr lang="bg-BG" dirty="0"/>
              <a:t> хранилища</a:t>
            </a:r>
            <a:endParaRPr lang="en-US" dirty="0"/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Git bash </a:t>
            </a:r>
            <a:r>
              <a:rPr lang="en-US" dirty="0"/>
              <a:t>– </a:t>
            </a:r>
            <a:r>
              <a:rPr lang="bg-BG" dirty="0"/>
              <a:t>команден интерфейс към </a:t>
            </a:r>
            <a:r>
              <a:rPr lang="en-US" dirty="0" err="1"/>
              <a:t>Git</a:t>
            </a:r>
            <a:endParaRPr lang="en-US" dirty="0"/>
          </a:p>
          <a:p>
            <a:r>
              <a:rPr lang="bg-BG" dirty="0"/>
              <a:t>Върви на </a:t>
            </a:r>
            <a:r>
              <a:rPr lang="en-US" dirty="0"/>
              <a:t>Linux, Mac OS </a:t>
            </a:r>
            <a:r>
              <a:rPr lang="bg-BG" dirty="0"/>
              <a:t>и </a:t>
            </a:r>
            <a:r>
              <a:rPr lang="en-US" dirty="0"/>
              <a:t>Windows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msysGit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hlinkClick r:id="rId2"/>
              </a:rPr>
              <a:t>http://msysgit.github.io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https://www.atlassian.com/git/tutorials/setting-up-a-repository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US" dirty="0" err="1"/>
              <a:t>Git</a:t>
            </a:r>
            <a:r>
              <a:rPr lang="en-US" dirty="0"/>
              <a:t>?</a:t>
            </a:r>
          </a:p>
        </p:txBody>
      </p:sp>
      <p:pic>
        <p:nvPicPr>
          <p:cNvPr id="3074" name="Picture 2" descr="https://www.tradebit.com/usr/dvms/pub/9002/172747194_git-logo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45" t="-2016" r="-5445" b="-2016"/>
          <a:stretch>
            <a:fillRect/>
          </a:stretch>
        </p:blipFill>
        <p:spPr bwMode="auto">
          <a:xfrm>
            <a:off x="9264764" y="1600201"/>
            <a:ext cx="2163648" cy="3931872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D50497A0-92A6-4B09-AB0E-2A9BEE0978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74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bg-BG" dirty="0"/>
              <a:t>Конзолен клиент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GitBash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bg-BG" dirty="0"/>
              <a:t>Графичен клиент </a:t>
            </a:r>
            <a:r>
              <a:rPr lang="en-US" dirty="0"/>
              <a:t>–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TortoiseGit</a:t>
            </a:r>
          </a:p>
          <a:p>
            <a:pPr lvl="1">
              <a:lnSpc>
                <a:spcPct val="110000"/>
              </a:lnSpc>
            </a:pPr>
            <a:r>
              <a:rPr lang="en-GB" dirty="0">
                <a:hlinkClick r:id="rId2"/>
              </a:rPr>
              <a:t>https://tortoisegit.org/download/</a:t>
            </a:r>
            <a:endParaRPr lang="en-US" dirty="0"/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dirty="0"/>
              <a:t>Visual Studio / Eclipse </a:t>
            </a:r>
            <a:r>
              <a:rPr lang="bg-BG" dirty="0" err="1"/>
              <a:t>плъгини</a:t>
            </a:r>
            <a:endParaRPr lang="en-US" dirty="0"/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GitHub Desktop </a:t>
            </a:r>
            <a:r>
              <a:rPr lang="bg-BG" dirty="0"/>
              <a:t>клиент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>
                <a:hlinkClick r:id="rId3"/>
              </a:rPr>
              <a:t>https://desktop.github.com</a:t>
            </a:r>
            <a:r>
              <a:rPr lang="en-US" dirty="0"/>
              <a:t> </a:t>
            </a:r>
            <a:endParaRPr lang="bg-BG" dirty="0"/>
          </a:p>
        </p:txBody>
      </p:sp>
      <p:sp>
        <p:nvSpPr>
          <p:cNvPr id="75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en-US" dirty="0" err="1"/>
              <a:t>Git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412" y="2234990"/>
            <a:ext cx="2286117" cy="40896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3742" y="1231638"/>
            <a:ext cx="2343270" cy="5092962"/>
          </a:xfrm>
          <a:prstGeom prst="rect">
            <a:avLst/>
          </a:prstGeom>
        </p:spPr>
      </p:pic>
      <p:pic>
        <p:nvPicPr>
          <p:cNvPr id="4098" name="Picture 2" descr="Резултат с изображение за git consol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012" y="467176"/>
            <a:ext cx="3694899" cy="1528924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7EB75ACE-9A00-4C51-A057-797ECBCEC4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159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5612" y="1973179"/>
            <a:ext cx="9899220" cy="4551823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 работи</a:t>
            </a:r>
            <a:r>
              <a:rPr lang="en-US" dirty="0"/>
              <a:t>?</a:t>
            </a: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>
            <a:off x="835772" y="2258327"/>
            <a:ext cx="2058240" cy="3141525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9" name="Rectangle 8"/>
          <p:cNvSpPr>
            <a:spLocks noChangeAspect="1"/>
          </p:cNvSpPr>
          <p:nvPr/>
        </p:nvSpPr>
        <p:spPr>
          <a:xfrm>
            <a:off x="4188572" y="2258327"/>
            <a:ext cx="2065020" cy="3151873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11" name="Rectangle 10"/>
          <p:cNvSpPr>
            <a:spLocks noChangeAspect="1"/>
          </p:cNvSpPr>
          <p:nvPr/>
        </p:nvSpPr>
        <p:spPr>
          <a:xfrm>
            <a:off x="7389812" y="2247979"/>
            <a:ext cx="2065020" cy="3151873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5" name="TextBox 4"/>
          <p:cNvSpPr txBox="1"/>
          <p:nvPr/>
        </p:nvSpPr>
        <p:spPr>
          <a:xfrm>
            <a:off x="835772" y="5698208"/>
            <a:ext cx="2058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Modified</a:t>
            </a:r>
            <a:endParaRPr lang="en-GB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4188572" y="5709663"/>
            <a:ext cx="2065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Staged</a:t>
            </a:r>
            <a:endParaRPr lang="en-GB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7389812" y="5695707"/>
            <a:ext cx="2065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Committed</a:t>
            </a:r>
            <a:endParaRPr lang="en-GB" sz="2800" dirty="0"/>
          </a:p>
        </p:txBody>
      </p:sp>
      <p:cxnSp>
        <p:nvCxnSpPr>
          <p:cNvPr id="7" name="Straight Arrow Connector 6"/>
          <p:cNvCxnSpPr>
            <a:endCxn id="27" idx="3"/>
          </p:cNvCxnSpPr>
          <p:nvPr/>
        </p:nvCxnSpPr>
        <p:spPr>
          <a:xfrm flipH="1">
            <a:off x="1662496" y="652767"/>
            <a:ext cx="6032116" cy="900018"/>
          </a:xfrm>
          <a:prstGeom prst="straightConnector1">
            <a:avLst/>
          </a:prstGeom>
          <a:ln w="73025" cmpd="sng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004" y="2944127"/>
            <a:ext cx="1086339" cy="108633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697" y="3088406"/>
            <a:ext cx="1086339" cy="108633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 rot="21147728">
            <a:off x="4280683" y="540629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Pull</a:t>
            </a:r>
          </a:p>
        </p:txBody>
      </p:sp>
      <p:cxnSp>
        <p:nvCxnSpPr>
          <p:cNvPr id="20" name="Connector: Curved 19"/>
          <p:cNvCxnSpPr/>
          <p:nvPr/>
        </p:nvCxnSpPr>
        <p:spPr>
          <a:xfrm>
            <a:off x="2451188" y="4600209"/>
            <a:ext cx="2153770" cy="12700"/>
          </a:xfrm>
          <a:prstGeom prst="curvedConnector3">
            <a:avLst>
              <a:gd name="adj1" fmla="val 50000"/>
            </a:avLst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852961" y="4022421"/>
            <a:ext cx="1397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 add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11" y="1089892"/>
            <a:ext cx="925785" cy="92578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470" y="242440"/>
            <a:ext cx="961724" cy="961724"/>
          </a:xfrm>
          <a:prstGeom prst="rect">
            <a:avLst/>
          </a:prstGeom>
        </p:spPr>
      </p:pic>
      <p:sp>
        <p:nvSpPr>
          <p:cNvPr id="22" name="Slide Number Placeholder">
            <a:extLst>
              <a:ext uri="{FF2B5EF4-FFF2-40B4-BE49-F238E27FC236}">
                <a16:creationId xmlns:a16="http://schemas.microsoft.com/office/drawing/2014/main" id="{4C01C4E8-E5B1-448E-BE06-052029E84B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912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8401E-6 1.85185E-6 L 0.27546 -0.00209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67" y="-116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0313E-6 -4.81481E-6 L 0.27299 -0.00138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9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  <p:bldP spid="9" grpId="0" animBg="1"/>
      <p:bldP spid="11" grpId="0" animBg="1"/>
      <p:bldP spid="5" grpId="0"/>
      <p:bldP spid="13" grpId="0"/>
      <p:bldP spid="14" grpId="0"/>
      <p:bldP spid="16" grpId="0"/>
      <p:bldP spid="16" grpId="1"/>
      <p:bldP spid="26" grpId="0"/>
      <p:bldP spid="2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6412" y="1973179"/>
            <a:ext cx="9899220" cy="4551823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 работи</a:t>
            </a:r>
            <a:r>
              <a:rPr lang="en-US" dirty="0"/>
              <a:t>?</a:t>
            </a: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>
            <a:off x="835772" y="2258327"/>
            <a:ext cx="2058240" cy="3141525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9" name="Rectangle 8"/>
          <p:cNvSpPr>
            <a:spLocks noChangeAspect="1"/>
          </p:cNvSpPr>
          <p:nvPr/>
        </p:nvSpPr>
        <p:spPr>
          <a:xfrm>
            <a:off x="4188572" y="2258327"/>
            <a:ext cx="2065020" cy="3151873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11" name="Rectangle 10"/>
          <p:cNvSpPr>
            <a:spLocks noChangeAspect="1"/>
          </p:cNvSpPr>
          <p:nvPr/>
        </p:nvSpPr>
        <p:spPr>
          <a:xfrm>
            <a:off x="7389812" y="2247979"/>
            <a:ext cx="2065020" cy="3151873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5" name="TextBox 4"/>
          <p:cNvSpPr txBox="1"/>
          <p:nvPr/>
        </p:nvSpPr>
        <p:spPr>
          <a:xfrm>
            <a:off x="835772" y="5698208"/>
            <a:ext cx="2058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Modified</a:t>
            </a:r>
            <a:endParaRPr lang="en-GB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4188572" y="5709663"/>
            <a:ext cx="2065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Staged</a:t>
            </a:r>
            <a:endParaRPr lang="en-GB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7389812" y="5695707"/>
            <a:ext cx="2065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Committed</a:t>
            </a:r>
            <a:endParaRPr lang="en-GB" sz="28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344" y="2934502"/>
            <a:ext cx="1086339" cy="108633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912" y="3078781"/>
            <a:ext cx="1086339" cy="1086339"/>
          </a:xfrm>
          <a:prstGeom prst="rect">
            <a:avLst/>
          </a:prstGeom>
        </p:spPr>
      </p:pic>
      <p:cxnSp>
        <p:nvCxnSpPr>
          <p:cNvPr id="21" name="Connector: Curved 20"/>
          <p:cNvCxnSpPr>
            <a:stCxn id="11" idx="3"/>
          </p:cNvCxnSpPr>
          <p:nvPr/>
        </p:nvCxnSpPr>
        <p:spPr>
          <a:xfrm flipH="1" flipV="1">
            <a:off x="8893733" y="777494"/>
            <a:ext cx="561099" cy="3046422"/>
          </a:xfrm>
          <a:prstGeom prst="curvedConnector3">
            <a:avLst>
              <a:gd name="adj1" fmla="val -138520"/>
            </a:avLst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115322" y="1351143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Push</a:t>
            </a:r>
            <a:endParaRPr lang="en-GB" sz="2800" dirty="0"/>
          </a:p>
        </p:txBody>
      </p:sp>
      <p:cxnSp>
        <p:nvCxnSpPr>
          <p:cNvPr id="24" name="Connector: Curved 23"/>
          <p:cNvCxnSpPr/>
          <p:nvPr/>
        </p:nvCxnSpPr>
        <p:spPr>
          <a:xfrm>
            <a:off x="5917251" y="4605371"/>
            <a:ext cx="2153770" cy="12700"/>
          </a:xfrm>
          <a:prstGeom prst="curvedConnector3">
            <a:avLst>
              <a:gd name="adj1" fmla="val 50000"/>
            </a:avLst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25709" y="4031547"/>
            <a:ext cx="1936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 commit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11" y="1089892"/>
            <a:ext cx="925785" cy="92578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470" y="242440"/>
            <a:ext cx="961724" cy="961724"/>
          </a:xfrm>
          <a:prstGeom prst="rect">
            <a:avLst/>
          </a:prstGeom>
        </p:spPr>
      </p:pic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D03E7035-FFAF-4F28-80D0-EE56FAE7D2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47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2339E-8 7.40741E-7 L 0.27546 -0.0020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67" y="-11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00365E-6 4.07407E-6 L 0.27298 -0.0013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9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5" grpId="0"/>
      <p:bldP spid="25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  <a:effectLst/>
              </a:rPr>
              <a:t>msysGit</a:t>
            </a:r>
            <a:r>
              <a:rPr lang="en-US" dirty="0">
                <a:effectLst/>
              </a:rPr>
              <a:t> </a:t>
            </a:r>
            <a:r>
              <a:rPr lang="bg-BG" dirty="0"/>
              <a:t>инсталация за</a:t>
            </a:r>
            <a:r>
              <a:rPr lang="en-US" dirty="0"/>
              <a:t> Windows</a:t>
            </a:r>
          </a:p>
          <a:p>
            <a:pPr lvl="1"/>
            <a:r>
              <a:rPr lang="bg-BG" dirty="0"/>
              <a:t>Изтегляне на</a:t>
            </a:r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bg-BG" dirty="0"/>
              <a:t>за </a:t>
            </a:r>
            <a:r>
              <a:rPr lang="en-US" dirty="0"/>
              <a:t>Windows: </a:t>
            </a:r>
            <a:r>
              <a:rPr lang="en-US" dirty="0">
                <a:hlinkClick r:id="rId2"/>
              </a:rPr>
              <a:t>https://git-for-windows.github.io</a:t>
            </a:r>
            <a:endParaRPr lang="en-US" dirty="0"/>
          </a:p>
          <a:p>
            <a:pPr lvl="2"/>
            <a:r>
              <a:rPr lang="en-US" dirty="0"/>
              <a:t>“Next, Next, Next” </a:t>
            </a:r>
            <a:r>
              <a:rPr lang="bg-BG" dirty="0"/>
              <a:t>и сте готови с инсталацията</a:t>
            </a:r>
            <a:endParaRPr lang="en-US" dirty="0"/>
          </a:p>
          <a:p>
            <a:pPr lvl="1"/>
            <a:r>
              <a:rPr lang="bg-BG" dirty="0"/>
              <a:t>Настройки за избиране </a:t>
            </a:r>
            <a:r>
              <a:rPr lang="en-US" dirty="0"/>
              <a:t>(</a:t>
            </a:r>
            <a:r>
              <a:rPr lang="bg-BG" dirty="0"/>
              <a:t>те по подразбиране са избрани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“Use Git Bash only”</a:t>
            </a:r>
          </a:p>
          <a:p>
            <a:pPr lvl="2"/>
            <a:r>
              <a:rPr lang="en-US" dirty="0"/>
              <a:t>“Checkout Windows-style, commit Unix-style endings”</a:t>
            </a:r>
          </a:p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bg-BG" dirty="0"/>
              <a:t>инсталация за</a:t>
            </a:r>
            <a:r>
              <a:rPr lang="en-US" dirty="0"/>
              <a:t> Linux: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Инсталиране на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89012" y="5867400"/>
            <a:ext cx="5791200" cy="5568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sudo apt-get install git</a:t>
            </a:r>
            <a:endParaRPr lang="en-US" sz="3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E5ACAE97-22C8-4147-AF2C-DACEA07AA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281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6529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Клониране на съществуващо </a:t>
            </a:r>
            <a:r>
              <a:rPr lang="en-US" noProof="1"/>
              <a:t>Git</a:t>
            </a:r>
            <a:r>
              <a:rPr lang="en-US" dirty="0"/>
              <a:t> </a:t>
            </a:r>
            <a:r>
              <a:rPr lang="bg-BG" dirty="0"/>
              <a:t>хранилище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sz="36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bg-BG" dirty="0"/>
              <a:t>Изтегляне и сливане на промени от отдалечено хранилище</a:t>
            </a:r>
            <a:br>
              <a:rPr lang="bg-BG" dirty="0"/>
            </a:br>
            <a:endParaRPr lang="en-US" sz="4400" dirty="0"/>
          </a:p>
          <a:p>
            <a:pPr>
              <a:lnSpc>
                <a:spcPct val="100000"/>
              </a:lnSpc>
            </a:pPr>
            <a:r>
              <a:rPr lang="bg-BG" dirty="0"/>
              <a:t>Подготовка</a:t>
            </a:r>
            <a:r>
              <a:rPr lang="en-US" dirty="0"/>
              <a:t> (</a:t>
            </a:r>
            <a:r>
              <a:rPr lang="bg-BG" dirty="0"/>
              <a:t>добавяне</a:t>
            </a:r>
            <a:r>
              <a:rPr lang="en-US" dirty="0"/>
              <a:t> / </a:t>
            </a:r>
            <a:r>
              <a:rPr lang="bg-BG" dirty="0"/>
              <a:t>избор</a:t>
            </a:r>
            <a:r>
              <a:rPr lang="en-US" dirty="0"/>
              <a:t>) </a:t>
            </a:r>
            <a:r>
              <a:rPr lang="bg-BG" dirty="0"/>
              <a:t>на файлове за запис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sz="3600" dirty="0"/>
          </a:p>
          <a:p>
            <a:pPr>
              <a:lnSpc>
                <a:spcPct val="100000"/>
              </a:lnSpc>
            </a:pPr>
            <a:r>
              <a:rPr lang="bg-BG" dirty="0"/>
              <a:t>Предаване (</a:t>
            </a:r>
            <a:r>
              <a:rPr lang="en-US" dirty="0"/>
              <a:t>commit) </a:t>
            </a:r>
            <a:r>
              <a:rPr lang="bg-BG" dirty="0"/>
              <a:t>към локалното хранилище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Основни </a:t>
            </a:r>
            <a:r>
              <a:rPr lang="en-US" noProof="1"/>
              <a:t>Git</a:t>
            </a:r>
            <a:r>
              <a:rPr lang="en-US" dirty="0"/>
              <a:t> </a:t>
            </a:r>
            <a:r>
              <a:rPr lang="bg-BG" dirty="0"/>
              <a:t>команди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65214" y="1837624"/>
            <a:ext cx="1005839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git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clone</a:t>
            </a:r>
            <a:r>
              <a:rPr lang="en-US" sz="28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[</a:t>
            </a:r>
            <a:r>
              <a:rPr lang="bg-BG" sz="28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отдалечен</a:t>
            </a:r>
            <a:r>
              <a:rPr lang="en-US" sz="28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url]</a:t>
            </a:r>
            <a:endParaRPr lang="en-US" sz="2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65214" y="4588266"/>
            <a:ext cx="1005839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2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git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en-US" sz="28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[</a:t>
            </a:r>
            <a:r>
              <a:rPr lang="bg-BG" sz="28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файл</a:t>
            </a:r>
            <a:r>
              <a:rPr lang="en-US" sz="28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] </a:t>
            </a:r>
            <a:r>
              <a:rPr lang="en-US" sz="2800" b="1" noProof="1">
                <a:cs typeface="Consolas" pitchFamily="49" charset="0"/>
              </a:rPr>
              <a:t>("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git add .</a:t>
            </a:r>
            <a:r>
              <a:rPr lang="en-US" sz="2800" b="1" noProof="1">
                <a:cs typeface="Consolas" pitchFamily="49" charset="0"/>
              </a:rPr>
              <a:t>" </a:t>
            </a:r>
            <a:r>
              <a:rPr lang="bg-BG" sz="2800" b="1" noProof="1">
                <a:cs typeface="Consolas" pitchFamily="49" charset="0"/>
              </a:rPr>
              <a:t>добавя всичко</a:t>
            </a:r>
            <a:r>
              <a:rPr lang="en-US" sz="2800" b="1" dirty="0">
                <a:cs typeface="Consolas" pitchFamily="49" charset="0"/>
              </a:rPr>
              <a:t>)</a:t>
            </a:r>
            <a:endParaRPr lang="en-US" sz="2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63625" y="5929434"/>
            <a:ext cx="1005839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2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git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commit</a:t>
            </a:r>
            <a:r>
              <a:rPr lang="en-US" sz="28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–m "[</a:t>
            </a:r>
            <a:r>
              <a:rPr lang="bg-BG" sz="28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вашето съобщение</a:t>
            </a:r>
            <a:r>
              <a:rPr lang="en-US" sz="28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]"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65212" y="3216666"/>
            <a:ext cx="1005839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2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git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pull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E27E253A-9817-4B59-96F7-1EA0ADA4E0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998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7148</TotalTime>
  <Words>866</Words>
  <Application>Microsoft Office PowerPoint</Application>
  <PresentationFormat>По избор</PresentationFormat>
  <Paragraphs>156</Paragraphs>
  <Slides>21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21</vt:i4>
      </vt:variant>
    </vt:vector>
  </HeadingPairs>
  <TitlesOfParts>
    <vt:vector size="27" baseType="lpstr">
      <vt:lpstr>Arial</vt:lpstr>
      <vt:lpstr>Calibri</vt:lpstr>
      <vt:lpstr>Consolas</vt:lpstr>
      <vt:lpstr>Wingdings</vt:lpstr>
      <vt:lpstr>Wingdings 2</vt:lpstr>
      <vt:lpstr>SoftUni 16x9</vt:lpstr>
      <vt:lpstr>Git and GitHub</vt:lpstr>
      <vt:lpstr>Съдържание</vt:lpstr>
      <vt:lpstr>Git</vt:lpstr>
      <vt:lpstr>Какво е Git?</vt:lpstr>
      <vt:lpstr>Използване на Git</vt:lpstr>
      <vt:lpstr>Как работи?</vt:lpstr>
      <vt:lpstr>Как работи?</vt:lpstr>
      <vt:lpstr>Инсталиране на Git</vt:lpstr>
      <vt:lpstr>Основни Git команди</vt:lpstr>
      <vt:lpstr>Основни Git команди (2)</vt:lpstr>
      <vt:lpstr>Използване на Git команди: Пример</vt:lpstr>
      <vt:lpstr>Използване на TortoiseGit: Пример</vt:lpstr>
      <vt:lpstr>GitHub</vt:lpstr>
      <vt:lpstr>Какво е GitHub?</vt:lpstr>
      <vt:lpstr>Упражнение: Създайте ваш профил в GitHub</vt:lpstr>
      <vt:lpstr>GitHub</vt:lpstr>
      <vt:lpstr>Упражнения: Създайте конфликт (по екипи)</vt:lpstr>
      <vt:lpstr>Заигравки с GitHub</vt:lpstr>
      <vt:lpstr>Какво научихме този час?</vt:lpstr>
      <vt:lpstr>Системи за контрол на версиите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session; cache; pipeline; CSRF; sockets; rest; signalR; roles; authentication; authorization; web; net; core; entity; framework; csharp; server; http; protocol; html; css; cookies; asp; mvc; identity; razor; filters; SoftUni; Software University; programming; software development; software engineering; course</cp:keywords>
  <dc:description>Фондация "Софтуерен университет" - http://softuni.foundation</dc:description>
  <cp:lastModifiedBy>Евелина Андонова</cp:lastModifiedBy>
  <cp:revision>298</cp:revision>
  <dcterms:created xsi:type="dcterms:W3CDTF">2014-01-02T17:00:34Z</dcterms:created>
  <dcterms:modified xsi:type="dcterms:W3CDTF">2020-11-19T16:40:21Z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