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98" r:id="rId4"/>
    <p:sldId id="492" r:id="rId5"/>
    <p:sldId id="493" r:id="rId6"/>
    <p:sldId id="494" r:id="rId7"/>
    <p:sldId id="495" r:id="rId8"/>
    <p:sldId id="505" r:id="rId9"/>
    <p:sldId id="497" r:id="rId10"/>
    <p:sldId id="496" r:id="rId11"/>
    <p:sldId id="506" r:id="rId12"/>
    <p:sldId id="507" r:id="rId13"/>
    <p:sldId id="499" r:id="rId14"/>
    <p:sldId id="500" r:id="rId15"/>
    <p:sldId id="501" r:id="rId16"/>
    <p:sldId id="502" r:id="rId17"/>
    <p:sldId id="503" r:id="rId18"/>
    <p:sldId id="504" r:id="rId19"/>
    <p:sldId id="464" r:id="rId20"/>
    <p:sldId id="508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1F04D9-FE53-4313-BEFA-C486C659D232}">
          <p14:sldIdLst>
            <p14:sldId id="402"/>
            <p14:sldId id="498"/>
          </p14:sldIdLst>
        </p14:section>
        <p14:section name="Type Conversion" id="{2DA09FE1-B7D6-4EA9-A8C6-DFAA3AF75ACF}">
          <p14:sldIdLst>
            <p14:sldId id="492"/>
            <p14:sldId id="493"/>
            <p14:sldId id="494"/>
            <p14:sldId id="495"/>
            <p14:sldId id="505"/>
            <p14:sldId id="497"/>
            <p14:sldId id="496"/>
            <p14:sldId id="506"/>
            <p14:sldId id="507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DDCD4218-1C20-40DA-A1BE-FF3F362C18B2}">
          <p14:sldIdLst>
            <p14:sldId id="464"/>
            <p14:sldId id="50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BE6A81C-3F74-4D1E-8528-214B79280C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017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264B29C-AF0F-4200-AAAE-74EF7099D4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434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CD650C-B804-4711-A91C-8F63D2A07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86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895D5C-44E6-4502-A5E8-4847C9943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592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E9D73C7-57A9-43DB-AE10-693661319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7746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F0D252-C091-4B57-AE1C-DBC676D65E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066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661EEB-529A-439A-8576-FADBC03F9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349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DA86F1F-4FFE-4995-9172-9D02EA401A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572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E019452-FCBC-42BC-A206-5AFAAEE8E1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9131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6BC9EF-6186-4998-8E40-6C68E8AD7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16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C53B151-4794-4342-BAD7-6D918AF4BB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613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86hw82a3(v=vs.110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Преобразуване </a:t>
            </a:r>
            <a:r>
              <a:rPr lang="bg-BG" dirty="0"/>
              <a:t>на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15862" y="3655906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772674"/>
            <a:chOff x="288583" y="3624633"/>
            <a:chExt cx="5501027" cy="2772674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0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312" y="424754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0312" y="5102093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46436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3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0312" y="593884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96EBE11-58D1-4BA6-90A5-F32353A0DAD8}"/>
              </a:ext>
            </a:extLst>
          </p:cNvPr>
          <p:cNvSpPr txBox="1">
            <a:spLocks/>
          </p:cNvSpPr>
          <p:nvPr/>
        </p:nvSpPr>
        <p:spPr bwMode="auto">
          <a:xfrm>
            <a:off x="303212" y="63561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02420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4714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довърши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472A5B7-81AC-4D61-A225-F811662CC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</a:t>
            </a:r>
            <a:r>
              <a:rPr lang="en-US" dirty="0"/>
              <a:t> </a:t>
            </a:r>
            <a:r>
              <a:rPr lang="bg-BG" dirty="0"/>
              <a:t>извършва преобразувания на данни: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Convert.ToInt32(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данни,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основа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bg-BG" dirty="0"/>
              <a:t> – преобразува стринг в дадена бройна система към цяло число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данни)</a:t>
            </a:r>
            <a:r>
              <a:rPr lang="bg-BG" dirty="0"/>
              <a:t> – </a:t>
            </a:r>
            <a:r>
              <a:rPr lang="bg-BG" dirty="0" err="1"/>
              <a:t>кконвертира</a:t>
            </a:r>
            <a:r>
              <a:rPr lang="bg-BG" dirty="0"/>
              <a:t> число към стринг</a:t>
            </a:r>
          </a:p>
          <a:p>
            <a:pPr lvl="1"/>
            <a:endParaRPr lang="bg-BG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данни,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основа)</a:t>
            </a:r>
            <a:r>
              <a:rPr lang="bg-BG" dirty="0"/>
              <a:t> – преобразува число към стойност в дадена бройна система (резултатът е стринг)</a:t>
            </a:r>
          </a:p>
          <a:p>
            <a:pPr lvl="1"/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с </a:t>
            </a:r>
            <a:r>
              <a:rPr lang="en-US" dirty="0"/>
              <a:t>Convert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4" y="2851124"/>
            <a:ext cx="106680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int nums = Convert.ToInt32(Console.ReadLine(), 16);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4" y="4201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output = "Value: " +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60153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output = "Binary value: "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3D0D5BD-F65C-4DEF-AC61-76F84C310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643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Типът данни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Представя символната информация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Декларира се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</a:t>
            </a:r>
            <a:r>
              <a:rPr lang="bg-BG" dirty="0"/>
              <a:t>ключовата дума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Всеки символ съответства на числов код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Стойността по подразбиране 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‚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bg-BG" dirty="0"/>
              <a:t>Заема </a:t>
            </a:r>
            <a:r>
              <a:rPr lang="en-US" dirty="0"/>
              <a:t>16 </a:t>
            </a:r>
            <a:r>
              <a:rPr lang="bg-BG" dirty="0"/>
              <a:t>бита в паметта</a:t>
            </a:r>
            <a:r>
              <a:rPr lang="en-US" dirty="0"/>
              <a:t> (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Съдъръжа един Уникод знак</a:t>
            </a:r>
            <a:r>
              <a:rPr lang="en-US" dirty="0"/>
              <a:t> (</a:t>
            </a:r>
            <a:r>
              <a:rPr lang="bg-BG" dirty="0"/>
              <a:t>или част от знак</a:t>
            </a:r>
            <a:r>
              <a:rPr lang="en-US" dirty="0"/>
              <a:t>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1619511"/>
            <a:ext cx="3657600" cy="12847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CDA17FE-7A4C-43BA-866D-D4E21A3DE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824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Всеки знак има уникална</a:t>
            </a:r>
            <a:br>
              <a:rPr lang="bg-BG" sz="3200" dirty="0"/>
            </a:br>
            <a:r>
              <a:rPr lang="bg-BG" sz="3200" dirty="0"/>
              <a:t>цяла Уникод стойност</a:t>
            </a:r>
            <a:r>
              <a:rPr lang="en-US" sz="3200" dirty="0"/>
              <a:t>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Знаци и кодове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кирилската буква „щ“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F4080BB-97EB-425A-BB10-0575B8E9B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998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и извежда всички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тройки</a:t>
            </a:r>
            <a:r>
              <a:rPr lang="en-US" sz="3200" dirty="0"/>
              <a:t> </a:t>
            </a:r>
            <a:r>
              <a:rPr lang="bg-BG" sz="3200" dirty="0"/>
              <a:t>от първите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малки латински знаци</a:t>
            </a:r>
            <a:r>
              <a:rPr lang="en-US" sz="3200" dirty="0"/>
              <a:t>, </a:t>
            </a:r>
            <a:r>
              <a:rPr lang="bg-BG" sz="3200" dirty="0"/>
              <a:t>подредени по азбучен ред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5412" y="4073845"/>
            <a:ext cx="685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582030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23244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582030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582027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582024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F44E4BA-D01A-45CD-BCB3-0423E64DA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942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0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letter1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letter2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letter3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 и това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06F592-2AB8-4061-8CE3-4D4371D6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Екраниращите последователности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специален знак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</a:t>
            </a:r>
            <a:r>
              <a:rPr lang="bg-BG" dirty="0"/>
              <a:t>нов ред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Съдържат системни знаци </a:t>
            </a:r>
            <a:r>
              <a:rPr lang="en-US" dirty="0"/>
              <a:t> (</a:t>
            </a:r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</a:t>
            </a:r>
            <a:r>
              <a:rPr lang="bg-BG" dirty="0"/>
              <a:t>знакът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Често срещани екраниращи последователности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апостроф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двойна кавичка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наклонена черта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нов ред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за отбелзяване на кой да е Уникод символ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Екраниращи знаци (</a:t>
            </a:r>
            <a:r>
              <a:rPr lang="en-US" dirty="0"/>
              <a:t>escaping sequences)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6AF88B8-AF76-4784-B5D4-73CDEF832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211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Знакови литерали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689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Обикновен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Уникод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 16-ичен формат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буква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Листо в Традиционен китайски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апостроф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наклонена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за нов ред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Неправилно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използвайте апострофи!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78D5CC-08ED-4956-9C16-830FCB3D2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415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типове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endParaRPr lang="bg-BG" dirty="0"/>
          </a:p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Булев тип</a:t>
            </a:r>
            <a:r>
              <a:rPr lang="en-US" dirty="0"/>
              <a:t>: </a:t>
            </a:r>
            <a:r>
              <a:rPr lang="bg-BG" dirty="0"/>
              <a:t>съдържа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bg-BG" dirty="0"/>
              <a:t>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Знаков тип: съдържа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30D5CCF-143F-4D8F-AE21-56402591B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9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преобразуване на типове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D88BCAAF-AB5F-41F3-A3A4-5337D14261EE}"/>
              </a:ext>
            </a:extLst>
          </p:cNvPr>
          <p:cNvSpPr txBox="1">
            <a:spLocks/>
          </p:cNvSpPr>
          <p:nvPr/>
        </p:nvSpPr>
        <p:spPr bwMode="auto">
          <a:xfrm>
            <a:off x="275731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7985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Преобразуване на типове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Булев тип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Знаков тип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51F315D-37BD-47E5-902C-FF0663A9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59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7D836E-FAC1-4F9D-90A8-AB039015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4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pic>
        <p:nvPicPr>
          <p:cNvPr id="1030" name="Picture 6" descr="Резултат с изображение за conve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143000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6BBBBB-A8DC-4196-8CF2-5350557BC63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2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Променливите 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/>
              <a:t> </a:t>
            </a:r>
            <a:r>
              <a:rPr lang="bg-BG" dirty="0"/>
              <a:t>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Типът може да се промени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en-US" dirty="0"/>
              <a:t>) </a:t>
            </a:r>
            <a:r>
              <a:rPr lang="bg-BG" dirty="0"/>
              <a:t>към друг тип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преобразуване на тип </a:t>
            </a:r>
            <a:r>
              <a:rPr lang="en-US" dirty="0"/>
              <a:t>(</a:t>
            </a:r>
            <a:r>
              <a:rPr lang="bg-BG" dirty="0"/>
              <a:t>без загуби</a:t>
            </a:r>
            <a:r>
              <a:rPr lang="en-US" dirty="0"/>
              <a:t>):</a:t>
            </a:r>
            <a:r>
              <a:rPr lang="bg-BG" dirty="0"/>
              <a:t> променлива от по-голям тип </a:t>
            </a:r>
            <a:r>
              <a:rPr lang="en-US" dirty="0"/>
              <a:t>(</a:t>
            </a:r>
            <a:r>
              <a:rPr lang="bg-BG" dirty="0"/>
              <a:t>пр.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</a:t>
            </a:r>
            <a:r>
              <a:rPr lang="bg-BG" dirty="0"/>
              <a:t>взема по-малка стойност</a:t>
            </a:r>
            <a:r>
              <a:rPr lang="en-US" dirty="0"/>
              <a:t> (</a:t>
            </a:r>
            <a:r>
              <a:rPr lang="bg-BG" dirty="0"/>
              <a:t>пр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r>
              <a:rPr lang="en-US" dirty="0"/>
              <a:t> </a:t>
            </a:r>
            <a:r>
              <a:rPr lang="bg-BG" dirty="0"/>
              <a:t>преобразуване</a:t>
            </a:r>
            <a:r>
              <a:rPr lang="en-US" dirty="0"/>
              <a:t> (</a:t>
            </a:r>
            <a:r>
              <a:rPr lang="bg-BG" noProof="1"/>
              <a:t>със загуба</a:t>
            </a:r>
            <a:r>
              <a:rPr lang="en-US" dirty="0"/>
              <a:t>) – </a:t>
            </a:r>
            <a:r>
              <a:rPr lang="bg-BG" dirty="0"/>
              <a:t>може да загубим точност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Скрито преобразуване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Явно преобразуване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FC86C96-326B-4A7E-8464-D96DD8567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Изчислете колко курса са нужни, за да се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качат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r>
              <a:rPr lang="en-US" sz="3200" dirty="0"/>
              <a:t> </a:t>
            </a:r>
            <a:r>
              <a:rPr lang="bg-BG" sz="3200" dirty="0"/>
              <a:t>с асансьор с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капацитет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200" dirty="0"/>
              <a:t>Просто решение</a:t>
            </a:r>
            <a:r>
              <a:rPr lang="en-US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Асансьор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20636"/>
            <a:ext cx="289560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Брой хора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Капацитет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9862" y="2320636"/>
            <a:ext cx="4542350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курса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693365">
            <a:off x="5819567" y="2701490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287982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2954725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курса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4B0663E-598D-4FCC-A53D-954A90BE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18094"/>
            <a:ext cx="108204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Булевия тип</a:t>
            </a:r>
            <a:r>
              <a:rPr lang="en-US" sz="3300" dirty="0"/>
              <a:t> (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3300" dirty="0"/>
              <a:t>) </a:t>
            </a:r>
            <a:r>
              <a:rPr lang="bg-BG" sz="3300" dirty="0"/>
              <a:t>съдържа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sz="3300" dirty="0"/>
              <a:t> (истина) или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sz="3300" dirty="0"/>
              <a:t> (лъжа):</a:t>
            </a:r>
            <a:endParaRPr lang="en-US" sz="3300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E0E18C-05EB-446E-B21E-30448EC3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03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/>
              <a:t>, </a:t>
            </a:r>
            <a:r>
              <a:rPr lang="en-US" dirty="0" err="1"/>
              <a:t>преобразува</a:t>
            </a:r>
            <a:r>
              <a:rPr lang="bg-BG" dirty="0"/>
              <a:t>йте</a:t>
            </a:r>
            <a:r>
              <a:rPr lang="en-US" dirty="0"/>
              <a:t> </a:t>
            </a:r>
            <a:r>
              <a:rPr lang="en-US" dirty="0" err="1"/>
              <a:t>го</a:t>
            </a:r>
            <a:r>
              <a:rPr lang="bg-BG" dirty="0"/>
              <a:t> към променлива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тип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b="1" dirty="0"/>
              <a:t>Yes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 err="1"/>
              <a:t>ако</a:t>
            </a:r>
            <a:r>
              <a:rPr lang="en-US" dirty="0"/>
              <a:t> в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dirty="0" err="1"/>
              <a:t>им</a:t>
            </a:r>
            <a:r>
              <a:rPr lang="bg-BG" dirty="0"/>
              <a:t>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и “</a:t>
            </a:r>
            <a:r>
              <a:rPr lang="en-US" b="1" dirty="0"/>
              <a:t>No</a:t>
            </a:r>
            <a:r>
              <a:rPr lang="en-US" dirty="0"/>
              <a:t>”</a:t>
            </a:r>
            <a:r>
              <a:rPr lang="bg-BG" dirty="0"/>
              <a:t> в противен случай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0"/>
            <a:r>
              <a:rPr lang="bg-BG" dirty="0"/>
              <a:t>Използвайте </a:t>
            </a:r>
            <a:r>
              <a:rPr lang="en-US" b="1" u="sng" dirty="0" err="1">
                <a:hlinkClick r:id="rId3"/>
              </a:rPr>
              <a:t>Convert.ToBoolean</a:t>
            </a:r>
            <a:r>
              <a:rPr lang="en-US" b="1" u="sng" dirty="0">
                <a:hlinkClick r:id="rId3"/>
              </a:rPr>
              <a:t>(string)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73269"/>
            <a:ext cx="129889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5" y="3202348"/>
            <a:ext cx="2293532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04201" y="332881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46812" y="3144192"/>
            <a:ext cx="14299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3705" y="3173271"/>
            <a:ext cx="2478517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921612" y="329973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38479DA-ED78-4D4B-86EE-973D4A28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180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01948"/>
            <a:ext cx="10668000" cy="3674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variable = Convert.ToBoolean(input);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(variable == true)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Console.WriteLine("Yes");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Console.WriteLine("No");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15B8370-2499-4147-8B7B-DF950492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наричаме специално,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от цифрите </a:t>
            </a:r>
            <a:r>
              <a:rPr lang="bg-BG" dirty="0"/>
              <a:t>му 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bg-BG" dirty="0"/>
              <a:t>За всички числа 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изведете дали числото е специално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908" y="433622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3048000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494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3048000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3048000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A820598-BFB8-46D7-9F05-952C3E767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942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7246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7153</TotalTime>
  <Words>1665</Words>
  <Application>Microsoft Office PowerPoint</Application>
  <PresentationFormat>По избор</PresentationFormat>
  <Paragraphs>260</Paragraphs>
  <Slides>20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Преобразуване на типове</vt:lpstr>
      <vt:lpstr>Преобразуване на типове</vt:lpstr>
      <vt:lpstr>Задача: Асансьор</vt:lpstr>
      <vt:lpstr>Булев тип</vt:lpstr>
      <vt:lpstr>Задача: Булева променлива</vt:lpstr>
      <vt:lpstr>Задача: Булева променлива – решение</vt:lpstr>
      <vt:lpstr>Задача: Специални числа</vt:lpstr>
      <vt:lpstr>Задача: Специални числа – решение</vt:lpstr>
      <vt:lpstr>Преобразуване с Convert</vt:lpstr>
      <vt:lpstr>Знак</vt:lpstr>
      <vt:lpstr>Знаци и кодове</vt:lpstr>
      <vt:lpstr>Задача: Тройки латински знаци</vt:lpstr>
      <vt:lpstr>Решение: Тройки латински знаци</vt:lpstr>
      <vt:lpstr>Екраниращи знаци (escaping sequences)</vt:lpstr>
      <vt:lpstr>Знакови литерали – примери</vt:lpstr>
      <vt:lpstr>Какво научихме този час?</vt:lpstr>
      <vt:lpstr>Типове данни и преобразуване на типове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2020-11-19T16:46:07Z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