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2"/>
  </p:notesMasterIdLst>
  <p:handoutMasterIdLst>
    <p:handoutMasterId r:id="rId23"/>
  </p:handoutMasterIdLst>
  <p:sldIdLst>
    <p:sldId id="402" r:id="rId3"/>
    <p:sldId id="517" r:id="rId4"/>
    <p:sldId id="504" r:id="rId5"/>
    <p:sldId id="505" r:id="rId6"/>
    <p:sldId id="506" r:id="rId7"/>
    <p:sldId id="507" r:id="rId8"/>
    <p:sldId id="518" r:id="rId9"/>
    <p:sldId id="519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464" r:id="rId19"/>
    <p:sldId id="520" r:id="rId20"/>
    <p:sldId id="481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3DA5D3-5E1C-4F4C-AC25-5739CFEFF5CF}">
          <p14:sldIdLst>
            <p14:sldId id="402"/>
            <p14:sldId id="517"/>
            <p14:sldId id="504"/>
            <p14:sldId id="505"/>
            <p14:sldId id="506"/>
            <p14:sldId id="507"/>
            <p14:sldId id="518"/>
            <p14:sldId id="519"/>
          </p14:sldIdLst>
        </p14:section>
        <p14:section name="Variables" id="{3A8F4DD4-27CA-4CE5-9F41-970819E8358E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Conclusion" id="{D93C8EE1-80A6-4311-B985-4F3CFB461657}">
          <p14:sldIdLst>
            <p14:sldId id="464"/>
            <p14:sldId id="520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D0C9D8C-268E-4855-BD11-64C28FDA84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7868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17A43D9-C951-4AEE-9986-2851CE752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07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CAC771-4F47-4176-9C9C-73DBB8DAE9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873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BE3F805-E6B3-4C9B-BAC6-E6DE083D9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635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B55806D-53D2-495A-8D23-7BA09C193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2106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8E45480-0E21-46B7-9ADF-3CB96BBA70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952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50/&#1058;&#1080;&#1087;&#1086;&#1074;&#1077;-&#1076;&#1072;&#1085;&#1085;&#1080;-&#1090;&#1077;&#1082;&#1089;&#1090;&#1086;&#1074;-&#1080;-&#1086;&#1073;&#1077;&#1082;&#1090;&#1077;&#1085;-&#1090;&#1080;&#1087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2500"/>
          </a:bodyPr>
          <a:lstStyle/>
          <a:p>
            <a:r>
              <a:rPr lang="bg-BG" dirty="0"/>
              <a:t>Низове. Обектен тип. </a:t>
            </a:r>
            <a:r>
              <a:rPr lang="bg-BG"/>
              <a:t>Променливи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68076" y="3583505"/>
            <a:ext cx="5536163" cy="2715843"/>
            <a:chOff x="253447" y="3624633"/>
            <a:chExt cx="5536163" cy="2715843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943" y="4262380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0943" y="5088330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3447" y="5501940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4061" y="5882014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588C03-3730-4A9D-AECE-EC28706EEE4E}"/>
              </a:ext>
            </a:extLst>
          </p:cNvPr>
          <p:cNvSpPr txBox="1">
            <a:spLocks/>
          </p:cNvSpPr>
          <p:nvPr/>
        </p:nvSpPr>
        <p:spPr bwMode="auto">
          <a:xfrm>
            <a:off x="278690" y="632972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6542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/>
          </a:bodyPr>
          <a:lstStyle/>
          <a:p>
            <a:r>
              <a:rPr lang="bg-BG" sz="2900" dirty="0"/>
              <a:t>Имената на променливите</a:t>
            </a:r>
            <a:endParaRPr lang="en-US" sz="2900" dirty="0"/>
          </a:p>
          <a:p>
            <a:pPr lvl="1"/>
            <a:r>
              <a:rPr lang="bg-BG" sz="2900" dirty="0"/>
              <a:t>Винаги използвайте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конвенциите за именуване </a:t>
            </a:r>
            <a:br>
              <a:rPr lang="en-US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900" dirty="0"/>
              <a:t>на даден програмен език</a:t>
            </a:r>
            <a:r>
              <a:rPr lang="en-US" sz="2900" dirty="0"/>
              <a:t> – </a:t>
            </a:r>
            <a:r>
              <a:rPr lang="bg-BG" sz="2900" dirty="0"/>
              <a:t>за </a:t>
            </a:r>
            <a:r>
              <a:rPr lang="en-US" sz="2900" dirty="0"/>
              <a:t>C# </a:t>
            </a:r>
            <a:r>
              <a:rPr lang="bg-BG" sz="2900" dirty="0"/>
              <a:t>ползвайте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2900" dirty="0"/>
          </a:p>
          <a:p>
            <a:pPr lvl="1"/>
            <a:r>
              <a:rPr lang="bg-BG" sz="2900" dirty="0"/>
              <a:t>Предпочитан формат</a:t>
            </a:r>
            <a:r>
              <a:rPr lang="en-US" sz="2900" dirty="0"/>
              <a:t>: [</a:t>
            </a:r>
            <a:r>
              <a:rPr lang="bg-BG" sz="2900" dirty="0"/>
              <a:t>съществително</a:t>
            </a:r>
            <a:r>
              <a:rPr lang="en-US" sz="2900" dirty="0"/>
              <a:t>] </a:t>
            </a:r>
            <a:r>
              <a:rPr lang="bg-BG" sz="2900" dirty="0"/>
              <a:t>или</a:t>
            </a:r>
            <a:r>
              <a:rPr lang="en-US" sz="2900" dirty="0"/>
              <a:t> [</a:t>
            </a:r>
            <a:r>
              <a:rPr lang="bg-BG" sz="2900" dirty="0"/>
              <a:t>прилагателно</a:t>
            </a:r>
            <a:r>
              <a:rPr lang="en-US" sz="2900" dirty="0"/>
              <a:t>] + [</a:t>
            </a:r>
            <a:r>
              <a:rPr lang="bg-BG" sz="2900" dirty="0"/>
              <a:t>съществително</a:t>
            </a:r>
            <a:r>
              <a:rPr lang="en-US" sz="2900" dirty="0"/>
              <a:t>]</a:t>
            </a:r>
          </a:p>
          <a:p>
            <a:pPr lvl="1"/>
            <a:r>
              <a:rPr lang="bg-BG" sz="2900" dirty="0"/>
              <a:t>Трябва да описва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предназначението</a:t>
            </a:r>
            <a:r>
              <a:rPr lang="en-US" sz="2900" dirty="0"/>
              <a:t> </a:t>
            </a:r>
            <a:r>
              <a:rPr lang="bg-BG" sz="2900" dirty="0"/>
              <a:t>на</a:t>
            </a:r>
            <a:r>
              <a:rPr lang="en-US" sz="2900" dirty="0"/>
              <a:t>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00" dirty="0"/>
              <a:t>(</a:t>
            </a:r>
            <a:r>
              <a:rPr lang="bg-BG" sz="2900" dirty="0"/>
              <a:t>Винаги се питайте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„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Какво съдържа тази променлива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?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5010" y="5015543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05010" y="5807076"/>
            <a:ext cx="969818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endParaRPr lang="en-US" b="1" dirty="0">
              <a:solidFill>
                <a:srgbClr val="FB816D"/>
              </a:solidFill>
            </a:endParaRPr>
          </a:p>
        </p:txBody>
      </p:sp>
      <p:pic>
        <p:nvPicPr>
          <p:cNvPr id="8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755" y="1308809"/>
            <a:ext cx="2954866" cy="611021"/>
          </a:xfrm>
          <a:prstGeom prst="rect">
            <a:avLst/>
          </a:prstGeom>
          <a:noFill/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012" y="5013258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323" y="5791200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98DBEFE-CEE0-4044-B74C-991B927E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6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Област на видимост 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variable scope)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000" dirty="0"/>
              <a:t>== </a:t>
            </a:r>
            <a:r>
              <a:rPr lang="bg-BG" sz="3000" dirty="0"/>
              <a:t>мястото където можем да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достъпим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променлива</a:t>
            </a:r>
            <a:r>
              <a:rPr lang="en-GB" sz="3000" dirty="0"/>
              <a:t> (</a:t>
            </a:r>
            <a:r>
              <a:rPr lang="bg-BG" sz="3000" dirty="0"/>
              <a:t>глобално</a:t>
            </a:r>
            <a:r>
              <a:rPr lang="en-GB" sz="3000" dirty="0"/>
              <a:t>, </a:t>
            </a:r>
            <a:r>
              <a:rPr lang="bg-BG" sz="3000" dirty="0"/>
              <a:t>локално</a:t>
            </a:r>
            <a:r>
              <a:rPr lang="en-GB" sz="3000" dirty="0"/>
              <a:t>)</a:t>
            </a:r>
          </a:p>
          <a:p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(variable lifetime) </a:t>
            </a:r>
            <a:r>
              <a:rPr lang="en-GB" sz="3000" dirty="0"/>
              <a:t>==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колко дълго</a:t>
            </a:r>
            <a:r>
              <a:rPr lang="en-GB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остава в паметт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Живот и област на видимост на променливите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4212" y="2897352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18012" y="3124200"/>
            <a:ext cx="3886200" cy="609600"/>
          </a:xfrm>
          <a:prstGeom prst="wedgeRoundRectCallout">
            <a:avLst>
              <a:gd name="adj1" fmla="val -69716"/>
              <a:gd name="adj2" fmla="val 629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Достъпна в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27804" y="4131823"/>
            <a:ext cx="3138608" cy="668777"/>
            <a:chOff x="9879232" y="2540495"/>
            <a:chExt cx="2133606" cy="864513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879232" y="2540500"/>
              <a:ext cx="2133600" cy="864508"/>
            </a:xfrm>
            <a:prstGeom prst="wedgeRoundRectCallout">
              <a:avLst>
                <a:gd name="adj1" fmla="val -71380"/>
                <a:gd name="adj2" fmla="val 6703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dirty="0">
                <a:solidFill>
                  <a:srgbClr val="FFFFFF"/>
                </a:solidFill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879237" y="2540495"/>
              <a:ext cx="2133601" cy="864508"/>
            </a:xfrm>
            <a:prstGeom prst="wedgeRoundRectCallout">
              <a:avLst>
                <a:gd name="adj1" fmla="val -110430"/>
                <a:gd name="adj2" fmla="val -25727"/>
                <a:gd name="adj3" fmla="val 16667"/>
              </a:avLst>
            </a:prstGeom>
            <a:solidFill>
              <a:srgbClr val="663606">
                <a:alpha val="94902"/>
              </a:srgbClr>
            </a:solidFill>
            <a:ln w="19050">
              <a:solidFill>
                <a:srgbClr val="F8D49E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dirty="0">
                  <a:solidFill>
                    <a:srgbClr val="FFFFFF"/>
                  </a:solidFill>
                </a:rPr>
                <a:t>Достъпни в цикъла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07A6128-95E1-470F-B829-FEAE8C537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96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Промеждутък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variable span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</a:t>
            </a:r>
            <a:r>
              <a:rPr lang="bg-BG" sz="3200" dirty="0"/>
              <a:t>определя колко време съществува една променлива преди да я използваме</a:t>
            </a:r>
            <a:endParaRPr lang="en-US" sz="3200" dirty="0"/>
          </a:p>
          <a:p>
            <a:r>
              <a:rPr lang="bg-BG" sz="3200" dirty="0"/>
              <a:t>Винаги създавайте променливата колкото се може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по-късно</a:t>
            </a:r>
            <a:endParaRPr lang="en-US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60412" y="2843748"/>
            <a:ext cx="10668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bg-BG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Грешка</a:t>
            </a:r>
            <a:endParaRPr lang="en-GB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Промеждутък на променлива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034236" y="3048000"/>
            <a:ext cx="2514600" cy="1143000"/>
          </a:xfrm>
          <a:prstGeom prst="wedgeRoundRectCallout">
            <a:avLst>
              <a:gd name="adj1" fmla="val -71078"/>
              <a:gd name="adj2" fmla="val 413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923212" y="3429001"/>
            <a:ext cx="565534" cy="2027288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0870338-73F3-415D-83A1-23F2D7D9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60413" y="2667000"/>
            <a:ext cx="10668000" cy="382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10; i++)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loop";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"I'm inside the Main()";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Console.WriteLine(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</a:t>
            </a: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GB" sz="2200" b="1" noProof="1">
              <a:solidFill>
                <a:srgbClr val="F37D3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По-краткия промеждутък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опростява кода</a:t>
            </a:r>
            <a:endParaRPr lang="en-US" dirty="0"/>
          </a:p>
          <a:p>
            <a:pPr lvl="1"/>
            <a:r>
              <a:rPr lang="bg-BG" dirty="0"/>
              <a:t>Подобрява неговата четимост и улеснява бъдещи промени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кратък промеждутък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341500" y="4030496"/>
            <a:ext cx="2858312" cy="1379704"/>
          </a:xfrm>
          <a:prstGeom prst="wedgeRoundRectCallout">
            <a:avLst>
              <a:gd name="adj1" fmla="val -75095"/>
              <a:gd name="adj2" fmla="val 408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Промеждутъкът на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outer</a:t>
            </a:r>
            <a:r>
              <a:rPr lang="en-US" sz="2800" dirty="0">
                <a:solidFill>
                  <a:srgbClr val="FFFFFF"/>
                </a:solidFill>
              </a:rPr>
              <a:t>" – </a:t>
            </a:r>
            <a:r>
              <a:rPr lang="bg-BG" sz="2800" dirty="0">
                <a:solidFill>
                  <a:srgbClr val="FFFFFF"/>
                </a:solidFill>
              </a:rPr>
              <a:t>намален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237412" y="4990288"/>
            <a:ext cx="304800" cy="609600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FF517F9-26BE-4419-AD62-AC82BB65A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12209"/>
            <a:ext cx="11804822" cy="55703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Имате работещ код за намиране на обема на пирамида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Оправете именуването, промеждутъка и използването на променливите: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кода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53562"/>
            <a:ext cx="10515600" cy="342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Console.Write("Length: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Console.Write("Width: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Console.Write("Height: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(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dul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/ 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Console.WriteLine("Pyramid Volume: {0:F2}", </a:t>
            </a:r>
            <a:r>
              <a:rPr lang="en-GB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GB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A9EB43C-BD57-4683-82D7-2ED9F353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93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Рефакторирайте Специални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066800"/>
            <a:ext cx="10515600" cy="55215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kolkko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obshto = 0; int takova = 0; bool toe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ch = 1; ch &lt;= kolkko; ch++)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takova = ch;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(ch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obshto += ch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ch = ch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toe = (obshto == 5) || (obshto == 7) || (obshto == 11);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Console.WriteLine($"{takova} -&gt; {toe}");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obshto = 0; ch = takova;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E9617C-9BC2-407C-9D73-DDC4CEB2A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5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88" y="914400"/>
            <a:ext cx="3524026" cy="36375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1241715">
            <a:off x="7999897" y="2689677"/>
            <a:ext cx="1829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algn="ctr"/>
            <a:r>
              <a:rPr lang="en-US" sz="4800" noProof="1"/>
              <a:t>switch</a:t>
            </a:r>
          </a:p>
          <a:p>
            <a:pPr algn="ctr"/>
            <a:r>
              <a:rPr lang="en-US" sz="4800" noProof="1"/>
              <a:t>case</a:t>
            </a:r>
          </a:p>
        </p:txBody>
      </p:sp>
      <p:sp>
        <p:nvSpPr>
          <p:cNvPr id="16" name="TextBox 15"/>
          <p:cNvSpPr txBox="1"/>
          <p:nvPr/>
        </p:nvSpPr>
        <p:spPr>
          <a:xfrm rot="21117274">
            <a:off x="1485140" y="725272"/>
            <a:ext cx="1810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 rot="20875553">
            <a:off x="1701596" y="3403257"/>
            <a:ext cx="12025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char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 rot="808557">
            <a:off x="8050179" y="1305108"/>
            <a:ext cx="2559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(int) value</a:t>
            </a:r>
          </a:p>
        </p:txBody>
      </p:sp>
      <p:sp>
        <p:nvSpPr>
          <p:cNvPr id="19" name="TextBox 18"/>
          <p:cNvSpPr txBox="1"/>
          <p:nvPr/>
        </p:nvSpPr>
        <p:spPr>
          <a:xfrm rot="264993">
            <a:off x="2314440" y="2107223"/>
            <a:ext cx="1326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F0D6FBD-49DD-4334-827A-28F85C8F53D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1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Низове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</a:p>
          <a:p>
            <a:pPr lvl="1"/>
            <a:r>
              <a:rPr lang="bg-BG" dirty="0"/>
              <a:t>Поредици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Уникод</a:t>
            </a:r>
            <a:r>
              <a:rPr lang="en-US" dirty="0"/>
              <a:t> </a:t>
            </a:r>
            <a:r>
              <a:rPr lang="bg-BG" dirty="0"/>
              <a:t>знаци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Обектен тип</a:t>
            </a:r>
          </a:p>
          <a:p>
            <a:pPr lvl="1"/>
            <a:r>
              <a:rPr lang="bg-BG" dirty="0"/>
              <a:t>Може да приема стойности от всеки друг тип</a:t>
            </a:r>
          </a:p>
          <a:p>
            <a:pPr lvl="1"/>
            <a:r>
              <a:rPr lang="bg-BG" dirty="0"/>
              <a:t>Представлява указател към област в паметта</a:t>
            </a:r>
          </a:p>
          <a:p>
            <a:r>
              <a:rPr lang="bg-BG" dirty="0"/>
              <a:t>Променливи </a:t>
            </a:r>
            <a:r>
              <a:rPr lang="en-US" dirty="0"/>
              <a:t>–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/>
          </a:p>
          <a:p>
            <a:pPr lvl="1"/>
            <a:r>
              <a:rPr lang="bg-BG" dirty="0"/>
              <a:t>Трябва да се именуват добре, да се намаля тяхната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област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промеждутък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живот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4E2CE9-E783-48BE-9A66-61BBB622B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CFD3342-3EA3-4A11-B354-424E9AEF1EE2}"/>
              </a:ext>
            </a:extLst>
          </p:cNvPr>
          <p:cNvSpPr txBox="1">
            <a:spLocks/>
          </p:cNvSpPr>
          <p:nvPr/>
        </p:nvSpPr>
        <p:spPr bwMode="auto">
          <a:xfrm>
            <a:off x="188815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15274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6F947F-4D3B-472B-B76B-94FA6D2D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4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Низове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Обектен тип 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Променливи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Именуване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Живот и видимост</a:t>
            </a:r>
          </a:p>
          <a:p>
            <a:pPr marL="752421" lvl="1" indent="-447675">
              <a:buFont typeface="+mj-lt"/>
              <a:buAutoNum type="arabicPeriod"/>
            </a:pPr>
            <a:r>
              <a:rPr lang="bg-BG" dirty="0"/>
              <a:t>Промеждутък</a:t>
            </a:r>
          </a:p>
          <a:p>
            <a:pPr marL="752421" lvl="1" indent="-447675">
              <a:buFont typeface="+mj-lt"/>
              <a:buAutoNum type="arabicPeriod"/>
            </a:pPr>
            <a:endParaRPr lang="bg-BG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E929B9A-A66D-46F7-B199-7FD59277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9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Низовете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Представят поредица от знаци</a:t>
            </a:r>
            <a:endParaRPr lang="en-US" dirty="0"/>
          </a:p>
          <a:p>
            <a:pPr lvl="1"/>
            <a:r>
              <a:rPr lang="bg-BG" dirty="0"/>
              <a:t>Задават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Имат стойност по подразбиране: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</a:t>
            </a:r>
            <a:r>
              <a:rPr lang="bg-BG" dirty="0"/>
              <a:t>празна стойност</a:t>
            </a:r>
            <a:r>
              <a:rPr lang="en-US" dirty="0"/>
              <a:t>)</a:t>
            </a:r>
          </a:p>
          <a:p>
            <a:r>
              <a:rPr lang="bg-BG" dirty="0"/>
              <a:t>Низовете се обграждат с кавички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Низовете могат да се слепят</a:t>
            </a:r>
            <a:endParaRPr lang="en-US" dirty="0"/>
          </a:p>
          <a:p>
            <a:pPr lvl="1"/>
            <a:r>
              <a:rPr lang="bg-BG" dirty="0"/>
              <a:t>Чрез оператор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Низове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695453" y="4759105"/>
            <a:ext cx="62484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 = "Hello, C#";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50725" y="1600200"/>
            <a:ext cx="4458687" cy="4660133"/>
            <a:chOff x="7008812" y="1600200"/>
            <a:chExt cx="4458687" cy="4660133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8147357" y="2959396"/>
              <a:ext cx="881742" cy="248173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063712" y="2988421"/>
              <a:ext cx="2334561" cy="1783125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13" y="1600200"/>
              <a:ext cx="3932261" cy="2304488"/>
            </a:xfrm>
            <a:prstGeom prst="rect">
              <a:avLst/>
            </a:prstGeom>
            <a:ln w="38100"/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4650955"/>
              <a:ext cx="4458687" cy="160937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20877217">
              <a:off x="8896168" y="4253887"/>
              <a:ext cx="1390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63500">
                      <a:schemeClr val="accent6">
                        <a:satMod val="175000"/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string</a:t>
              </a:r>
              <a:endPara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BEF1D5C-D6A4-4A47-8A35-5D4F1C53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66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Низовете са обградени от кавички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Низовете могат да са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дословни</a:t>
            </a:r>
            <a:r>
              <a:rPr lang="en-US" sz="3100" dirty="0"/>
              <a:t> (</a:t>
            </a:r>
            <a:r>
              <a:rPr lang="bg-BG" sz="3100" dirty="0"/>
              <a:t>без екраниране</a:t>
            </a:r>
            <a:r>
              <a:rPr lang="en-US" sz="3100" dirty="0"/>
              <a:t>):</a:t>
            </a:r>
          </a:p>
          <a:p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Съставните </a:t>
            </a:r>
            <a:r>
              <a:rPr lang="bg-BG" dirty="0"/>
              <a:t>низове съдържат</a:t>
            </a:r>
            <a:r>
              <a:rPr lang="en-US" dirty="0"/>
              <a:t> </a:t>
            </a:r>
            <a:r>
              <a:rPr lang="bg-BG" dirty="0"/>
              <a:t>стойности на променливи по шаблон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Дословни (</a:t>
            </a:r>
            <a:r>
              <a:rPr lang="en-US"/>
              <a:t>Verbatim) </a:t>
            </a:r>
            <a:r>
              <a:rPr lang="bg-BG"/>
              <a:t>и съставни (</a:t>
            </a:r>
            <a:r>
              <a:rPr lang="en-US"/>
              <a:t>Interpolated) </a:t>
            </a:r>
            <a:r>
              <a:rPr lang="bg-BG"/>
              <a:t>низове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905000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"C: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\\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228012" y="1195101"/>
            <a:ext cx="3581400" cy="1066800"/>
          </a:xfrm>
          <a:prstGeom prst="wedgeRoundRectCallout">
            <a:avLst>
              <a:gd name="adj1" fmla="val -66206"/>
              <a:gd name="adj2" fmla="val 433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екранира с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\\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3305608"/>
            <a:ext cx="10668002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197225" y="2613423"/>
            <a:ext cx="2514600" cy="1384369"/>
          </a:xfrm>
          <a:prstGeom prst="wedgeRoundRectCallout">
            <a:avLst>
              <a:gd name="adj1" fmla="val -84942"/>
              <a:gd name="adj2" fmla="val 21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Наклонената черта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\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екранира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2" y="5064306"/>
            <a:ext cx="10668002" cy="1412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934499D-9D3F-4520-9659-BFCA51EE8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1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Комбиниране имената на човек, за да получите пълното име: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r>
              <a:rPr lang="bg-BG" dirty="0"/>
              <a:t>Можем да слепим низовете с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Кажи „здрасти“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0183"/>
            <a:ext cx="10515600" cy="24468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""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!", firstName);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"{firstName} {lastName}";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Console.WriteLine("Your full name is {0}.", fullName);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2" y="5423647"/>
            <a:ext cx="10515600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I am "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 years old");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8D65676-FBE4-4C18-94A2-F02B0AA45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25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въвежда малкото име, фамилията и възрастта и извежда</a:t>
            </a:r>
            <a:r>
              <a:rPr lang="en-US" sz="3200" dirty="0"/>
              <a:t>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Hello, &lt;first name&gt; &lt;last name&gt;. You are &lt;age&gt; years old.</a:t>
            </a:r>
            <a:r>
              <a:rPr lang="en-US" sz="3200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Поздрав по име и възраст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667000"/>
            <a:ext cx="10515600" cy="364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ageStr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int.Parse(ageStr);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Преобразуване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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"Hello, {firstName} {lastName}.\r\nYou are {age} years old.");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EFD525-E92C-4B43-987C-B053C190F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Обектен тип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</a:t>
            </a:r>
          </a:p>
          <a:p>
            <a:pPr lvl="1"/>
            <a:r>
              <a:rPr lang="bg-BG" dirty="0"/>
              <a:t>Специален тип – родител на всички други типове в .</a:t>
            </a:r>
            <a:r>
              <a:rPr lang="en-US" dirty="0"/>
              <a:t>NET</a:t>
            </a:r>
          </a:p>
          <a:p>
            <a:pPr lvl="1"/>
            <a:r>
              <a:rPr lang="bg-BG" dirty="0"/>
              <a:t>Задава се чрез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dirty="0"/>
              <a:t>ключова дума</a:t>
            </a:r>
            <a:endParaRPr lang="en-US" dirty="0"/>
          </a:p>
          <a:p>
            <a:pPr lvl="1"/>
            <a:r>
              <a:rPr lang="bg-BG" dirty="0"/>
              <a:t>Може да приема стойности</a:t>
            </a:r>
            <a:r>
              <a:rPr lang="en-US" dirty="0"/>
              <a:t>,</a:t>
            </a:r>
            <a:r>
              <a:rPr lang="bg-BG" dirty="0"/>
              <a:t> от който и да е тип</a:t>
            </a:r>
            <a:endParaRPr lang="en-US" dirty="0"/>
          </a:p>
          <a:p>
            <a:pPr lvl="1"/>
            <a:r>
              <a:rPr lang="bg-BG" dirty="0"/>
              <a:t>Референтен тип – съдържа указател към област в паметта, на която се съхранява неговата стойност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Обектен тип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C20EDF3-A47E-405C-B414-1CB8957D7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3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Декларирайте две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/>
              <a:t> </a:t>
            </a:r>
            <a:r>
              <a:rPr lang="bg-BG" sz="3000" dirty="0"/>
              <a:t>променливи и им задайте стойности</a:t>
            </a:r>
          </a:p>
          <a:p>
            <a:r>
              <a:rPr lang="bg-BG" sz="3000" dirty="0"/>
              <a:t>В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object</a:t>
            </a:r>
            <a:r>
              <a:rPr lang="bg-BG" sz="3000" dirty="0"/>
              <a:t> присвоете резултата от слепянето на двете променливи</a:t>
            </a:r>
          </a:p>
          <a:p>
            <a:r>
              <a:rPr lang="bg-BG" sz="3000" dirty="0"/>
              <a:t>От там прехвърлете на друга променлива от тип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Низове и обекти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753076"/>
            <a:ext cx="10515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a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b = "World";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object c = a + " " + b;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string d = (string)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Console.WriteLine(d);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AD5BCCE-C594-456A-93D1-4FE68656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466625" y="6388000"/>
            <a:ext cx="10820400" cy="4875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https://judge.softuni.bg/Contests/2650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6" y="5486400"/>
            <a:ext cx="8938472" cy="820600"/>
          </a:xfrm>
        </p:spPr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80" y="1981200"/>
            <a:ext cx="4627265" cy="2828789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CFEB8A6-6115-4CA6-BC3D-B916D8B772A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9428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7155</TotalTime>
  <Words>1440</Words>
  <Application>Microsoft Office PowerPoint</Application>
  <PresentationFormat>По избор</PresentationFormat>
  <Paragraphs>212</Paragraphs>
  <Slides>19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Низове</vt:lpstr>
      <vt:lpstr>Дословни (Verbatim) и съставни (Interpolated) низове</vt:lpstr>
      <vt:lpstr>Кажи „здрасти“ – Примери</vt:lpstr>
      <vt:lpstr>Задача: Поздрав по име и възраст</vt:lpstr>
      <vt:lpstr>Обектен тип</vt:lpstr>
      <vt:lpstr>Задача: Низове и обекти</vt:lpstr>
      <vt:lpstr>Променливи</vt:lpstr>
      <vt:lpstr>Именуване на променливи</vt:lpstr>
      <vt:lpstr>Живот и област на видимост на променливите</vt:lpstr>
      <vt:lpstr>Промеждутък на променлива</vt:lpstr>
      <vt:lpstr>Поддържайте кратък промеждутък</vt:lpstr>
      <vt:lpstr>Задача: Рефакторирайте кода</vt:lpstr>
      <vt:lpstr>Задача: Рефакторирайте Специални числа</vt:lpstr>
      <vt:lpstr>Променливи</vt:lpstr>
      <vt:lpstr>Какво научихме днес?</vt:lpstr>
      <vt:lpstr>Типове данни и променливи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304</cp:revision>
  <dcterms:created xsi:type="dcterms:W3CDTF">2014-01-02T17:00:34Z</dcterms:created>
  <dcterms:modified xsi:type="dcterms:W3CDTF">2020-11-19T16:48:18Z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