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3"/>
  </p:notesMasterIdLst>
  <p:handoutMasterIdLst>
    <p:handoutMasterId r:id="rId14"/>
  </p:handoutMasterIdLst>
  <p:sldIdLst>
    <p:sldId id="402" r:id="rId3"/>
    <p:sldId id="485" r:id="rId4"/>
    <p:sldId id="493" r:id="rId5"/>
    <p:sldId id="494" r:id="rId6"/>
    <p:sldId id="495" r:id="rId7"/>
    <p:sldId id="496" r:id="rId8"/>
    <p:sldId id="497" r:id="rId9"/>
    <p:sldId id="498" r:id="rId10"/>
    <p:sldId id="416" r:id="rId11"/>
    <p:sldId id="481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BAD1696-497C-47CA-8FE6-EB49CCD7224C}">
          <p14:sldIdLst>
            <p14:sldId id="402"/>
          </p14:sldIdLst>
        </p14:section>
        <p14:section name="Lists" id="{28AEB335-2116-4743-ABA3-B44AAEB81814}">
          <p14:sldIdLst>
            <p14:sldId id="485"/>
            <p14:sldId id="493"/>
            <p14:sldId id="494"/>
            <p14:sldId id="495"/>
            <p14:sldId id="496"/>
            <p14:sldId id="497"/>
            <p14:sldId id="498"/>
          </p14:sldIdLst>
        </p14:section>
        <p14:section name="Conclusion" id="{BAE897DF-7D6C-45DF-839E-9F20CE51A325}">
          <p14:sldIdLst>
            <p14:sldId id="416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4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71" d="100"/>
          <a:sy n="71" d="100"/>
        </p:scale>
        <p:origin x="53" y="379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9T07:56:20.257" idx="1">
    <p:pos x="2544" y="202"/>
    <p:text>10 минути - обяснения и демонстрация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9T07:57:17.273" idx="2">
    <p:pos x="10" y="10"/>
    <p:text>10 минути - обяснение и демонстрация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9T07:57:52.335" idx="3">
    <p:pos x="10" y="10"/>
    <p:text>15 минути - обяснение и демонстрация</p:text>
    <p:extLst>
      <p:ext uri="{C676402C-5697-4E1C-873F-D02D1690AC5C}">
        <p15:threadingInfo xmlns:p15="http://schemas.microsoft.com/office/powerpoint/2012/main" timeZoneBias="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19-Nov-20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19-Nov-20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4CF7352F-0B9D-42AE-A067-E1CCEE142C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12032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E71C3D9-3C3D-42A3-B8B7-6C121C8708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19516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52E49D3-9753-42F6-BF69-096589FF58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37148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G-IT-Edu/School-Programming/tree/main/Courses/Applied-Programmer/Programming-Fundamentals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3.jpeg"/><Relationship Id="rId4" Type="http://schemas.openxmlformats.org/officeDocument/2006/relationships/image" Target="../media/image10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hyperlink" Target="https://judge.softuni.bg/Contests/2658/&#1057;&#1087;&#1080;&#1089;&#1098;&#1094;&#1080;-&#1084;&#1072;&#1085;&#1080;&#1087;&#1091;&#1083;&#1072;&#1094;&#1080;&#1080;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8/&#1057;&#1087;&#1080;&#1089;&#1098;&#1094;&#1080;-&#1084;&#1072;&#1085;&#1080;&#1087;&#1091;&#1083;&#1072;&#1094;&#1080;&#1080;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hyperlink" Target="https://judge.softuni.bg/Contests/2658/&#1057;&#1087;&#1080;&#1089;&#1098;&#1094;&#1080;-&#1084;&#1072;&#1085;&#1080;&#1087;&#1091;&#1083;&#1072;&#1094;&#1080;&#1080;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8/&#1057;&#1087;&#1080;&#1089;&#1098;&#1094;&#1080;-&#1084;&#1072;&#1085;&#1080;&#1087;&#1091;&#1083;&#1072;&#1094;&#1080;&#1080;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hyperlink" Target="https://judge.softuni.bg/Contests/2658/&#1057;&#1087;&#1080;&#1089;&#1098;&#1094;&#1080;-&#1084;&#1072;&#1085;&#1080;&#1087;&#1091;&#1083;&#1072;&#1094;&#1080;&#1080;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8/&#1057;&#1087;&#1080;&#1089;&#1098;&#1094;&#1080;-&#1084;&#1072;&#1085;&#1080;&#1087;&#1091;&#1083;&#1072;&#1094;&#1080;&#1080;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1" y="279016"/>
            <a:ext cx="7910299" cy="1404218"/>
          </a:xfrm>
        </p:spPr>
        <p:txBody>
          <a:bodyPr>
            <a:normAutofit/>
          </a:bodyPr>
          <a:lstStyle/>
          <a:p>
            <a:r>
              <a:rPr lang="bg-BG" dirty="0"/>
              <a:t>Списъци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1712316"/>
            <a:ext cx="7910298" cy="1292793"/>
          </a:xfrm>
        </p:spPr>
        <p:txBody>
          <a:bodyPr>
            <a:normAutofit/>
          </a:bodyPr>
          <a:lstStyle/>
          <a:p>
            <a:r>
              <a:rPr lang="bg-BG" dirty="0"/>
              <a:t>Обработка на поредици с променлива дължина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797800" y="3751881"/>
            <a:ext cx="2324839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029D6DA-4FE6-41C5-9DCE-3F10A3D71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213" y="3681903"/>
            <a:ext cx="4727897" cy="2222181"/>
          </a:xfrm>
          <a:prstGeom prst="rect">
            <a:avLst/>
          </a:prstGeom>
          <a:scene3d>
            <a:camera prst="perspectiveHeroicExtremeLeftFacing">
              <a:rot lat="20810307" lon="994948" rev="21276000"/>
            </a:camera>
            <a:lightRig rig="threePt" dir="t"/>
          </a:scene3d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296444" y="3583505"/>
            <a:ext cx="5507795" cy="2695840"/>
            <a:chOff x="281815" y="3624633"/>
            <a:chExt cx="5507795" cy="2695840"/>
          </a:xfrm>
        </p:grpSpPr>
        <p:pic>
          <p:nvPicPr>
            <p:cNvPr id="8" name="Picture 7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9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81815" y="4258463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10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1815" y="5085461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11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1816" y="5502350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12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1816" y="5862011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7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59716D1-A08D-4C47-A39D-314AA06103E6}"/>
              </a:ext>
            </a:extLst>
          </p:cNvPr>
          <p:cNvSpPr txBox="1">
            <a:spLocks/>
          </p:cNvSpPr>
          <p:nvPr/>
        </p:nvSpPr>
        <p:spPr bwMode="auto">
          <a:xfrm>
            <a:off x="296445" y="6302265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8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1234491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9E045925-B836-44AC-8D0D-F7637BF0C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496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5275400"/>
            <a:ext cx="10363200" cy="820600"/>
          </a:xfrm>
        </p:spPr>
        <p:txBody>
          <a:bodyPr/>
          <a:lstStyle/>
          <a:p>
            <a:r>
              <a:rPr lang="bg-BG" dirty="0"/>
              <a:t>Списъци</a:t>
            </a:r>
            <a:r>
              <a:rPr lang="en-US" dirty="0"/>
              <a:t> – </a:t>
            </a:r>
            <a:r>
              <a:rPr lang="bg-BG" dirty="0"/>
              <a:t>триене, сливане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186" y="1219200"/>
            <a:ext cx="3524026" cy="3637568"/>
          </a:xfrm>
          <a:prstGeom prst="rect">
            <a:avLst/>
          </a:prstGeom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CD5BC969-D54D-4CA7-9D08-AAC2174C85C9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51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 от цели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bg-BG" dirty="0"/>
              <a:t>Премахнете всички срещания в списъка на последното число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Премахни числото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3117409"/>
            <a:ext cx="3429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3 4 </a:t>
            </a: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</a:t>
            </a: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5 2 </a:t>
            </a:r>
            <a:r>
              <a:rPr lang="bg-BG" sz="28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it-IT" sz="2800" b="1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570412" y="323758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26541" y="3116838"/>
            <a:ext cx="21306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3 4 5 5 2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60412" y="4060347"/>
            <a:ext cx="34290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</a:t>
            </a: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8 </a:t>
            </a: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</a:t>
            </a: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7 </a:t>
            </a:r>
            <a:r>
              <a:rPr lang="bg-BG" sz="28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it-IT" sz="2800" b="1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4570412" y="4180518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326541" y="4059776"/>
            <a:ext cx="21306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7 8 5 7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60412" y="4966234"/>
            <a:ext cx="3429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8 </a:t>
            </a: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</a:t>
            </a: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 </a:t>
            </a:r>
            <a:r>
              <a:rPr lang="bg-BG" sz="28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it-IT" sz="2800" b="1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570412" y="5086405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326541" y="4965663"/>
            <a:ext cx="21306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8 5 3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0235874A-2A0D-4BC5-838B-0A5DB04CB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854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715597" cy="1110780"/>
          </a:xfrm>
        </p:spPr>
        <p:txBody>
          <a:bodyPr>
            <a:normAutofit/>
          </a:bodyPr>
          <a:lstStyle/>
          <a:p>
            <a:r>
              <a:rPr lang="bg-BG" sz="3400" dirty="0"/>
              <a:t>Решение</a:t>
            </a:r>
            <a:r>
              <a:rPr lang="en-US" sz="3400" dirty="0"/>
              <a:t>: </a:t>
            </a:r>
            <a:r>
              <a:rPr lang="bg-BG" sz="3600" dirty="0"/>
              <a:t>Премахни числото</a:t>
            </a:r>
            <a:endParaRPr lang="en-US" sz="3400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16268" y="1320789"/>
            <a:ext cx="10729799" cy="39002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List&lt;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/>
              <a:t>&gt; </a:t>
            </a:r>
            <a:r>
              <a:rPr lang="en-US" sz="2600" dirty="0" err="1"/>
              <a:t>nums</a:t>
            </a:r>
            <a:r>
              <a:rPr lang="en-US" sz="2600" dirty="0"/>
              <a:t> =</a:t>
            </a:r>
            <a:endParaRPr lang="bg-BG" sz="2600" dirty="0"/>
          </a:p>
          <a:p>
            <a:r>
              <a:rPr lang="bg-BG" sz="2600" dirty="0"/>
              <a:t>  </a:t>
            </a:r>
            <a:r>
              <a:rPr lang="en-US" sz="2600" dirty="0" err="1"/>
              <a:t>Console.ReadLine</a:t>
            </a:r>
            <a:r>
              <a:rPr lang="en-US" sz="2600" dirty="0"/>
              <a:t>().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Split</a:t>
            </a:r>
            <a:r>
              <a:rPr lang="en-US" sz="2600" dirty="0"/>
              <a:t>(' ')</a:t>
            </a:r>
          </a:p>
          <a:p>
            <a:r>
              <a:rPr lang="en-US" sz="2600" dirty="0"/>
              <a:t>  </a:t>
            </a:r>
            <a:r>
              <a:rPr lang="bg-BG" sz="2600" dirty="0"/>
              <a:t>  </a:t>
            </a:r>
            <a:r>
              <a:rPr lang="en-US" sz="2600" dirty="0"/>
              <a:t>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600" dirty="0"/>
              <a:t>(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int.Parse</a:t>
            </a:r>
            <a:r>
              <a:rPr lang="en-US" sz="2600" dirty="0"/>
              <a:t>).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2600" dirty="0"/>
              <a:t>();</a:t>
            </a:r>
          </a:p>
          <a:p>
            <a:r>
              <a:rPr lang="en-US" sz="2800" dirty="0" err="1"/>
              <a:t>int</a:t>
            </a:r>
            <a:r>
              <a:rPr lang="en-US" sz="2800" dirty="0"/>
              <a:t> number = </a:t>
            </a:r>
            <a:r>
              <a:rPr lang="en-US" sz="2800" dirty="0" err="1"/>
              <a:t>nums</a:t>
            </a:r>
            <a:r>
              <a:rPr lang="en-US" sz="2800" dirty="0"/>
              <a:t>[</a:t>
            </a:r>
            <a:r>
              <a:rPr lang="en-US" sz="2800" dirty="0" err="1"/>
              <a:t>nums.Count</a:t>
            </a:r>
            <a:r>
              <a:rPr lang="en-US" sz="2800" dirty="0"/>
              <a:t> – 1]; </a:t>
            </a:r>
          </a:p>
          <a:p>
            <a:r>
              <a:rPr lang="en-US" sz="2800" dirty="0"/>
              <a:t>while (</a:t>
            </a:r>
            <a:r>
              <a:rPr lang="en-US" sz="2800" dirty="0" err="1"/>
              <a:t>nums.Contains</a:t>
            </a:r>
            <a:r>
              <a:rPr lang="en-US" sz="2800" dirty="0"/>
              <a:t>(number))</a:t>
            </a:r>
          </a:p>
          <a:p>
            <a:r>
              <a:rPr lang="en-US" sz="2800" dirty="0"/>
              <a:t>{</a:t>
            </a:r>
            <a:endParaRPr lang="bg-BG" sz="2800" dirty="0"/>
          </a:p>
          <a:p>
            <a:r>
              <a:rPr lang="bg-BG" sz="2800" dirty="0"/>
              <a:t>	//</a:t>
            </a:r>
            <a:r>
              <a:rPr lang="en-US" sz="2800" dirty="0"/>
              <a:t>TODO: </a:t>
            </a:r>
            <a:r>
              <a:rPr lang="bg-BG" sz="2800" dirty="0"/>
              <a:t>Извикайте </a:t>
            </a:r>
            <a:r>
              <a:rPr lang="en-US" sz="2800" dirty="0"/>
              <a:t>.Remove</a:t>
            </a:r>
          </a:p>
          <a:p>
            <a:r>
              <a:rPr lang="en-US" sz="2800" dirty="0"/>
              <a:t>}</a:t>
            </a:r>
            <a:endParaRPr lang="bg-BG" sz="2800" dirty="0"/>
          </a:p>
          <a:p>
            <a:r>
              <a:rPr lang="bg-BG" sz="2800" dirty="0"/>
              <a:t>//</a:t>
            </a:r>
            <a:r>
              <a:rPr lang="en-US" sz="2800" dirty="0"/>
              <a:t>TODO: </a:t>
            </a:r>
            <a:r>
              <a:rPr lang="bg-BG" sz="2800" dirty="0"/>
              <a:t>изведете списъка</a:t>
            </a:r>
            <a:endParaRPr lang="bg-BG" sz="2600" dirty="0"/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8117075" y="2133600"/>
            <a:ext cx="3235137" cy="1773336"/>
          </a:xfrm>
          <a:prstGeom prst="wedgeRoundRectCallout">
            <a:avLst>
              <a:gd name="adj1" fmla="val -62518"/>
              <a:gd name="adj2" fmla="val -144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Получаваме стойността на последния елемент от списъка 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93586575-72CD-440C-879F-991E0D1D7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93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 от цели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bg-BG" dirty="0"/>
              <a:t>Премахнете всички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отрицателни </a:t>
            </a:r>
            <a:r>
              <a:rPr lang="bg-BG" dirty="0"/>
              <a:t>числа</a:t>
            </a:r>
            <a:r>
              <a:rPr lang="en-US" dirty="0"/>
              <a:t> </a:t>
            </a:r>
            <a:r>
              <a:rPr lang="bg-BG" dirty="0"/>
              <a:t>и изведете списъка наобратно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Изтриване на отрицателни елементи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3117409"/>
            <a:ext cx="3429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3 4 </a:t>
            </a: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</a:t>
            </a: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 </a:t>
            </a: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570412" y="323758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26541" y="3116838"/>
            <a:ext cx="21306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3 4 5 2 1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60412" y="4060347"/>
            <a:ext cx="34290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</a:t>
            </a: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8 </a:t>
            </a: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7 </a:t>
            </a:r>
            <a:r>
              <a:rPr lang="bg-BG" sz="2800" b="1" u="sng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</a:t>
            </a: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4570412" y="4180518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326541" y="4059776"/>
            <a:ext cx="21306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7 8 7 1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60412" y="4966234"/>
            <a:ext cx="34290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-1 -2 -3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570412" y="5086405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326541" y="4965663"/>
            <a:ext cx="21306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empty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7832361" y="323758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588490" y="3116838"/>
            <a:ext cx="21306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1 2 5 4 3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7832361" y="4180518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8588490" y="4059776"/>
            <a:ext cx="21306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1 7 8 7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Slide Number Placeholder">
            <a:extLst>
              <a:ext uri="{FF2B5EF4-FFF2-40B4-BE49-F238E27FC236}">
                <a16:creationId xmlns:a16="http://schemas.microsoft.com/office/drawing/2014/main" id="{DA4365C8-CBBE-49F8-A393-6EF5F7841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643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715597" cy="1110780"/>
          </a:xfrm>
        </p:spPr>
        <p:txBody>
          <a:bodyPr>
            <a:normAutofit/>
          </a:bodyPr>
          <a:lstStyle/>
          <a:p>
            <a:r>
              <a:rPr lang="bg-BG" sz="3400" dirty="0"/>
              <a:t>Решение</a:t>
            </a:r>
            <a:r>
              <a:rPr lang="en-US" sz="3400" dirty="0"/>
              <a:t>: </a:t>
            </a:r>
            <a:r>
              <a:rPr lang="bg-BG" sz="3600" dirty="0"/>
              <a:t>Изтриване на отрицателни елементи</a:t>
            </a:r>
            <a:endParaRPr lang="en-US" sz="3400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16268" y="1320789"/>
            <a:ext cx="10729799" cy="41465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//TODO: </a:t>
            </a:r>
            <a:r>
              <a:rPr lang="bg-BG" sz="2600" dirty="0"/>
              <a:t>Въвеждаме списъка</a:t>
            </a:r>
          </a:p>
          <a:p>
            <a:r>
              <a:rPr lang="en-US" sz="2600" dirty="0"/>
              <a:t>for (</a:t>
            </a:r>
            <a:r>
              <a:rPr lang="en-US" sz="2600" dirty="0" err="1"/>
              <a:t>int</a:t>
            </a:r>
            <a:r>
              <a:rPr lang="en-US" sz="2600" dirty="0"/>
              <a:t> index = 0; index &lt; </a:t>
            </a:r>
            <a:r>
              <a:rPr lang="en-US" sz="2600" dirty="0" err="1"/>
              <a:t>nums.Count</a:t>
            </a:r>
            <a:r>
              <a:rPr lang="en-US" sz="2600" dirty="0"/>
              <a:t>; index++)</a:t>
            </a:r>
            <a:endParaRPr lang="bg-BG" sz="2600" dirty="0"/>
          </a:p>
          <a:p>
            <a:r>
              <a:rPr lang="bg-BG" sz="2600" dirty="0"/>
              <a:t>  </a:t>
            </a:r>
            <a:r>
              <a:rPr lang="en-US" sz="2600" dirty="0"/>
              <a:t>if (</a:t>
            </a:r>
            <a:r>
              <a:rPr lang="en-US" sz="2600" dirty="0" err="1"/>
              <a:t>nums</a:t>
            </a:r>
            <a:r>
              <a:rPr lang="en-US" sz="2600" dirty="0"/>
              <a:t>[index] &lt; 0) {</a:t>
            </a:r>
          </a:p>
          <a:p>
            <a:r>
              <a:rPr lang="en-US" sz="2600" dirty="0"/>
              <a:t>  </a:t>
            </a:r>
            <a:r>
              <a:rPr lang="bg-BG" sz="2600" dirty="0"/>
              <a:t>  </a:t>
            </a:r>
            <a:r>
              <a:rPr lang="en-US" sz="2600" dirty="0" err="1"/>
              <a:t>nums.RemoveAt</a:t>
            </a:r>
            <a:r>
              <a:rPr lang="en-US" sz="2600" dirty="0"/>
              <a:t>(index);</a:t>
            </a:r>
          </a:p>
          <a:p>
            <a:r>
              <a:rPr lang="ru-RU" sz="2600" dirty="0"/>
              <a:t>    index--; //връщаме индекса назад, понеже намаляме броя на елементите с единица и следващия елемент се е мръднал наляво</a:t>
            </a:r>
          </a:p>
          <a:p>
            <a:r>
              <a:rPr lang="en-US" sz="2600" dirty="0"/>
              <a:t>  }</a:t>
            </a:r>
            <a:endParaRPr lang="bg-BG" sz="2600" dirty="0"/>
          </a:p>
          <a:p>
            <a:r>
              <a:rPr lang="en-US" sz="2600" dirty="0"/>
              <a:t>//TODO: </a:t>
            </a:r>
            <a:r>
              <a:rPr lang="bg-BG" sz="2600" dirty="0"/>
              <a:t>Изведете списъка наобратно</a:t>
            </a:r>
            <a:endParaRPr lang="en-US" sz="2600" dirty="0"/>
          </a:p>
          <a:p>
            <a:endParaRPr lang="bg-BG" sz="2600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5C0BCF62-BDF7-4E20-883A-2865E13F4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76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 няколко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списъци от цели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bg-BG" dirty="0"/>
              <a:t>Стойностите са разделени от един или няколко интервала, а самите списъци са разделени с </a:t>
            </a:r>
            <a:r>
              <a:rPr lang="en-US" b="1" dirty="0"/>
              <a:t>|</a:t>
            </a:r>
          </a:p>
          <a:p>
            <a:pPr lvl="1"/>
            <a:r>
              <a:rPr lang="bg-BG" dirty="0"/>
              <a:t>Изведете списъците слети започвайки с последния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</a:t>
            </a:r>
            <a:r>
              <a:rPr lang="bg-BG" dirty="0"/>
              <a:t> Сливане на списъци</a:t>
            </a:r>
            <a:endParaRPr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60411" y="4060347"/>
            <a:ext cx="4566129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|4 5 6 |  7  8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5902324" y="4180612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859108" y="4059775"/>
            <a:ext cx="395970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7 8 4 5 6 1 2 3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760411" y="5082494"/>
            <a:ext cx="4566129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| 4  5|1 0| 2 5 |3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5902324" y="5202759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859108" y="5081922"/>
            <a:ext cx="3959704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3 2 5 1 0 4 5 7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BF79C842-6E8B-4D81-A945-23016EC92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308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715597" cy="1110780"/>
          </a:xfrm>
        </p:spPr>
        <p:txBody>
          <a:bodyPr>
            <a:normAutofit/>
          </a:bodyPr>
          <a:lstStyle/>
          <a:p>
            <a:r>
              <a:rPr lang="bg-BG" sz="3400" dirty="0"/>
              <a:t>Решение</a:t>
            </a:r>
            <a:r>
              <a:rPr lang="en-US" sz="3400" dirty="0"/>
              <a:t>: </a:t>
            </a:r>
            <a:r>
              <a:rPr lang="bg-BG" sz="3400" dirty="0"/>
              <a:t>Сливане на списъци</a:t>
            </a:r>
            <a:endParaRPr lang="en-US" sz="3400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16268" y="1066800"/>
            <a:ext cx="10729799" cy="50390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//TODO: </a:t>
            </a:r>
            <a:r>
              <a:rPr lang="bg-BG" sz="2600" dirty="0"/>
              <a:t>Въвеждаме списъка</a:t>
            </a:r>
          </a:p>
          <a:p>
            <a:r>
              <a:rPr lang="en-US" sz="2600" dirty="0"/>
              <a:t>List&lt;</a:t>
            </a:r>
            <a:r>
              <a:rPr lang="en-US" sz="2600" dirty="0" err="1"/>
              <a:t>int</a:t>
            </a:r>
            <a:r>
              <a:rPr lang="en-US" sz="2600" dirty="0"/>
              <a:t>&gt; result = new List&lt;</a:t>
            </a:r>
            <a:r>
              <a:rPr lang="en-US" sz="2600" dirty="0" err="1"/>
              <a:t>int</a:t>
            </a:r>
            <a:r>
              <a:rPr lang="en-US" sz="2600" dirty="0"/>
              <a:t>&gt;();</a:t>
            </a:r>
            <a:r>
              <a:rPr lang="bg-BG" sz="2600" dirty="0"/>
              <a:t> //създаваме празен списък за резултата</a:t>
            </a:r>
            <a:endParaRPr lang="en-US" sz="2600" dirty="0"/>
          </a:p>
          <a:p>
            <a:r>
              <a:rPr lang="bg-BG" sz="2600" dirty="0"/>
              <a:t>//обождаме списъка от числовите списъци отзад напред:</a:t>
            </a:r>
          </a:p>
          <a:p>
            <a:r>
              <a:rPr lang="en-US" sz="2600" dirty="0"/>
              <a:t>for (</a:t>
            </a:r>
            <a:r>
              <a:rPr lang="en-US" sz="2600" dirty="0" err="1"/>
              <a:t>int</a:t>
            </a:r>
            <a:r>
              <a:rPr lang="en-US" sz="2600" dirty="0"/>
              <a:t> index = </a:t>
            </a:r>
            <a:r>
              <a:rPr lang="en-US" sz="2600" dirty="0" err="1"/>
              <a:t>lists.Count</a:t>
            </a:r>
            <a:r>
              <a:rPr lang="en-US" sz="2600" dirty="0"/>
              <a:t> - 1; index &gt;= 0; index--)</a:t>
            </a:r>
            <a:r>
              <a:rPr lang="bg-BG" sz="2600" dirty="0"/>
              <a:t> </a:t>
            </a:r>
            <a:r>
              <a:rPr lang="en-US" sz="2600" dirty="0"/>
              <a:t>{</a:t>
            </a:r>
            <a:r>
              <a:rPr lang="bg-BG" sz="2600" dirty="0"/>
              <a:t> </a:t>
            </a:r>
          </a:p>
          <a:p>
            <a:r>
              <a:rPr lang="bg-BG" sz="2600" dirty="0"/>
              <a:t>  </a:t>
            </a:r>
            <a:r>
              <a:rPr lang="en-US" sz="2600" dirty="0"/>
              <a:t>List&lt;string&gt; </a:t>
            </a:r>
            <a:r>
              <a:rPr lang="en-US" sz="2600" dirty="0" err="1"/>
              <a:t>nums</a:t>
            </a:r>
            <a:r>
              <a:rPr lang="en-US" sz="2600" dirty="0"/>
              <a:t> = lists[index].Split(' ').</a:t>
            </a:r>
            <a:r>
              <a:rPr lang="en-US" sz="2600" dirty="0" err="1"/>
              <a:t>ToList</a:t>
            </a:r>
            <a:r>
              <a:rPr lang="en-US" sz="2600" dirty="0"/>
              <a:t>()</a:t>
            </a:r>
            <a:r>
              <a:rPr lang="bg-BG" sz="2600" dirty="0"/>
              <a:t>;</a:t>
            </a:r>
          </a:p>
          <a:p>
            <a:r>
              <a:rPr lang="bg-BG" sz="2600" dirty="0"/>
              <a:t>  //отделяме списъка използвайки интервалите</a:t>
            </a:r>
            <a:endParaRPr lang="en-US" sz="2600" dirty="0"/>
          </a:p>
          <a:p>
            <a:r>
              <a:rPr lang="bg-BG" sz="2600" dirty="0"/>
              <a:t>  </a:t>
            </a:r>
            <a:r>
              <a:rPr lang="en-US" sz="2600" dirty="0"/>
              <a:t>for (</a:t>
            </a:r>
            <a:r>
              <a:rPr lang="en-US" sz="2600" dirty="0" err="1"/>
              <a:t>int</a:t>
            </a:r>
            <a:r>
              <a:rPr lang="en-US" sz="2600" dirty="0"/>
              <a:t> index2 = 0; index2 &lt; </a:t>
            </a:r>
            <a:r>
              <a:rPr lang="en-US" sz="2600" dirty="0" err="1"/>
              <a:t>nums.Count</a:t>
            </a:r>
            <a:r>
              <a:rPr lang="en-US" sz="2600" dirty="0"/>
              <a:t>; index2++)</a:t>
            </a:r>
          </a:p>
          <a:p>
            <a:r>
              <a:rPr lang="bg-BG" sz="2600" dirty="0"/>
              <a:t>    //ако на </a:t>
            </a:r>
            <a:r>
              <a:rPr lang="en-US" sz="2600" dirty="0" err="1"/>
              <a:t>nums</a:t>
            </a:r>
            <a:r>
              <a:rPr lang="en-US" sz="2600" dirty="0"/>
              <a:t>[index2] </a:t>
            </a:r>
            <a:r>
              <a:rPr lang="bg-BG" sz="2600" dirty="0"/>
              <a:t>има низ, който не е празен – обръщаме го в цяло число и го добавяме към </a:t>
            </a:r>
            <a:r>
              <a:rPr lang="en-US" sz="2600" dirty="0"/>
              <a:t>result</a:t>
            </a:r>
          </a:p>
          <a:p>
            <a:endParaRPr lang="en-US" sz="2600" dirty="0"/>
          </a:p>
          <a:p>
            <a:r>
              <a:rPr lang="en-US" sz="2600" dirty="0"/>
              <a:t>//TODO: </a:t>
            </a:r>
            <a:r>
              <a:rPr lang="bg-BG" sz="2600" dirty="0"/>
              <a:t>изпечатваме </a:t>
            </a:r>
            <a:r>
              <a:rPr lang="en-US" sz="2600" dirty="0"/>
              <a:t>result</a:t>
            </a:r>
            <a:endParaRPr lang="bg-BG" sz="2600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2C3EF4C8-DE70-4252-BB87-5DEEDC0F7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14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Списъци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829E8264-8DAC-48DD-96FB-CA860D8865F1}"/>
              </a:ext>
            </a:extLst>
          </p:cNvPr>
          <p:cNvSpPr txBox="1">
            <a:spLocks/>
          </p:cNvSpPr>
          <p:nvPr/>
        </p:nvSpPr>
        <p:spPr bwMode="auto">
          <a:xfrm>
            <a:off x="303212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4034054081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7161</TotalTime>
  <Words>759</Words>
  <Application>Microsoft Office PowerPoint</Application>
  <PresentationFormat>По избор</PresentationFormat>
  <Paragraphs>96</Paragraphs>
  <Slides>10</Slides>
  <Notes>3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Wingdings</vt:lpstr>
      <vt:lpstr>Wingdings 2</vt:lpstr>
      <vt:lpstr>SoftUni 16x9</vt:lpstr>
      <vt:lpstr>Списъци</vt:lpstr>
      <vt:lpstr>Списъци – триене, сливане</vt:lpstr>
      <vt:lpstr>Задача: Премахни числото</vt:lpstr>
      <vt:lpstr>Решение: Премахни числото</vt:lpstr>
      <vt:lpstr>Задача: Изтриване на отрицателни елементи</vt:lpstr>
      <vt:lpstr>Решение: Изтриване на отрицателни елементи</vt:lpstr>
      <vt:lpstr>Задача: Сливане на списъци</vt:lpstr>
      <vt:lpstr>Решение: Сливане на списъци</vt:lpstr>
      <vt:lpstr>Списъци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Евелина Андонова</cp:lastModifiedBy>
  <cp:revision>300</cp:revision>
  <dcterms:created xsi:type="dcterms:W3CDTF">2014-01-02T17:00:34Z</dcterms:created>
  <dcterms:modified xsi:type="dcterms:W3CDTF">2020-11-19T17:24:05Z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