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6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64" r:id="rId36"/>
    <p:sldId id="516" r:id="rId37"/>
    <p:sldId id="51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2010E2B-BE8C-4C7A-8F2F-D99825E3BCD5}">
          <p14:sldIdLst>
            <p14:sldId id="402"/>
            <p14:sldId id="465"/>
          </p14:sldIdLst>
        </p14:section>
        <p14:section name="Дефиниране и извикване на методи" id="{EC78C76A-6D23-4D75-9190-E4034CE1B48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Методи с параметри" id="{856E97C4-0B7B-44AB-A71C-D0DCF508A73A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Връщана стойност от метод" id="{B7AF4841-1919-498E-A214-16E349561488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Предефиниране на методи" id="{8528ADD0-4FCF-4113-A45E-97FC79299DC0}">
          <p14:sldIdLst>
            <p14:sldId id="494"/>
            <p14:sldId id="495"/>
            <p14:sldId id="496"/>
            <p14:sldId id="497"/>
            <p14:sldId id="498"/>
          </p14:sldIdLst>
        </p14:section>
        <p14:section name="Заключение" id="{F331A14D-7A95-432F-9100-1991B6E5005D}">
          <p14:sldIdLst>
            <p14:sldId id="464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2E99BE-81F3-47F4-8DEC-11E829BE7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4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2BBC809-ED11-46C8-937B-1537768AF4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073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E01B39-0294-46D5-99D3-80E778DF82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316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268E1EA-4286-44F6-998C-57A906D08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46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D1DBC4-6AD1-40DF-B519-A7DBD90F3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681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ED4265C-A2CB-4007-A4BD-6439FF2E8B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713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E5D6C9-EEBB-40ED-B0BA-6AAD05E32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0278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BB06D7-60EF-4A12-BEB6-0527574D86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604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3BA254-EBC4-4BB4-A384-C07B3EBE59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44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62/&#1052;&#1077;&#1090;&#1086;&#1076;&#1080;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5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2/&#1052;&#1077;&#1090;&#1086;&#1076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Дефиниране, предефиниране и използване на методи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75930" y="3697552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201947" y="3536700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81234"/>
            <a:chOff x="212382" y="3624633"/>
            <a:chExt cx="5577228" cy="2681234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4538" y="4215781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50103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3034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84740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ED58142-ABAE-4927-A52D-E75852486387}"/>
              </a:ext>
            </a:extLst>
          </p:cNvPr>
          <p:cNvSpPr txBox="1">
            <a:spLocks/>
          </p:cNvSpPr>
          <p:nvPr/>
        </p:nvSpPr>
        <p:spPr bwMode="auto">
          <a:xfrm>
            <a:off x="227012" y="629901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9643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/>
              <a:t> </a:t>
            </a:r>
            <a:r>
              <a:rPr lang="bg-BG" sz="3200" dirty="0"/>
              <a:t>за печат на секциите</a:t>
            </a:r>
            <a:r>
              <a:rPr lang="en-US" sz="3200" dirty="0"/>
              <a:t> (header + body + footer)</a:t>
            </a:r>
          </a:p>
          <a:p>
            <a:pPr lvl="1"/>
            <a:r>
              <a:rPr lang="bg-BG" dirty="0"/>
              <a:t>Копирайте съдържанието от слайда</a:t>
            </a:r>
            <a:endParaRPr lang="en-US" dirty="0"/>
          </a:p>
          <a:p>
            <a:pPr lvl="1"/>
            <a:r>
              <a:rPr lang="bg-BG" dirty="0"/>
              <a:t>За знака за копирайт използвайте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bg-BG" sz="3200" dirty="0"/>
              <a:t>Създайте метод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bg-BG" sz="3200" b="1" noProof="1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bg-BG" sz="3200" dirty="0"/>
              <a:t>извикващ тези 3 метода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4B5E13A-754D-4285-9272-624A24BE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3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41C730-6B27-4A50-89CF-F445A83CD6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3200" dirty="0"/>
              <a:t> могат да са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bg-BG" sz="3200" dirty="0"/>
              <a:t>Извикването на метода е с конкретни стойности </a:t>
            </a:r>
            <a:r>
              <a:rPr lang="en-US" sz="3200" dirty="0"/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9768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 подаваме аргументите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4111948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894F87-0ECC-4DE8-AF4B-13A74108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подадете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параматъра</a:t>
            </a:r>
            <a:endParaRPr lang="en-US" dirty="0"/>
          </a:p>
          <a:p>
            <a:r>
              <a:rPr lang="bg-BG" dirty="0"/>
              <a:t>Може да подавате параметри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 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методите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865812" y="3342597"/>
            <a:ext cx="2189673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2127926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12" y="3324589"/>
            <a:ext cx="3733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DFA14D7-145B-46EC-A28D-363E5FD21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/>
              <a:t> </a:t>
            </a:r>
            <a:r>
              <a:rPr lang="bg-BG" dirty="0"/>
              <a:t>на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157C861-8987-4E75-A67A-56DE528D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7E69AD1-CFAD-46A6-8767-3DAC0C7F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Параметрите могат да имат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bg-BG" sz="3000" dirty="0"/>
              <a:t>Методът по-горе може да бъде извикан по множество начини</a:t>
            </a:r>
            <a:r>
              <a:rPr lang="en-US" sz="3000" dirty="0"/>
              <a:t>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32612" y="2401456"/>
            <a:ext cx="2209800" cy="1032316"/>
          </a:xfrm>
          <a:prstGeom prst="wedgeRoundRectCallout">
            <a:avLst>
              <a:gd name="adj1" fmla="val 66019"/>
              <a:gd name="adj2" fmla="val -62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46482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FE23856-EEA8-4E76-A77D-516DDB29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отпечатване на триъгълници по начина, показан по-долу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1288F8D-A1EF-4D7C-BFEE-907A2560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24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от триъгълника,</a:t>
            </a:r>
            <a:r>
              <a:rPr lang="en-US" dirty="0"/>
              <a:t> </a:t>
            </a:r>
            <a:r>
              <a:rPr lang="bg-BG" dirty="0"/>
              <a:t>извеждащ числата от</a:t>
            </a:r>
            <a:r>
              <a:rPr lang="en-US" dirty="0"/>
              <a:t> </a:t>
            </a:r>
            <a:r>
              <a:rPr lang="bg-BG" dirty="0"/>
              <a:t>подаден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/>
              <a:t>до подаден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C47C5A-16AE-443B-ACED-5D84568A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печатащ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(1..n)</a:t>
            </a:r>
            <a:r>
              <a:rPr lang="en-US" dirty="0"/>
              <a:t> </a:t>
            </a:r>
            <a:r>
              <a:rPr lang="bg-BG" dirty="0"/>
              <a:t>и друг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(n-1…1)</a:t>
            </a:r>
            <a:r>
              <a:rPr lang="en-US" dirty="0"/>
              <a:t> </a:t>
            </a:r>
            <a:r>
              <a:rPr lang="bg-BG" dirty="0"/>
              <a:t>от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5CD2E2-67DD-4E68-BA67-1A2F1EC9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3" y="1231877"/>
            <a:ext cx="3892278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231877"/>
            <a:ext cx="387733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9" y="3891012"/>
            <a:ext cx="38635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3891012"/>
            <a:ext cx="386778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BE06CAF-1A93-4944-B24B-8C3878F5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Да се отпечати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 размер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като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Начертайте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C447A011-601B-47D1-BFBB-197211A0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Връщана стойност от метод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6A4C3D0-9499-4726-AFB2-8CCF6E2A16B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7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стойност (само изпълнява код)</a:t>
            </a:r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 стойности</a:t>
            </a:r>
            <a:r>
              <a:rPr lang="en-US" sz="3200" dirty="0"/>
              <a:t>,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типа, връщан от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2743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Липсва команда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410200"/>
            <a:ext cx="2904836" cy="838200"/>
          </a:xfrm>
          <a:prstGeom prst="wedgeRoundRectCallout">
            <a:avLst>
              <a:gd name="adj1" fmla="val -75084"/>
              <a:gd name="adj2" fmla="val -8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връща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от тип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B2C2946-702E-4503-A391-6787B004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Ключовата дума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</a:t>
            </a:r>
            <a:r>
              <a:rPr lang="bg-BG" sz="3200" dirty="0"/>
              <a:t>прекъсва изпълнението на метода</a:t>
            </a:r>
            <a:endParaRPr lang="en-US" sz="3200" dirty="0"/>
          </a:p>
          <a:p>
            <a:r>
              <a:rPr lang="bg-BG" sz="3200" dirty="0"/>
              <a:t>Връща указаната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завършени</a:t>
            </a:r>
            <a:r>
              <a:rPr lang="en-US" sz="3200" dirty="0"/>
              <a:t> </a:t>
            </a:r>
            <a:r>
              <a:rPr lang="bg-BG" sz="3200" dirty="0"/>
              <a:t>чрез команда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return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A2FB1D0-8B5D-489F-A587-68E0A611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Връщаната стойност може да бъде</a:t>
            </a:r>
            <a:r>
              <a:rPr lang="en-US" sz="3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Присвоена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Използвана </a:t>
            </a:r>
            <a:r>
              <a:rPr lang="bg-BG" sz="3000" dirty="0"/>
              <a:t>в израз</a:t>
            </a:r>
            <a:r>
              <a:rPr lang="en-US" sz="3000" dirty="0"/>
              <a:t>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Подадена</a:t>
            </a:r>
            <a:r>
              <a:rPr lang="en-US" sz="3000" dirty="0"/>
              <a:t> </a:t>
            </a:r>
            <a:r>
              <a:rPr lang="bg-BG" sz="3000" dirty="0"/>
              <a:t>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Използването на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0263398-786C-425B-AFC4-BE4B7DDA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Конвертира температури от Фаренхайт към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Конвертор на температури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1D35B06-AE0E-4055-9448-06B3C492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който пресмята и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триъгълник</a:t>
            </a:r>
            <a:r>
              <a:rPr lang="en-US" dirty="0"/>
              <a:t> </a:t>
            </a:r>
            <a:r>
              <a:rPr lang="bg-BG" dirty="0"/>
              <a:t>по дадени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основа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височина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B22C782-EAD4-4B3D-90AE-4207414E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3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9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два параметъра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който 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резултат от тип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5CF29F8-0C84-4F38-AC8B-694122FD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метод, който изчислява и връща стойността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число, повдигнато на степен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Метод за повдигане на степен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CE26818-938A-403F-8D3C-3D3108BFF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3A72038-19A1-45D5-B93B-2DA87AB841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Дефиниране 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0BDDBF-0647-4FD5-ABF2-201C7E3CB5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метод се нарича негова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сигнатура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 ни помага да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различим</a:t>
            </a:r>
            <a:r>
              <a:rPr lang="en-US" dirty="0"/>
              <a:t> </a:t>
            </a:r>
            <a:r>
              <a:rPr lang="bg-BG" dirty="0"/>
              <a:t> методи с еднакви имена</a:t>
            </a:r>
            <a:endParaRPr lang="en-US" dirty="0"/>
          </a:p>
          <a:p>
            <a:r>
              <a:rPr lang="bg-BG" dirty="0"/>
              <a:t>Когато два метода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</a:t>
            </a:r>
            <a:r>
              <a:rPr lang="en-US" dirty="0"/>
              <a:t>, </a:t>
            </a:r>
            <a:r>
              <a:rPr lang="bg-BG" dirty="0"/>
              <a:t>това се нарича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предефиниране</a:t>
            </a:r>
            <a:r>
              <a:rPr lang="bg-BG" dirty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A3E164E-3BC6-4643-BEAE-A6ED85BC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Използване на едно и също име за множество методи с различни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метода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3352800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с различни сигнатури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CA32200-ABA9-4F24-A149-324046A3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данни, връщани от метода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Разгледайте следния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Как компилаторът да разбере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кой метод да извика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и връщан тип данни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31860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Грешка по време на компилиране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CAFC4B5-10D6-4C8C-BDF6-11718275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метод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bg-BG" dirty="0"/>
              <a:t>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 по-голямата</a:t>
            </a:r>
            <a:r>
              <a:rPr lang="en-US" dirty="0"/>
              <a:t> </a:t>
            </a:r>
            <a:r>
              <a:rPr lang="bg-BG" dirty="0"/>
              <a:t>от две стойности</a:t>
            </a:r>
            <a:r>
              <a:rPr lang="en-US" dirty="0"/>
              <a:t> (</a:t>
            </a:r>
            <a:r>
              <a:rPr lang="bg-BG" dirty="0"/>
              <a:t>те могат да са от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По-голямото от две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CE76B2C-DCAA-4A4E-A8C0-9D5C5D25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0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Разделяме големите програми на прости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dirty="0"/>
              <a:t>, решаващи малки подзадачи</a:t>
            </a:r>
            <a:endParaRPr lang="en-US" dirty="0"/>
          </a:p>
          <a:p>
            <a:pPr marL="452438" indent="-452438"/>
            <a:r>
              <a:rPr lang="bg-BG" dirty="0"/>
              <a:t>Методът се състои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Извиква се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dirty="0"/>
              <a:t> на метода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bg-BG" dirty="0"/>
              <a:t>Методът може да приема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получават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r>
              <a:rPr lang="bg-BG" dirty="0"/>
              <a:t> при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извикването</a:t>
            </a:r>
            <a:r>
              <a:rPr lang="bg-BG" dirty="0"/>
              <a:t> на метода</a:t>
            </a:r>
            <a:endParaRPr lang="en-US" dirty="0"/>
          </a:p>
          <a:p>
            <a:pPr marL="452438" indent="-452438"/>
            <a:r>
              <a:rPr lang="bg-BG" dirty="0"/>
              <a:t>Методите могат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 или да не връщат нищо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9CE3E1E-BC72-4F79-BD62-E01C06F7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Методи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B138F37-FBD7-4E9C-804C-79515DDF78E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61771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0264D68-F1E6-4E0F-8530-DB17777E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/>
              <a:t>Примерна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 поред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1741568"/>
            <a:ext cx="10820400" cy="2833929"/>
            <a:chOff x="836612" y="1741568"/>
            <a:chExt cx="10820400" cy="283392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static void PrintHeader()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Console.WriteLine("----------");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</a:t>
              </a:r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на метода се огражда с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7184912" y="1741568"/>
              <a:ext cx="2757600" cy="1082443"/>
            </a:xfrm>
            <a:prstGeom prst="wedgeRoundRectCallout">
              <a:avLst>
                <a:gd name="adj1" fmla="val -92082"/>
                <a:gd name="adj2" fmla="val 4896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B72CAA-567F-4764-B182-A845B4C0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bg-BG" dirty="0"/>
              <a:t>Програмирането става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големите задачи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Избягват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Използваме методите няколко пъти</a:t>
            </a:r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127F3CC-98EF-4103-8178-C797FD28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bg-BG" dirty="0"/>
              <a:t>Методите се дефинират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Променливите в метода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590800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8815" y="990600"/>
            <a:ext cx="2552797" cy="753345"/>
          </a:xfrm>
          <a:prstGeom prst="wedgeRoundRectCallout">
            <a:avLst>
              <a:gd name="adj1" fmla="val 62427"/>
              <a:gd name="adj2" fmla="val 60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315C8D5-0D81-40CC-ADA0-AD02059E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Методите първо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/>
              <a:t>, </a:t>
            </a:r>
            <a:r>
              <a:rPr lang="bg-BG" dirty="0"/>
              <a:t>а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/>
              <a:t> </a:t>
            </a:r>
            <a:r>
              <a:rPr lang="en-US" sz="3000" dirty="0"/>
              <a:t>(</a:t>
            </a:r>
            <a:r>
              <a:rPr lang="bg-BG" sz="3000" dirty="0"/>
              <a:t>многократно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чрез името им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9D3C53A-801C-46B7-A604-9FE03E46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Метода</a:t>
            </a:r>
            <a:r>
              <a:rPr lang="en-US" dirty="0"/>
              <a:t> Main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B6E89-2F6B-472E-ADC0-4422604A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отпечатва празна касова 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5C60C260-6441-4A5B-AE3D-DF6F0BC6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72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2447</Words>
  <Application>Microsoft Office PowerPoint</Application>
  <PresentationFormat>По избор</PresentationFormat>
  <Paragraphs>496</Paragraphs>
  <Slides>36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Начертайте запълнен квадрат</vt:lpstr>
      <vt:lpstr>Връщана стойност от метод</vt:lpstr>
      <vt:lpstr>Типове връщана стойност</vt:lpstr>
      <vt:lpstr>Оператор return</vt:lpstr>
      <vt:lpstr>Използването на връщана стойност</vt:lpstr>
      <vt:lpstr>Конвертор на температури – пример</vt:lpstr>
      <vt:lpstr>Задача: Пресмятане на лице на триъгълник</vt:lpstr>
      <vt:lpstr>Решение: Пресмятане на лице на триъгълник</vt:lpstr>
      <vt:lpstr>Задача: Метод за повдигане на степен</vt:lpstr>
      <vt:lpstr>Предефиниране на методи</vt:lpstr>
      <vt:lpstr>Сигнатура на метод</vt:lpstr>
      <vt:lpstr>Предефиниране на методи</vt:lpstr>
      <vt:lpstr>Сигнатура и връщан тип данни</vt:lpstr>
      <vt:lpstr>Задача: По-голямото от две числа</vt:lpstr>
      <vt:lpstr>Какво научихме този час?</vt:lpstr>
      <vt:lpstr>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2020-11-19T16:56:58Z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