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65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464" r:id="rId20"/>
    <p:sldId id="516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6638CA0-FD21-4697-8A41-C9EEAA9CC476}">
          <p14:sldIdLst>
            <p14:sldId id="402"/>
            <p14:sldId id="465"/>
          </p14:sldIdLst>
        </p14:section>
        <p14:section name="Ред на изпълнение" id="{279B1519-1FDB-449F-A1F8-995D8B2B414B}">
          <p14:sldIdLst>
            <p14:sldId id="500"/>
            <p14:sldId id="501"/>
            <p14:sldId id="502"/>
            <p14:sldId id="503"/>
          </p14:sldIdLst>
        </p14:section>
        <p14:section name="Дебъгване на кода" id="{20224E5A-368E-4A23-827E-BBEE3EA4584E}">
          <p14:sldIdLst>
            <p14:sldId id="504"/>
            <p14:sldId id="505"/>
            <p14:sldId id="506"/>
            <p14:sldId id="507"/>
            <p14:sldId id="508"/>
          </p14:sldIdLst>
        </p14:section>
        <p14:section name="Методи – именоване и добри практики" id="{687A87CE-E22F-4346-BD20-3A5DDD0B595B}">
          <p14:sldIdLst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Заключение" id="{AA286CC6-10F5-4A12-8036-3B222015863A}">
          <p14:sldIdLst>
            <p14:sldId id="464"/>
            <p14:sldId id="5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38894CD-45E3-4E5D-94BE-02B5F8996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256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ECE58CF-07B9-4708-8200-7C3EA0094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92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A40EA15-0554-48BB-BB27-3E603B230A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6595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F04237B9-569D-484D-B7EF-FD9AFED11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549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B937393-6E3B-4F5B-A9C7-7EFF6DE255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3539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7B42A23-89A8-42DF-B6BA-F5872F8B5A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7741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BE6F2D3-78FB-4ADF-9BE9-6AABED033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787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48C9F44-8B38-45CD-A0E2-EEBDF4E60A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4218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3/&#1044;&#1077;&#1073;&#1098;&#1075;&#1074;&#1072;&#1085;&#1077;-&#1080;-&#1086;&#1087;&#1088;&#1072;&#1074;&#1103;&#1085;&#1077;-&#1085;&#1072;-&#1082;&#1086;&#1076;&#1072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3.jpeg"/><Relationship Id="rId4" Type="http://schemas.openxmlformats.org/officeDocument/2006/relationships/image" Target="../media/image3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3/&#1044;&#1077;&#1073;&#1098;&#1075;&#1074;&#1072;&#1085;&#1077;-&#1080;-&#1086;&#1087;&#1088;&#1072;&#1074;&#1103;&#1085;&#1077;-&#1085;&#1072;-&#1082;&#1086;&#1076;&#1072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381000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Дебъгване </a:t>
            </a:r>
            <a:r>
              <a:rPr lang="bg-BG"/>
              <a:t>и оправяне </a:t>
            </a:r>
            <a:r>
              <a:rPr lang="bg-BG" dirty="0"/>
              <a:t>на кода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2" y="1900010"/>
            <a:ext cx="10958298" cy="1292793"/>
          </a:xfrm>
        </p:spPr>
        <p:txBody>
          <a:bodyPr>
            <a:normAutofit/>
          </a:bodyPr>
          <a:lstStyle/>
          <a:p>
            <a:r>
              <a:rPr lang="bg-BG" dirty="0"/>
              <a:t>Ред на изпълнение, </a:t>
            </a:r>
            <a:r>
              <a:rPr lang="bg-BG" dirty="0" err="1"/>
              <a:t>дебъгване</a:t>
            </a:r>
            <a:r>
              <a:rPr lang="bg-BG" dirty="0"/>
              <a:t>, препоръки при писане на код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93839">
            <a:off x="4712054" y="3640738"/>
            <a:ext cx="238696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AC41F0-16FC-4251-BF43-511B8140C015}"/>
              </a:ext>
            </a:extLst>
          </p:cNvPr>
          <p:cNvGrpSpPr/>
          <p:nvPr/>
        </p:nvGrpSpPr>
        <p:grpSpPr>
          <a:xfrm>
            <a:off x="7197383" y="3489325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1" y="3583505"/>
            <a:ext cx="5577228" cy="2684545"/>
            <a:chOff x="212382" y="3624633"/>
            <a:chExt cx="5577228" cy="2684545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22021" y="424754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2" y="499859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455434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6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6464" y="5850716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6C629E7-5D52-4655-92DB-7687892FBB83}"/>
              </a:ext>
            </a:extLst>
          </p:cNvPr>
          <p:cNvSpPr txBox="1">
            <a:spLocks/>
          </p:cNvSpPr>
          <p:nvPr/>
        </p:nvSpPr>
        <p:spPr bwMode="auto">
          <a:xfrm>
            <a:off x="227012" y="6269647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90944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bg-BG" dirty="0"/>
              <a:t>Стартиране без </a:t>
            </a:r>
            <a:r>
              <a:rPr lang="bg-BG" dirty="0" err="1"/>
              <a:t>дебъгер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bg-BG" dirty="0"/>
              <a:t>Активиране на стопер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bg-BG" dirty="0"/>
              <a:t>Стартиране с </a:t>
            </a:r>
            <a:r>
              <a:rPr lang="bg-BG" dirty="0" err="1"/>
              <a:t>дебъгер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[F5]</a:t>
            </a:r>
          </a:p>
          <a:p>
            <a:pPr>
              <a:lnSpc>
                <a:spcPct val="114000"/>
              </a:lnSpc>
            </a:pPr>
            <a:r>
              <a:rPr lang="bg-BG" dirty="0"/>
              <a:t>Проследяване на кода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[F10]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bg-BG" dirty="0"/>
              <a:t>Използване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bg-BG" dirty="0"/>
              <a:t>Условни стопери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bg-BG" dirty="0" err="1"/>
              <a:t>Дебъг</a:t>
            </a:r>
            <a:r>
              <a:rPr lang="bg-BG" dirty="0"/>
              <a:t> режим след изключение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дебъгера</a:t>
            </a:r>
            <a:r>
              <a:rPr lang="bg-BG" dirty="0"/>
              <a:t> във </a:t>
            </a:r>
            <a:r>
              <a:rPr lang="en-US" dirty="0"/>
              <a:t>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999581"/>
            <a:ext cx="4562475" cy="2381250"/>
          </a:xfrm>
          <a:prstGeom prst="roundRect">
            <a:avLst>
              <a:gd name="adj" fmla="val 111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180429"/>
            <a:ext cx="4562475" cy="2532749"/>
          </a:xfrm>
          <a:prstGeom prst="roundRect">
            <a:avLst>
              <a:gd name="adj" fmla="val 672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46807E9-BBAE-4B45-8A16-F0418F537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r>
              <a:rPr lang="bg-BG" sz="3100" dirty="0"/>
              <a:t>Програмата се опитва да преброи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неработните дни между две дати</a:t>
            </a:r>
            <a:r>
              <a:rPr lang="en-US" sz="3100" dirty="0"/>
              <a:t> (</a:t>
            </a:r>
            <a:r>
              <a:rPr lang="bg-BG" sz="3100" dirty="0"/>
              <a:t>напр.</a:t>
            </a:r>
            <a:r>
              <a:rPr lang="en-US" sz="3100" dirty="0"/>
              <a:t>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1.05.2016</a:t>
            </a:r>
            <a:r>
              <a:rPr lang="en-US" sz="3100" dirty="0"/>
              <a:t> …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15.05.2016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sz="3100" dirty="0">
                <a:sym typeface="Wingdings" panose="05000000000000000000" pitchFamily="2" charset="2"/>
              </a:rPr>
              <a:t> </a:t>
            </a:r>
            <a:r>
              <a:rPr lang="bg-BG" sz="3100" dirty="0">
                <a:sym typeface="Wingdings" panose="05000000000000000000" pitchFamily="2" charset="2"/>
              </a:rPr>
              <a:t>почивни дни</a:t>
            </a:r>
            <a:r>
              <a:rPr lang="en-US" sz="3100" dirty="0">
                <a:sym typeface="Wingdings" panose="05000000000000000000" pitchFamily="2" charset="2"/>
              </a:rPr>
              <a:t>). </a:t>
            </a:r>
            <a:r>
              <a:rPr lang="bg-BG" sz="3100" dirty="0" err="1">
                <a:sym typeface="Wingdings" panose="05000000000000000000" pitchFamily="2" charset="2"/>
              </a:rPr>
              <a:t>Дебъгнете</a:t>
            </a:r>
            <a:r>
              <a:rPr lang="bg-BG" sz="3100" dirty="0">
                <a:sym typeface="Wingdings" panose="05000000000000000000" pitchFamily="2" charset="2"/>
              </a:rPr>
              <a:t> я</a:t>
            </a:r>
            <a:r>
              <a:rPr lang="en-US" sz="3100" dirty="0">
                <a:sym typeface="Wingdings" panose="05000000000000000000" pitchFamily="2" charset="2"/>
              </a:rPr>
              <a:t>!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Намерете и поправете грешките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012" y="2340428"/>
            <a:ext cx="10682400" cy="37082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startDate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endDate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holidaysCount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date = startDate; date &lt;= endDate; date.AddDays(1))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(date.DayOfWeek == DayOfWeek.Saturday &amp;&amp;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date.DayOfWeek == DayOfWeek.Sunday) holidaysCount++;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Console.WriteLine(holidaysCount);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B946EDD-D394-4B24-AC51-C175698F2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209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0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ru-RU" dirty="0"/>
              <a:t>Методи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ru-RU" dirty="0"/>
              <a:t>Именоване и добри практики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6357" y="990600"/>
            <a:ext cx="6136110" cy="3733800"/>
            <a:chOff x="3026357" y="1143000"/>
            <a:chExt cx="6136110" cy="3733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26357" y="1143000"/>
              <a:ext cx="6136110" cy="3733800"/>
            </a:xfrm>
            <a:prstGeom prst="roundRect">
              <a:avLst>
                <a:gd name="adj" fmla="val 3951"/>
              </a:avLst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969691" y="1362364"/>
              <a:ext cx="19528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Naming</a:t>
              </a:r>
            </a:p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Methods</a:t>
              </a:r>
            </a:p>
          </p:txBody>
        </p:sp>
      </p:grp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C4DE87E-308B-4C53-AEC8-DA29EB0C201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Препоръки при именуването на методи</a:t>
            </a:r>
            <a:endParaRPr lang="en-US" dirty="0"/>
          </a:p>
          <a:p>
            <a:pPr lvl="1"/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имена на методи</a:t>
            </a:r>
            <a:endParaRPr lang="en-US" dirty="0"/>
          </a:p>
          <a:p>
            <a:pPr lvl="1"/>
            <a:r>
              <a:rPr lang="bg-BG" dirty="0"/>
              <a:t>Името трябва да отговаря на въпроса</a:t>
            </a:r>
            <a:r>
              <a:rPr lang="en-US" dirty="0"/>
              <a:t>:</a:t>
            </a:r>
          </a:p>
          <a:p>
            <a:pPr lvl="2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Какво прави този метод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bg-BG" dirty="0"/>
              <a:t>Ако не намирате добро име за вашия метод, помислете дали той е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ясно дефинирано предназначение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380083"/>
            <a:ext cx="2130345" cy="182717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610" y="567487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3464" y="3810000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76227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6A7AAC8-A3D9-4882-9710-C5BD03C86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Имена на параметрите на метод</a:t>
            </a:r>
            <a:endParaRPr lang="en-US" dirty="0"/>
          </a:p>
          <a:p>
            <a:pPr lvl="1"/>
            <a:r>
              <a:rPr lang="bg-BG" dirty="0"/>
              <a:t>Препоръка</a:t>
            </a:r>
            <a:r>
              <a:rPr lang="en-US" dirty="0"/>
              <a:t>: [</a:t>
            </a:r>
            <a:r>
              <a:rPr lang="bg-BG" dirty="0"/>
              <a:t>Съществително</a:t>
            </a:r>
            <a:r>
              <a:rPr lang="en-US" dirty="0"/>
              <a:t>] </a:t>
            </a:r>
            <a:r>
              <a:rPr lang="bg-BG" dirty="0"/>
              <a:t>или</a:t>
            </a:r>
            <a:r>
              <a:rPr lang="en-US" dirty="0"/>
              <a:t> [</a:t>
            </a:r>
            <a:r>
              <a:rPr lang="bg-BG" dirty="0"/>
              <a:t>Прилагателно</a:t>
            </a:r>
            <a:r>
              <a:rPr lang="en-US" dirty="0"/>
              <a:t>] + [</a:t>
            </a:r>
            <a:r>
              <a:rPr lang="bg-BG" dirty="0" err="1"/>
              <a:t>Съществ</a:t>
            </a:r>
            <a:r>
              <a:rPr lang="bg-BG" dirty="0"/>
              <a:t>.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Трябва да е в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Трябва да е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говорящо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Мерните единици трябва да са очевидни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57" y="2786589"/>
            <a:ext cx="2619063" cy="1328211"/>
          </a:xfrm>
          <a:prstGeom prst="roundRect">
            <a:avLst>
              <a:gd name="adj" fmla="val 4796"/>
            </a:avLst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1720" y="4640118"/>
            <a:ext cx="10439400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810725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20" y="4774405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630" y="57912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332FC47-D2DC-4A6A-971A-4D2B43E6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Методът трябва да изпълнява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</a:t>
            </a:r>
            <a:r>
              <a:rPr lang="bg-BG" dirty="0"/>
              <a:t> добре дефинирана задача</a:t>
            </a:r>
            <a:endParaRPr lang="en-US" dirty="0"/>
          </a:p>
          <a:p>
            <a:pPr lvl="1"/>
            <a:r>
              <a:rPr lang="bg-BG" dirty="0"/>
              <a:t>Името му трябва ясно и недвусмислено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 тази задача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</a:t>
            </a:r>
            <a:r>
              <a:rPr lang="en-US" dirty="0"/>
              <a:t> </a:t>
            </a:r>
            <a:r>
              <a:rPr lang="bg-BG" dirty="0"/>
              <a:t>методи,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по-дълги от един екран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Разделете ги</a:t>
            </a:r>
            <a:r>
              <a:rPr lang="en-US" dirty="0"/>
              <a:t> </a:t>
            </a:r>
            <a:r>
              <a:rPr lang="bg-BG" dirty="0"/>
              <a:t>на няколко по-кратки метода</a:t>
            </a:r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 при писане на методи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4340706"/>
            <a:ext cx="10426799" cy="2288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856412" y="5125886"/>
            <a:ext cx="4040188" cy="1098126"/>
          </a:xfrm>
          <a:prstGeom prst="wedgeRoundRectCallout">
            <a:avLst>
              <a:gd name="adj1" fmla="val -84166"/>
              <a:gd name="adj2" fmla="val -83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лесно за тестване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56412" y="5125889"/>
            <a:ext cx="4038600" cy="1098120"/>
          </a:xfrm>
          <a:prstGeom prst="wedgeRoundRectCallout">
            <a:avLst>
              <a:gd name="adj1" fmla="val -123821"/>
              <a:gd name="adj2" fmla="val 28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лесно за тестване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0FB5158-6B9C-4DD9-BDEB-607A2576F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72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bg-BG" dirty="0"/>
              <a:t>Подсигурете се, че коректно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вмъквате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Оставяйте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празен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между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, </a:t>
            </a:r>
            <a:r>
              <a:rPr lang="bg-BG" dirty="0"/>
              <a:t>след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en-US" dirty="0"/>
              <a:t> </a:t>
            </a:r>
            <a:r>
              <a:rPr lang="bg-BG" dirty="0"/>
              <a:t>и след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bg-BG" dirty="0"/>
              <a:t>-команди</a:t>
            </a:r>
            <a:endParaRPr lang="en-US" dirty="0"/>
          </a:p>
          <a:p>
            <a:r>
              <a:rPr lang="bg-BG" dirty="0"/>
              <a:t>Тялото на цикли и </a:t>
            </a:r>
            <a:r>
              <a:rPr lang="en-US" dirty="0"/>
              <a:t>if-</a:t>
            </a:r>
            <a:r>
              <a:rPr lang="bg-BG" dirty="0"/>
              <a:t>команди ограждайте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къдрави скоби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 дълги редове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сложни изрази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1047187" y="3056422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1056420" y="2730968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198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050011" y="311261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694171" y="271682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7011742" y="2325732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0412" y="199763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2928" y="202400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B0B73E8-725C-4096-B549-EEB862EFD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67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Програма, следяща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цени на стоки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даваща информация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за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значимостта </a:t>
            </a:r>
            <a:r>
              <a:rPr lang="bg-BG" sz="3200" dirty="0"/>
              <a:t>на всяка промяна в цената</a:t>
            </a:r>
            <a:r>
              <a:rPr lang="en-US" sz="3200" dirty="0"/>
              <a:t>. </a:t>
            </a:r>
          </a:p>
          <a:p>
            <a:pPr lvl="1"/>
            <a:r>
              <a:rPr lang="bg-BG" sz="3000" dirty="0"/>
              <a:t>Изтеглете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програмния код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и се запознайте с него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Broken-Solutions-1</a:t>
            </a:r>
          </a:p>
          <a:p>
            <a:pPr lvl="1"/>
            <a:r>
              <a:rPr lang="bg-BG" sz="3000" dirty="0"/>
              <a:t>Дайте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подходящи имена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на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Поправете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имената на параметрите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Погрижете се за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форматиране на кода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Преправяне на </a:t>
            </a:r>
            <a:r>
              <a:rPr lang="en-US" dirty="0"/>
              <a:t>"Price Change Alert"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2984"/>
            <a:ext cx="1752600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Get(c, l)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6083" y="5122984"/>
            <a:ext cx="8412177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GetPercentageDifference(currentPrice, lastPrice)</a:t>
            </a:r>
          </a:p>
        </p:txBody>
      </p:sp>
      <p:sp>
        <p:nvSpPr>
          <p:cNvPr id="10" name="Right Arrow 12"/>
          <p:cNvSpPr/>
          <p:nvPr/>
        </p:nvSpPr>
        <p:spPr>
          <a:xfrm>
            <a:off x="2589212" y="5339383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26" name="Picture 2" descr="Резултат с изображение за repair icon f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263" y="3075358"/>
            <a:ext cx="1643271" cy="1641750"/>
          </a:xfrm>
          <a:prstGeom prst="roundRect">
            <a:avLst>
              <a:gd name="adj" fmla="val 439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code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578" y="2943611"/>
            <a:ext cx="1890020" cy="18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D3A20B2-870F-4D9B-8B05-CDD0AA705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2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89999" cy="5570355"/>
          </a:xfrm>
        </p:spPr>
        <p:txBody>
          <a:bodyPr>
            <a:normAutofit fontScale="92500"/>
          </a:bodyPr>
          <a:lstStyle/>
          <a:p>
            <a:pPr marL="352425" indent="-352425">
              <a:lnSpc>
                <a:spcPct val="100000"/>
              </a:lnSpc>
            </a:pPr>
            <a:r>
              <a:rPr lang="bg-BG" dirty="0"/>
              <a:t>Изпълнението на програмата продължава, 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извиканият метод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завърши</a:t>
            </a:r>
          </a:p>
          <a:p>
            <a:pPr marL="757184" lvl="1" indent="-452438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Стекът</a:t>
            </a:r>
            <a:r>
              <a:rPr lang="bg-BG" dirty="0"/>
              <a:t> съдържа активните подпрограми</a:t>
            </a:r>
            <a:endParaRPr lang="en-US" dirty="0"/>
          </a:p>
          <a:p>
            <a:r>
              <a:rPr lang="bg-BG" dirty="0"/>
              <a:t>С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дебъгерът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следим изпълнението: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стопери,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постъпково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изпълнение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наблюдение </a:t>
            </a:r>
            <a:r>
              <a:rPr lang="bg-BG" dirty="0"/>
              <a:t>на променливите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dirty="0"/>
              <a:t>Методите трябва да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 ясна цел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 имена</a:t>
            </a:r>
            <a:r>
              <a:rPr lang="bg-BG" dirty="0"/>
              <a:t> на методи и параметри </a:t>
            </a:r>
          </a:p>
          <a:p>
            <a:r>
              <a:rPr lang="bg-BG" dirty="0"/>
              <a:t>Доброто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форматиране</a:t>
            </a:r>
            <a:r>
              <a:rPr lang="bg-BG" dirty="0"/>
              <a:t> на кода е важно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86255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7923207-3C84-41C4-BD90-2BA06790F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Дебъгване</a:t>
            </a:r>
            <a:r>
              <a:rPr lang="bg-BG" dirty="0"/>
              <a:t> и оправяне на кода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A7EFACE-EC6D-4EBC-8E7A-65AB239D2E08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26127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182460"/>
            <a:ext cx="4537323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151121"/>
            <a:ext cx="4555895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005002"/>
            <a:ext cx="4543937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0D6678-2E8D-450C-BDF1-75567C486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072DF6D-376F-4832-9E00-E38344D85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4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207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Ред на изпълнение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295400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B8FF4BC-B7B8-4864-A4A8-736A10126D7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Програмата продължава след завършването на метода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523412" y="2217704"/>
            <a:ext cx="2305007" cy="564328"/>
          </a:xfrm>
          <a:prstGeom prst="wedgeRoundRectCallout">
            <a:avLst>
              <a:gd name="adj1" fmla="val -72560"/>
              <a:gd name="adj2" fmla="val 43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е това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523412" y="2979419"/>
            <a:ext cx="2305007" cy="569498"/>
          </a:xfrm>
          <a:prstGeom prst="wedgeRoundRectCallout">
            <a:avLst>
              <a:gd name="adj1" fmla="val -301422"/>
              <a:gd name="adj2" fmla="val -9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е метода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523412" y="3715020"/>
            <a:ext cx="2305007" cy="563486"/>
          </a:xfrm>
          <a:prstGeom prst="wedgeRoundRectCallout">
            <a:avLst>
              <a:gd name="adj1" fmla="val -78763"/>
              <a:gd name="adj2" fmla="val -53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е това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E6E6C8D-D952-4302-AA2E-AF08F8192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„</a:t>
            </a:r>
            <a:r>
              <a:rPr lang="bg-BG" dirty="0"/>
              <a:t>Стекът</a:t>
            </a:r>
            <a:r>
              <a:rPr lang="en-GB" dirty="0"/>
              <a:t>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съдържа информация</a:t>
            </a:r>
            <a:r>
              <a:rPr lang="en-GB" dirty="0"/>
              <a:t> </a:t>
            </a:r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активните подпрограми</a:t>
            </a:r>
            <a:r>
              <a:rPr lang="en-GB" dirty="0"/>
              <a:t> (</a:t>
            </a:r>
            <a:r>
              <a:rPr lang="bg-BG" dirty="0"/>
              <a:t>методи</a:t>
            </a:r>
            <a:r>
              <a:rPr lang="en-GB" dirty="0"/>
              <a:t>) </a:t>
            </a:r>
            <a:r>
              <a:rPr lang="bg-BG" dirty="0"/>
              <a:t>на текущо изпълняваната компютърна програма</a:t>
            </a:r>
            <a:endParaRPr lang="en-GB" dirty="0"/>
          </a:p>
          <a:p>
            <a:r>
              <a:rPr lang="bg-BG" dirty="0"/>
              <a:t>Пази информация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точките</a:t>
            </a:r>
            <a:r>
              <a:rPr lang="bg-BG" dirty="0"/>
              <a:t>, към които всяка активна подпрограма трябва да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върне контрола</a:t>
            </a:r>
            <a:r>
              <a:rPr lang="bg-BG" dirty="0"/>
              <a:t>, когато тя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завърши изпълнението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Ред на изпълнение – стек на извикванията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Стек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call</a:t>
              </a:r>
              <a:endParaRPr lang="en-GB" sz="28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560681" y="504261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63191" y="503728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67431" y="504209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8DE4B788-7F38-4500-92B4-9DD2EEDD6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-1.48148E-6 L 0.50977 0.09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8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Създайте програма,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умножаваща сумата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нечетните цифри </a:t>
            </a:r>
            <a:r>
              <a:rPr lang="bg-BG" dirty="0"/>
              <a:t>на дадено число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сумата на четните му цифри</a:t>
            </a:r>
            <a:r>
              <a:rPr lang="en-US" dirty="0"/>
              <a:t>:</a:t>
            </a:r>
          </a:p>
          <a:p>
            <a:pPr lvl="2"/>
            <a:r>
              <a:rPr lang="bg-BG" dirty="0"/>
              <a:t>Създайте метод наречен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bg-BG" dirty="0"/>
              <a:t>Създайте метод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bg-BG" dirty="0"/>
              <a:t>Създайте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bg-BG" dirty="0"/>
              <a:t>Може да ви потрябва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Math.Abs()</a:t>
            </a:r>
            <a:r>
              <a:rPr lang="en-US" dirty="0"/>
              <a:t> </a:t>
            </a:r>
            <a:r>
              <a:rPr lang="bg-BG" dirty="0"/>
              <a:t>за отрицателните числа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Умножи четни и нечетни цифри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4956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287" y="4979164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318630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95374" y="4953001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sum: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164480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49401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65247" y="4953000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792475F-D071-404F-9530-07A01B98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0209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2" y="5788745"/>
            <a:ext cx="9829800" cy="91685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дебъгера</a:t>
            </a:r>
            <a:r>
              <a:rPr lang="bg-BG" dirty="0"/>
              <a:t> на </a:t>
            </a:r>
            <a:r>
              <a:rPr lang="en-US" dirty="0"/>
              <a:t>Visual Studio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894400"/>
            <a:ext cx="8938472" cy="820600"/>
          </a:xfrm>
        </p:spPr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на кода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0012" y="1143000"/>
            <a:ext cx="9427322" cy="3508326"/>
            <a:chOff x="845969" y="1312330"/>
            <a:chExt cx="9427322" cy="3508326"/>
          </a:xfrm>
        </p:grpSpPr>
        <p:grpSp>
          <p:nvGrpSpPr>
            <p:cNvPr id="6" name="Group 5"/>
            <p:cNvGrpSpPr/>
            <p:nvPr/>
          </p:nvGrpSpPr>
          <p:grpSpPr>
            <a:xfrm>
              <a:off x="6741435" y="1432931"/>
              <a:ext cx="3531856" cy="3268018"/>
              <a:chOff x="6741435" y="1432931"/>
              <a:chExt cx="3531856" cy="326801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874351" y="1432931"/>
                <a:ext cx="3268018" cy="3268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1435" y="1439726"/>
                <a:ext cx="3531856" cy="3250412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969" y="1312330"/>
              <a:ext cx="5689628" cy="35083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BF44168-A3BA-4377-A261-9133153925A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3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026257" cy="557035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Процесът на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на програма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включва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Откриване на грешка</a:t>
            </a:r>
            <a:endParaRPr lang="en-US" dirty="0"/>
          </a:p>
          <a:p>
            <a:pPr lvl="1"/>
            <a:r>
              <a:rPr lang="bg-BG" dirty="0"/>
              <a:t>Откриване на редовете в кода, които я предизвикват</a:t>
            </a:r>
            <a:endParaRPr lang="en-US" dirty="0"/>
          </a:p>
          <a:p>
            <a:pPr lvl="1"/>
            <a:r>
              <a:rPr lang="bg-BG" dirty="0"/>
              <a:t>Коригиране на грешката в кода</a:t>
            </a:r>
            <a:endParaRPr lang="en-US" dirty="0"/>
          </a:p>
          <a:p>
            <a:pPr lvl="1"/>
            <a:r>
              <a:rPr lang="bg-BG" dirty="0"/>
              <a:t>Проверка дали грешката е отстранена и дали междувременно не са добавени нови грешки</a:t>
            </a:r>
            <a:endParaRPr lang="en-US" dirty="0"/>
          </a:p>
          <a:p>
            <a:r>
              <a:rPr lang="bg-BG" dirty="0"/>
              <a:t>Това е многократен и продължителен процес</a:t>
            </a:r>
            <a:endParaRPr lang="en-US" dirty="0"/>
          </a:p>
          <a:p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Дебъгерът</a:t>
            </a:r>
            <a:r>
              <a:rPr lang="en-US" dirty="0"/>
              <a:t> </a:t>
            </a:r>
            <a:r>
              <a:rPr lang="bg-BG" dirty="0"/>
              <a:t>помага много</a:t>
            </a:r>
            <a:r>
              <a:rPr lang="en-US" dirty="0"/>
              <a:t>. </a:t>
            </a:r>
            <a:r>
              <a:rPr lang="bg-BG" dirty="0"/>
              <a:t>Наистина помага</a:t>
            </a:r>
            <a:r>
              <a:rPr lang="en-US" dirty="0"/>
              <a:t>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на кода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02456" y="1219200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3709CEF3-1E88-4001-BB10-8707848BD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4913399" cy="5570355"/>
          </a:xfrm>
        </p:spPr>
        <p:txBody>
          <a:bodyPr>
            <a:normAutofit fontScale="92500"/>
          </a:bodyPr>
          <a:lstStyle/>
          <a:p>
            <a:r>
              <a:rPr lang="en-US" dirty="0"/>
              <a:t>Visual Studio </a:t>
            </a:r>
            <a:r>
              <a:rPr lang="bg-BG" dirty="0"/>
              <a:t>има вграден</a:t>
            </a:r>
            <a:r>
              <a:rPr lang="en-US" dirty="0"/>
              <a:t>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Той ни предлага</a:t>
            </a:r>
            <a:r>
              <a:rPr lang="en-US" dirty="0"/>
              <a:t>: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Стопери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breakpoints)</a:t>
            </a:r>
          </a:p>
          <a:p>
            <a:pPr lvl="1"/>
            <a:r>
              <a:rPr lang="bg-BG" dirty="0"/>
              <a:t>Възможност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следим </a:t>
            </a:r>
            <a:r>
              <a:rPr lang="bg-BG" dirty="0"/>
              <a:t>изпълнението на кода</a:t>
            </a:r>
            <a:endParaRPr lang="en-US" dirty="0"/>
          </a:p>
          <a:p>
            <a:pPr lvl="1"/>
            <a:r>
              <a:rPr lang="bg-BG" dirty="0"/>
              <a:t>Средство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наблюдение </a:t>
            </a:r>
            <a:r>
              <a:rPr lang="bg-BG" dirty="0"/>
              <a:t>на променливите по време на изпълнението на програмата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Дебъгване</a:t>
            </a:r>
            <a:r>
              <a:rPr lang="bg-BG" dirty="0"/>
              <a:t> във </a:t>
            </a:r>
            <a:r>
              <a:rPr lang="en-US" dirty="0"/>
              <a:t>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99" y="1719263"/>
            <a:ext cx="6232931" cy="3843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C11C6AA-6523-476A-947A-0D367D14A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4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7163</TotalTime>
  <Words>1245</Words>
  <Application>Microsoft Office PowerPoint</Application>
  <PresentationFormat>По избор</PresentationFormat>
  <Paragraphs>204</Paragraphs>
  <Slides>20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Дебъгване и оправяне на кода</vt:lpstr>
      <vt:lpstr>Съдържание</vt:lpstr>
      <vt:lpstr>Ред на изпълнение</vt:lpstr>
      <vt:lpstr>Изпълнение на програмата</vt:lpstr>
      <vt:lpstr>Ред на изпълнение – стек на извикванията</vt:lpstr>
      <vt:lpstr>Задача: Умножи четни и нечетни цифри</vt:lpstr>
      <vt:lpstr>Дебъгване на кода</vt:lpstr>
      <vt:lpstr>Дебъгване на кода</vt:lpstr>
      <vt:lpstr>Дебъгване във Visual Studio</vt:lpstr>
      <vt:lpstr>Използване на дебъгера във Visual Studio</vt:lpstr>
      <vt:lpstr>Задача: Намерете и поправете грешките</vt:lpstr>
      <vt:lpstr>Методи</vt:lpstr>
      <vt:lpstr>Именуване на методи</vt:lpstr>
      <vt:lpstr>Именуване на параметрите на метод</vt:lpstr>
      <vt:lpstr>Добри практики при писане на методи</vt:lpstr>
      <vt:lpstr>Структура и форматиране на кода</vt:lpstr>
      <vt:lpstr>Задача: Преправяне на "Price Change Alert"</vt:lpstr>
      <vt:lpstr>Какво научихме този час?</vt:lpstr>
      <vt:lpstr>Дебъгване и оправяне на кода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298</cp:revision>
  <dcterms:created xsi:type="dcterms:W3CDTF">2014-01-02T17:00:34Z</dcterms:created>
  <dcterms:modified xsi:type="dcterms:W3CDTF">2020-11-19T16:58:00Z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