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34" r:id="rId3"/>
    <p:sldId id="635" r:id="rId4"/>
    <p:sldId id="633" r:id="rId5"/>
    <p:sldId id="600" r:id="rId6"/>
    <p:sldId id="631" r:id="rId7"/>
    <p:sldId id="538" r:id="rId8"/>
    <p:sldId id="542" r:id="rId9"/>
    <p:sldId id="637" r:id="rId10"/>
    <p:sldId id="638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893B2B2-C0B9-4E5A-B610-A95DCCCB6F57}">
          <p14:sldIdLst>
            <p14:sldId id="634"/>
            <p14:sldId id="635"/>
          </p14:sldIdLst>
        </p14:section>
        <p14:section name="Символни низове" id="{F4FE76F6-D20E-4E67-B185-C51211BB99A0}">
          <p14:sldIdLst>
            <p14:sldId id="633"/>
            <p14:sldId id="600"/>
            <p14:sldId id="631"/>
          </p14:sldIdLst>
        </p14:section>
        <p14:section name="Обработка на символни низове" id="{56CD02CF-6BA0-4FEE-AA28-A9E895763BEF}">
          <p14:sldIdLst>
            <p14:sldId id="538"/>
            <p14:sldId id="542"/>
          </p14:sldIdLst>
        </p14:section>
        <p14:section name="Заключение" id="{4F6636F1-D2EA-48B5-B6DD-F322FB16AD22}">
          <p14:sldIdLst>
            <p14:sldId id="637"/>
            <p14:sldId id="63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C6B17BE-0652-4A8B-95D2-DFC7C96C72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669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436A290-C550-4A03-A133-3FF5815C5F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785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7448ADF-FE75-41C8-B79C-F7709E872B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361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6119E65-7D9D-47BE-85E7-629309A07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952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457E500-8873-4ED7-ABAB-B2E3AA668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9078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705812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Символни низове 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1802729"/>
            <a:ext cx="10043898" cy="788071"/>
          </a:xfrm>
        </p:spPr>
        <p:txBody>
          <a:bodyPr>
            <a:normAutofit fontScale="82500" lnSpcReduction="10000"/>
          </a:bodyPr>
          <a:lstStyle/>
          <a:p>
            <a:r>
              <a:rPr lang="bg-BG" altLang="en-US" dirty="0">
                <a:latin typeface="+mn-ea"/>
              </a:rPr>
              <a:t>Символни низове </a:t>
            </a:r>
            <a:r>
              <a:rPr lang="bg-BG" altLang="en-US">
                <a:latin typeface="+mn-ea"/>
              </a:rPr>
              <a:t>и текстообработка. Увод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C1425-2023-4F98-AC5D-FA9A24E46646}"/>
              </a:ext>
            </a:extLst>
          </p:cNvPr>
          <p:cNvGrpSpPr/>
          <p:nvPr/>
        </p:nvGrpSpPr>
        <p:grpSpPr>
          <a:xfrm>
            <a:off x="6881365" y="4073648"/>
            <a:ext cx="4896437" cy="1939884"/>
            <a:chOff x="2036175" y="1204913"/>
            <a:chExt cx="7758546" cy="3667125"/>
          </a:xfrm>
        </p:grpSpPr>
        <p:pic>
          <p:nvPicPr>
            <p:cNvPr id="14" name="Picture 2" descr="Image result for string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175" y="1204913"/>
              <a:ext cx="7758546" cy="366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0E2E45-237C-4414-94C3-461D996D9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454" y="1544784"/>
              <a:ext cx="6569764" cy="23713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686664"/>
            <a:chOff x="288583" y="3624633"/>
            <a:chExt cx="5501027" cy="2686664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3270" y="430786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3270" y="509934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477062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0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52835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1C3E73B-EE09-4AE0-90E3-B5B2B73B1B4B}"/>
              </a:ext>
            </a:extLst>
          </p:cNvPr>
          <p:cNvSpPr txBox="1">
            <a:spLocks/>
          </p:cNvSpPr>
          <p:nvPr/>
        </p:nvSpPr>
        <p:spPr bwMode="auto">
          <a:xfrm>
            <a:off x="303212" y="6229618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95790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044C7D7-CE85-4B37-8CC3-A289236B1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?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Какво означава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Въведение в обработката на </a:t>
            </a:r>
            <a:r>
              <a:rPr lang="en-US" dirty="0"/>
              <a:t> </a:t>
            </a:r>
            <a:r>
              <a:rPr lang="bg-BG" dirty="0"/>
              <a:t>символни низове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Сравняване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Съединяване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3048000"/>
            <a:ext cx="4992957" cy="267635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53776A1-7860-4011-9CC2-A08B2D42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0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/>
              <a:t> </a:t>
            </a:r>
            <a:r>
              <a:rPr lang="bg-BG" dirty="0"/>
              <a:t>са поредица от символи </a:t>
            </a:r>
            <a:r>
              <a:rPr lang="en-US" dirty="0"/>
              <a:t>(</a:t>
            </a:r>
            <a:r>
              <a:rPr lang="bg-BG" dirty="0"/>
              <a:t>текстове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 in C#</a:t>
            </a:r>
          </a:p>
          <a:p>
            <a:pPr lvl="1"/>
            <a:r>
              <a:rPr lang="bg-BG" dirty="0"/>
              <a:t>Декларират се с  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bg-BG" dirty="0"/>
          </a:p>
          <a:p>
            <a:pPr lvl="1"/>
            <a:r>
              <a:rPr lang="bg-BG" noProof="1"/>
              <a:t>Синоним на типа данни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  <a:p>
            <a:r>
              <a:rPr lang="bg-BG" dirty="0"/>
              <a:t>Символните низове се заграждат в кавички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Съединени с оператор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Символни низове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34060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92861" y="1407055"/>
            <a:ext cx="4295964" cy="4862014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983936" y="4355729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DB24FCD3-A04F-4E40-B1FD-D4CCB653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912477"/>
            <a:ext cx="624840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"C#";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46258E1-1DB4-41D7-A1AF-0D64BC5E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19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/>
            <a:r>
              <a:rPr lang="bg-BG" sz="3600" dirty="0"/>
              <a:t>Символните низове са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/>
              <a:t>поредици от символи</a:t>
            </a:r>
            <a:endParaRPr lang="en-US" sz="3600" dirty="0"/>
          </a:p>
          <a:p>
            <a:pPr marL="609494" lvl="2"/>
            <a:r>
              <a:rPr lang="bg-BG" sz="3400" dirty="0"/>
              <a:t>Достъпни по индекс</a:t>
            </a:r>
            <a:r>
              <a:rPr lang="en-US" sz="3400" dirty="0"/>
              <a:t> (read-only)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>
              <a:spcBef>
                <a:spcPts val="1800"/>
              </a:spcBef>
            </a:pPr>
            <a:r>
              <a:rPr lang="bg-BG" sz="3600" dirty="0"/>
              <a:t>Символните низове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Unicode </a:t>
            </a:r>
            <a:r>
              <a:rPr lang="en-US" sz="3600" dirty="0"/>
              <a:t>(</a:t>
            </a:r>
            <a:r>
              <a:rPr lang="bg-BG" sz="3600" dirty="0"/>
              <a:t>може да се ползват мого азбуки, например Арабски</a:t>
            </a:r>
            <a:r>
              <a:rPr lang="en-US" sz="3600" dirty="0"/>
              <a:t>)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символните низове са</a:t>
            </a:r>
            <a:r>
              <a:rPr lang="en-US" dirty="0"/>
              <a:t> Immutable, </a:t>
            </a:r>
            <a:r>
              <a:rPr lang="bg-BG" dirty="0"/>
              <a:t>използват </a:t>
            </a:r>
            <a:r>
              <a:rPr lang="en-US" dirty="0"/>
              <a:t> Unicode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F87EB-FB2E-4F4D-8D47-E6A3EA26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46" y="3048000"/>
            <a:ext cx="4648198" cy="20559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ch = str[2];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OK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str[2] = 'a';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Error!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DCF8D-3652-4446-B850-AC34709E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20" y="6176712"/>
            <a:ext cx="11145985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greeting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ar-A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السَّلَامُ عَلَيْكُمْ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As-salamu alaykum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E44AEA-1454-478A-87A6-08C64EFCDCFA}"/>
              </a:ext>
            </a:extLst>
          </p:cNvPr>
          <p:cNvSpPr/>
          <p:nvPr/>
        </p:nvSpPr>
        <p:spPr>
          <a:xfrm>
            <a:off x="5498604" y="3047999"/>
            <a:ext cx="6191394" cy="2055947"/>
          </a:xfrm>
          <a:prstGeom prst="roundRect">
            <a:avLst>
              <a:gd name="adj" fmla="val 1348"/>
            </a:avLst>
          </a:prstGeom>
          <a:solidFill>
            <a:srgbClr val="F0A22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52">
            <a:extLst>
              <a:ext uri="{FF2B5EF4-FFF2-40B4-BE49-F238E27FC236}">
                <a16:creationId xmlns:a16="http://schemas.microsoft.com/office/drawing/2014/main" id="{8DDB923D-A2BF-4686-9DE5-284FBF262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61958"/>
              </p:ext>
            </p:extLst>
          </p:nvPr>
        </p:nvGraphicFramePr>
        <p:xfrm>
          <a:off x="7678779" y="3576988"/>
          <a:ext cx="3809998" cy="997968"/>
        </p:xfrm>
        <a:graphic>
          <a:graphicData uri="http://schemas.openxmlformats.org/drawingml/2006/table">
            <a:tbl>
              <a:tblPr/>
              <a:tblGrid>
                <a:gridCol w="42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8C41DC3-C344-48A4-86A6-7D4B79C337AC}"/>
              </a:ext>
            </a:extLst>
          </p:cNvPr>
          <p:cNvSpPr txBox="1"/>
          <p:nvPr/>
        </p:nvSpPr>
        <p:spPr>
          <a:xfrm>
            <a:off x="6252673" y="3545818"/>
            <a:ext cx="1259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index 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40F96-20C0-442F-A24B-3AF14A4C723B}"/>
              </a:ext>
            </a:extLst>
          </p:cNvPr>
          <p:cNvSpPr txBox="1"/>
          <p:nvPr/>
        </p:nvSpPr>
        <p:spPr>
          <a:xfrm>
            <a:off x="5571628" y="4075972"/>
            <a:ext cx="194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str[index] =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02C7DEE-E8DD-4A8D-A8B2-DC5CC90E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3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Инициализация от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literal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bg-BG" dirty="0"/>
              <a:t>Въвеждане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конзолата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bg-BG" dirty="0"/>
              <a:t>Преобразуване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и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array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символни 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6324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4290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name);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4102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new String(new char[]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['s',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graphicFrame>
        <p:nvGraphicFramePr>
          <p:cNvPr id="10" name="Group 52">
            <a:extLst>
              <a:ext uri="{FF2B5EF4-FFF2-40B4-BE49-F238E27FC236}">
                <a16:creationId xmlns:a16="http://schemas.microsoft.com/office/drawing/2014/main" id="{5A377F8A-835D-4B06-BE4A-9538C2383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75127"/>
              </p:ext>
            </p:extLst>
          </p:nvPr>
        </p:nvGraphicFramePr>
        <p:xfrm>
          <a:off x="7502611" y="1676400"/>
          <a:ext cx="4178539" cy="940056"/>
        </p:xfrm>
        <a:graphic>
          <a:graphicData uri="http://schemas.openxmlformats.org/drawingml/2006/table">
            <a:tbl>
              <a:tblPr/>
              <a:tblGrid>
                <a:gridCol w="46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9EA2BD9-C0DD-4405-B4B1-E5D661C5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286" y="3079324"/>
            <a:ext cx="4178537" cy="1302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1E8DBD8-4FD4-4DCA-A508-F56A60C7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Ordinal</a:t>
            </a:r>
            <a:r>
              <a:rPr lang="en-US" dirty="0"/>
              <a:t> (exact binary)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  <a:r>
              <a:rPr lang="en-US" dirty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символни низове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912811" y="3192279"/>
            <a:ext cx="102107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before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  <a:endParaRPr lang="en-US" sz="3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912812" y="5967998"/>
            <a:ext cx="10210799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787F97-F8BB-43F5-9A32-EB4AE4A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782648"/>
            <a:ext cx="10210799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eq = (str1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uses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String.Equals(…)</a:t>
            </a:r>
          </a:p>
        </p:txBody>
      </p:sp>
      <p:pic>
        <p:nvPicPr>
          <p:cNvPr id="2050" name="Picture 2" descr="Резултат с изображение за compare icon">
            <a:extLst>
              <a:ext uri="{FF2B5EF4-FFF2-40B4-BE49-F238E27FC236}">
                <a16:creationId xmlns:a16="http://schemas.microsoft.com/office/drawing/2014/main" id="{5AF50E60-3315-467C-8591-9C85519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186" y="3913908"/>
            <a:ext cx="1709289" cy="17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39B66E2-E08D-481E-9D69-38EB853C2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8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476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Използване на метода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Concat()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Използване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</a:t>
            </a:r>
            <a:r>
              <a:rPr lang="bg-BG" dirty="0"/>
              <a:t>оператори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Всеки обект може да бъде добавен към символен низ</a:t>
            </a:r>
            <a:endParaRPr lang="en-US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Съединяване (комбиниране) на символни низове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790892" y="1905000"/>
            <a:ext cx="1063752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string.Concat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790892" y="3313093"/>
            <a:ext cx="10637520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790892" y="5334000"/>
            <a:ext cx="1063752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"Peter";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E2666-180D-4F3F-89C9-75BA7366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2471613"/>
            <a:ext cx="2202718" cy="20226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E9E9ACB-FBA8-416D-B871-BC1A30EB5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1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 animBg="1"/>
      <p:bldP spid="4771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/>
              <a:t> </a:t>
            </a:r>
            <a:r>
              <a:rPr lang="bg-BG" dirty="0"/>
              <a:t>са поредица от символи </a:t>
            </a:r>
            <a:r>
              <a:rPr lang="en-US" dirty="0"/>
              <a:t>(</a:t>
            </a:r>
            <a:r>
              <a:rPr lang="bg-BG" dirty="0"/>
              <a:t>текстове</a:t>
            </a:r>
            <a:r>
              <a:rPr lang="en-US" dirty="0"/>
              <a:t>)</a:t>
            </a:r>
            <a:r>
              <a:rPr lang="bg-BG" dirty="0"/>
              <a:t>, Декларират се с  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bg-BG" noProof="1"/>
              <a:t>, синоним на типа данни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  <a:p>
            <a:r>
              <a:rPr lang="bg-BG" dirty="0"/>
              <a:t>Символните низове се заграждат в кавички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600" dirty="0"/>
              <a:t>Символните низове са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/>
              <a:t>поредици от символи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600" dirty="0"/>
              <a:t>Можем да ги сравняваме, съединяваме</a:t>
            </a:r>
            <a:endParaRPr lang="bg-BG" sz="3000" dirty="0"/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000" dirty="0"/>
              <a:t>Съединяването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“+” e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бавно, </a:t>
            </a:r>
            <a:r>
              <a:rPr lang="bg-BG" sz="3000" dirty="0"/>
              <a:t>ще разгледаме специален начин в следващите теми</a:t>
            </a:r>
            <a:endParaRPr lang="bg-BG" sz="3600" dirty="0">
              <a:solidFill>
                <a:srgbClr val="FFC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BAEB215-48D3-4D67-A867-ADF72F71E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7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>
                <a:latin typeface="+mn-ea"/>
              </a:rPr>
              <a:t>Символни низове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C034C396-A877-4F17-80EB-F4BDF6B80CD3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2897749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7165</TotalTime>
  <Words>779</Words>
  <Application>Microsoft Office PowerPoint</Application>
  <PresentationFormat>По избор</PresentationFormat>
  <Paragraphs>146</Paragraphs>
  <Slides>10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Символни низове </vt:lpstr>
      <vt:lpstr>Съдържание</vt:lpstr>
      <vt:lpstr>Символни низове</vt:lpstr>
      <vt:lpstr>В C# символните низове са Immutable, използват  Unicode</vt:lpstr>
      <vt:lpstr>Инициализация на символни низове</vt:lpstr>
      <vt:lpstr>Сравняване на символни низове</vt:lpstr>
      <vt:lpstr>Съединяване (комбиниране) на символни низове</vt:lpstr>
      <vt:lpstr>Какво научихме този час?</vt:lpstr>
      <vt:lpstr>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>Software University Foundation</dc:creator>
  <cp:keywords>C#; text; string; processing; programming; course; SoftUni; Software University</cp:keywords>
  <dc:description>Фондация "Софтуерен университет" - http://softuni.foundation</dc:description>
  <cp:lastModifiedBy>Евелина Андонова</cp:lastModifiedBy>
  <cp:revision>297</cp:revision>
  <dcterms:created xsi:type="dcterms:W3CDTF">2014-01-02T17:00:34Z</dcterms:created>
  <dcterms:modified xsi:type="dcterms:W3CDTF">2020-11-19T17:00:09Z</dcterms:modified>
  <cp:category>programming; software engineering; C#;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