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27" r:id="rId3"/>
    <p:sldId id="628" r:id="rId4"/>
    <p:sldId id="545" r:id="rId5"/>
    <p:sldId id="623" r:id="rId6"/>
    <p:sldId id="626" r:id="rId7"/>
    <p:sldId id="548" r:id="rId8"/>
    <p:sldId id="550" r:id="rId9"/>
    <p:sldId id="631" r:id="rId10"/>
    <p:sldId id="632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FA5262D-A776-4948-A735-430AA6F41813}">
          <p14:sldIdLst>
            <p14:sldId id="627"/>
            <p14:sldId id="628"/>
          </p14:sldIdLst>
        </p14:section>
        <p14:section name="Симвоми низове и текстообработка" id="{68594B92-4B43-4FA8-A686-D323E96B64F0}">
          <p14:sldIdLst>
            <p14:sldId id="545"/>
            <p14:sldId id="623"/>
            <p14:sldId id="626"/>
            <p14:sldId id="548"/>
            <p14:sldId id="550"/>
          </p14:sldIdLst>
        </p14:section>
        <p14:section name="Заключение" id="{5A49AC96-D277-4665-9D0D-9032AE2D378F}">
          <p14:sldIdLst>
            <p14:sldId id="631"/>
            <p14:sldId id="632"/>
            <p14:sldId id="481"/>
          </p14:sldIdLst>
        </p14:section>
        <p14:section name="Conclusion" id="{9E83CEE3-6473-4B1D-AB53-F0F779C6BA2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606C47B-9DD8-4882-A002-354E63E4A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700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7FAF695-1091-4E20-A78E-E03DD76B07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384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3E82801-8AB4-43D8-BA04-433CE81C8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963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4586F81-52C6-4EB6-8D07-60BEB5E69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828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E0BAEF-840A-489E-A9E3-0BC49AD146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845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Работа със символни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1412" y="1554117"/>
            <a:ext cx="10348698" cy="1145969"/>
          </a:xfrm>
        </p:spPr>
        <p:txBody>
          <a:bodyPr>
            <a:normAutofit fontScale="97500"/>
          </a:bodyPr>
          <a:lstStyle/>
          <a:p>
            <a:r>
              <a:rPr lang="bg-BG" altLang="en-US" sz="3600" dirty="0">
                <a:latin typeface="+mn-ea"/>
              </a:rPr>
              <a:t>Символни низове и текстообработка. Основни операции с низове</a:t>
            </a:r>
            <a:endParaRPr lang="x-none" altLang="en-US" sz="36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4366" y="3583505"/>
            <a:ext cx="5549873" cy="2641346"/>
            <a:chOff x="239737" y="3624633"/>
            <a:chExt cx="5549873" cy="2641346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1856" y="4331171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7" y="5103459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491486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0751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B4A5069-489F-4366-A2F6-E2709E1FF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515" y="3571030"/>
            <a:ext cx="4222023" cy="226211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EF5A783-3D23-409B-B588-387DD65F1E6C}"/>
              </a:ext>
            </a:extLst>
          </p:cNvPr>
          <p:cNvSpPr txBox="1">
            <a:spLocks/>
          </p:cNvSpPr>
          <p:nvPr/>
        </p:nvSpPr>
        <p:spPr bwMode="auto">
          <a:xfrm>
            <a:off x="258654" y="6220544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69069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10DDBA5-D75A-4F02-AC0B-CAAC2EB3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4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Търсене</a:t>
            </a:r>
            <a:endParaRPr lang="en-US" dirty="0"/>
          </a:p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Извличане на подниз</a:t>
            </a:r>
          </a:p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Разделяне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F4DAC01-5CDE-4778-9AE6-83BFE8CF2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Намиране на подниз в даден символен низ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/>
              <a:t>връща индекса на първия символ или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str.LastIndexOf(string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/>
              <a:t>намира последното копие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latin typeface="Courier New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в символен низ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56004" y="2870034"/>
            <a:ext cx="102108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email = "vasko@gmail.org";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firstIndex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("@");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secondIndex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("a", 2);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notFound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("/");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767116" y="5576779"/>
            <a:ext cx="10210801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verse = "To be or not to be…";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lastIndex = verse.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("be");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882">
            <a:off x="10044222" y="2328394"/>
            <a:ext cx="1845165" cy="1845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3EDF784-C4EB-4C3C-9305-E62AEA21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12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Даден ви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/>
              <a:t>Намерете колко пъти, че модел се появява в текста</a:t>
            </a:r>
          </a:p>
          <a:p>
            <a:pPr lvl="1"/>
            <a:r>
              <a:rPr lang="bg-BG" dirty="0"/>
              <a:t>Припокриване е позволено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: </a:t>
            </a:r>
            <a:r>
              <a:rPr lang="bg-BG" dirty="0"/>
              <a:t>Брой появявания на подниз в низ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https://judge.softuni.bg/Contests/Practice/Index/320#1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87570" y="3525519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68014" y="3525519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B92ABC3B-73E6-4F5F-B922-CBA75AB29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</a:t>
            </a:r>
            <a:r>
              <a:rPr lang="en-GB" dirty="0"/>
              <a:t> </a:t>
            </a:r>
            <a:r>
              <a:rPr lang="bg-BG" dirty="0"/>
              <a:t>Брой появявания на подниз в низ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51121"/>
            <a:ext cx="10668000" cy="5278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Console.ReadLine().ToLower();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Console.ReadLine().ToLower();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!= -1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counter++;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index + 1);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Console.WriteLine(counter);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C531B3-2E76-4171-89D4-C599B140B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4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подниз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1791856"/>
            <a:ext cx="101473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== "Rila2017"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4057072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== "Rila2017.jpg"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18128"/>
              </p:ext>
            </p:extLst>
          </p:nvPr>
        </p:nvGraphicFramePr>
        <p:xfrm>
          <a:off x="1072498" y="5659584"/>
          <a:ext cx="10127319" cy="909206"/>
        </p:xfrm>
        <a:graphic>
          <a:graphicData uri="http://schemas.openxmlformats.org/drawingml/2006/table">
            <a:tbl>
              <a:tblPr/>
              <a:tblGrid>
                <a:gridCol w="50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10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116945" y="5678056"/>
            <a:ext cx="6059055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5116945" y="5678056"/>
            <a:ext cx="4045528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6864-5063-4076-8DAB-C3C8D341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12" y="1887721"/>
            <a:ext cx="1981372" cy="1975275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1A2C3E4-7213-40F4-B490-2044E2D18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36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9" grpId="0" animBg="1"/>
      <p:bldP spid="9" grpId="0" animBg="1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Разделяне на символен низ по дадени разделители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 на символни низове</a:t>
            </a: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684212" y="1915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(params char[] separator)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3389055"/>
            <a:ext cx="10668000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 "Amstel,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Zagorka,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Tuborg,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Becks.";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Console.WriteLine(beer);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28" y="4704915"/>
            <a:ext cx="1359476" cy="122021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FD50ACF-DCA6-4201-8C0A-7048D656D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46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sz="4000" dirty="0"/>
              <a:t>Освен сравняване и съединяване на символни низове, можем да: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търсим подниз в низ с метода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600" dirty="0"/>
              <a:t>извличаме подниз от низ с метода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600" dirty="0"/>
              <a:t>разделяме низ на поднизове по  дадени разделителни символи с метода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9D6F5F6-ABC3-4383-9F7B-858832FC3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Символни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DF2DCFB4-09B1-4BF0-A778-56C45BD358FB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8617980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728</Words>
  <Application>Microsoft Office PowerPoint</Application>
  <PresentationFormat>По избор</PresentationFormat>
  <Paragraphs>143</Paragraphs>
  <Slides>10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Работа със символни низове</vt:lpstr>
      <vt:lpstr>Съдържание</vt:lpstr>
      <vt:lpstr>Търсене в символен низ</vt:lpstr>
      <vt:lpstr>Задача: Брой появявания на подниз в низ</vt:lpstr>
      <vt:lpstr>Решение: Брой появявания на подниз в низ </vt:lpstr>
      <vt:lpstr>Извличане на подниз</vt:lpstr>
      <vt:lpstr>Разделяне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2020-11-19T17:04:15Z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