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3"/>
  </p:notesMasterIdLst>
  <p:handoutMasterIdLst>
    <p:handoutMasterId r:id="rId14"/>
  </p:handoutMasterIdLst>
  <p:sldIdLst>
    <p:sldId id="402" r:id="rId3"/>
    <p:sldId id="465" r:id="rId4"/>
    <p:sldId id="494" r:id="rId5"/>
    <p:sldId id="493" r:id="rId6"/>
    <p:sldId id="484" r:id="rId7"/>
    <p:sldId id="489" r:id="rId8"/>
    <p:sldId id="491" r:id="rId9"/>
    <p:sldId id="464" r:id="rId10"/>
    <p:sldId id="481" r:id="rId11"/>
    <p:sldId id="495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6553FC6C-A2AE-4A48-9EF6-FCBEB08B1D0C}">
          <p14:sldIdLst>
            <p14:sldId id="402"/>
            <p14:sldId id="465"/>
          </p14:sldIdLst>
        </p14:section>
        <p14:section name="Представяне на темата" id="{086FF89F-6EC1-4D6B-BDE3-293D8B9B9228}">
          <p14:sldIdLst>
            <p14:sldId id="494"/>
            <p14:sldId id="493"/>
            <p14:sldId id="484"/>
            <p14:sldId id="489"/>
            <p14:sldId id="491"/>
          </p14:sldIdLst>
        </p14:section>
        <p14:section name="Заключения" id="{2257759A-C9AF-49DE-9AB5-875BA1431BD0}">
          <p14:sldIdLst>
            <p14:sldId id="464"/>
            <p14:sldId id="481"/>
            <p14:sldId id="4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4533" autoAdjust="0"/>
  </p:normalViewPr>
  <p:slideViewPr>
    <p:cSldViewPr>
      <p:cViewPr varScale="1">
        <p:scale>
          <a:sx n="86" d="100"/>
          <a:sy n="86" d="100"/>
        </p:scale>
        <p:origin x="490" y="5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19-Nov-20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19-Nov-20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1C260232-4640-4101-BF9C-A5B58976546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13746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86822C29-B756-4AE1-BECA-3ADD16D76C0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05495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D38BABDA-4FD7-4103-AE85-5FF212DD696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830955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C2B12A8B-C815-4435-A412-B7184D7A32F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92061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8E72E82B-E246-430A-AEB3-3E24214DDA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37725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C596B799-5DCA-497A-98F9-5FFC1FF1819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07765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s://github.com/BG-IT-Edu/School-Programming/tree/main/Courses/Applied-Programmer/Programming-Fundamental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4.jpeg"/><Relationship Id="rId4" Type="http://schemas.openxmlformats.org/officeDocument/2006/relationships/image" Target="../media/image11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68/&#1052;&#1085;&#1086;&#1075;&#1086;&#1084;&#1077;&#1088;&#1085;&#1080;-&#1084;&#1072;&#1089;&#1080;&#1074;&#1080;-&#1085;&#1072;&#1079;&#1098;&#1073;&#1077;&#1085;&#1080;-&#1084;&#1072;&#1089;&#1080;&#1074;&#1080;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68/&#1052;&#1085;&#1086;&#1075;&#1086;&#1084;&#1077;&#1088;&#1085;&#1080;-&#1084;&#1072;&#1089;&#1080;&#1074;&#1080;-&#1085;&#1072;&#1079;&#1098;&#1073;&#1077;&#1085;&#1080;-&#1084;&#1072;&#1089;&#1080;&#1074;&#1080;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/School-Programming/tree/main/Courses/Applied-Programmer/Programming-Fundamental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12812" y="613882"/>
            <a:ext cx="10577299" cy="788071"/>
          </a:xfrm>
        </p:spPr>
        <p:txBody>
          <a:bodyPr>
            <a:normAutofit/>
          </a:bodyPr>
          <a:lstStyle/>
          <a:p>
            <a:r>
              <a:rPr lang="bg-BG" altLang="en-US" dirty="0"/>
              <a:t>Многомерни масиви</a:t>
            </a:r>
            <a:endParaRPr lang="x-none" alt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710799"/>
            <a:ext cx="7910298" cy="803801"/>
          </a:xfrm>
        </p:spPr>
        <p:txBody>
          <a:bodyPr>
            <a:normAutofit fontScale="97500"/>
          </a:bodyPr>
          <a:lstStyle/>
          <a:p>
            <a:r>
              <a:rPr lang="bg-BG" altLang="en-US" dirty="0">
                <a:latin typeface="+mn-ea"/>
              </a:rPr>
              <a:t>Назъбени масиви</a:t>
            </a:r>
            <a:endParaRPr lang="x-none" altLang="en-US" dirty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 rot="1403126">
            <a:off x="4454673" y="3575296"/>
            <a:ext cx="2666402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784138F-0950-4E77-A9DD-5A425862148D}"/>
              </a:ext>
            </a:extLst>
          </p:cNvPr>
          <p:cNvGrpSpPr/>
          <p:nvPr/>
        </p:nvGrpSpPr>
        <p:grpSpPr>
          <a:xfrm>
            <a:off x="254367" y="3583505"/>
            <a:ext cx="5549872" cy="2666520"/>
            <a:chOff x="239738" y="3624633"/>
            <a:chExt cx="5549872" cy="2666520"/>
          </a:xfrm>
        </p:grpSpPr>
        <p:pic>
          <p:nvPicPr>
            <p:cNvPr id="17" name="Picture 16" descr="http://softuni.b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18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F06E175F-5BEA-4FFA-BEFE-073279FAB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39738" y="419908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19" name="Text Placeholder 7">
              <a:extLst>
                <a:ext uri="{FF2B5EF4-FFF2-40B4-BE49-F238E27FC236}">
                  <a16:creationId xmlns:a16="http://schemas.microsoft.com/office/drawing/2014/main" id="{89D41982-99A7-459C-A044-BC03FB5F80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39738" y="5013667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 dirty="0"/>
                <a:t> екип</a:t>
              </a:r>
            </a:p>
          </p:txBody>
        </p:sp>
        <p:sp>
          <p:nvSpPr>
            <p:cNvPr id="21" name="Text Placeholder 10">
              <a:extLst>
                <a:ext uri="{FF2B5EF4-FFF2-40B4-BE49-F238E27FC236}">
                  <a16:creationId xmlns:a16="http://schemas.microsoft.com/office/drawing/2014/main" id="{0CA1AFB9-AC1A-4329-BE5F-D27D3914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39738" y="5449903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Обучение за ИТ кариера</a:t>
              </a:r>
            </a:p>
          </p:txBody>
        </p:sp>
        <p:sp>
          <p:nvSpPr>
            <p:cNvPr id="22" name="Text Placeholder 11">
              <a:extLst>
                <a:ext uri="{FF2B5EF4-FFF2-40B4-BE49-F238E27FC236}">
                  <a16:creationId xmlns:a16="http://schemas.microsoft.com/office/drawing/2014/main" id="{8776A7C3-5AF5-4CA5-B9B0-6A1F89BCBF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44025" y="5832691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6"/>
                </a:rPr>
                <a:t>https://it-kariera.mon.bg/e-learning/</a:t>
              </a:r>
              <a:endParaRPr lang="en-GB" dirty="0"/>
            </a:p>
          </p:txBody>
        </p:sp>
      </p:grp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8B7D949-7B56-4CF6-863F-266A8DCCF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166325"/>
              </p:ext>
            </p:extLst>
          </p:nvPr>
        </p:nvGraphicFramePr>
        <p:xfrm>
          <a:off x="8226172" y="4035644"/>
          <a:ext cx="2747868" cy="609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86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9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6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69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 Box 18">
            <a:extLst>
              <a:ext uri="{FF2B5EF4-FFF2-40B4-BE49-F238E27FC236}">
                <a16:creationId xmlns:a16="http://schemas.microsoft.com/office/drawing/2014/main" id="{7B98B7FB-CABC-4E78-AD7C-3C10C50ECE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3774" y="3436224"/>
            <a:ext cx="29718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E5EEDE8-09A8-493A-8916-ED81EC6D76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784502"/>
              </p:ext>
            </p:extLst>
          </p:nvPr>
        </p:nvGraphicFramePr>
        <p:xfrm>
          <a:off x="8226172" y="4645244"/>
          <a:ext cx="1373934" cy="609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86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9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3A0C9F5-2896-410C-A356-E4B255902A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843263"/>
              </p:ext>
            </p:extLst>
          </p:nvPr>
        </p:nvGraphicFramePr>
        <p:xfrm>
          <a:off x="8226172" y="5254844"/>
          <a:ext cx="2060901" cy="609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86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9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6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 Box 18">
            <a:extLst>
              <a:ext uri="{FF2B5EF4-FFF2-40B4-BE49-F238E27FC236}">
                <a16:creationId xmlns:a16="http://schemas.microsoft.com/office/drawing/2014/main" id="{C3259496-1DE7-42EC-AAA2-4ED0FA54F6F2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6402464" y="4726534"/>
            <a:ext cx="29718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3E44C6C2-649F-4643-B279-63596DCEBD57}"/>
              </a:ext>
            </a:extLst>
          </p:cNvPr>
          <p:cNvSpPr txBox="1">
            <a:spLocks/>
          </p:cNvSpPr>
          <p:nvPr/>
        </p:nvSpPr>
        <p:spPr bwMode="auto">
          <a:xfrm>
            <a:off x="258654" y="6296204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7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2667704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426C9075-8FFC-49CE-A7BB-74EF808B07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367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9230" y="41275"/>
            <a:ext cx="5053965" cy="1110615"/>
          </a:xfrm>
        </p:spPr>
        <p:txBody>
          <a:bodyPr>
            <a:normAutofit/>
          </a:bodyPr>
          <a:lstStyle/>
          <a:p>
            <a:r>
              <a:rPr lang="x-none" dirty="0">
                <a:cs typeface="+mn-lt"/>
              </a:rPr>
              <a:t>Съдържание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9942598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Назъбени масиви</a:t>
            </a:r>
            <a:endParaRPr lang="en-US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Използване на назъбени масиви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11" y="2821904"/>
            <a:ext cx="3406801" cy="3515818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9FFD3855-410A-4545-BE49-D651FBF3AA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668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Назъбен масив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(jagged array)</a:t>
            </a:r>
            <a:r>
              <a:rPr lang="bg-BG" dirty="0"/>
              <a:t> = масив от масиви, всеки с различна дължина</a:t>
            </a:r>
          </a:p>
          <a:p>
            <a:r>
              <a:rPr lang="bg-BG" dirty="0"/>
              <a:t>Назъбените масиви се създават чрез </a:t>
            </a:r>
            <a:r>
              <a:rPr lang="en-US" dirty="0"/>
              <a:t>1 </a:t>
            </a:r>
            <a:r>
              <a:rPr lang="bg-BG" dirty="0"/>
              <a:t>двойка от скоби</a:t>
            </a:r>
            <a:r>
              <a:rPr lang="en-US" dirty="0"/>
              <a:t> </a:t>
            </a:r>
            <a:r>
              <a:rPr lang="bg-BG" dirty="0"/>
              <a:t>за всяко измерение:</a:t>
            </a:r>
          </a:p>
          <a:p>
            <a:endParaRPr lang="bg-BG" dirty="0"/>
          </a:p>
          <a:p>
            <a:r>
              <a:rPr lang="bg-BG" dirty="0"/>
              <a:t>Заделяне:</a:t>
            </a:r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Назъбени масиви</a:t>
            </a:r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608012" y="3644516"/>
            <a:ext cx="10515598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[][] </a:t>
            </a:r>
            <a:r>
              <a:rPr lang="en-US" sz="2800" dirty="0" err="1"/>
              <a:t>jaggedArray</a:t>
            </a:r>
            <a:r>
              <a:rPr lang="en-US" sz="2800" dirty="0"/>
              <a:t>;</a:t>
            </a:r>
          </a:p>
        </p:txBody>
      </p:sp>
      <p:sp>
        <p:nvSpPr>
          <p:cNvPr id="17" name="Text Placeholder 5"/>
          <p:cNvSpPr txBox="1">
            <a:spLocks/>
          </p:cNvSpPr>
          <p:nvPr/>
        </p:nvSpPr>
        <p:spPr>
          <a:xfrm>
            <a:off x="608012" y="5066003"/>
            <a:ext cx="10515598" cy="1510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/>
              <a:t>jaggedArray</a:t>
            </a:r>
            <a:r>
              <a:rPr lang="bg-BG" sz="2800" dirty="0"/>
              <a:t> = </a:t>
            </a:r>
            <a:r>
              <a:rPr lang="en-US" sz="2800" dirty="0"/>
              <a:t>new </a:t>
            </a:r>
            <a:r>
              <a:rPr lang="en-US" sz="2800" dirty="0" err="1"/>
              <a:t>int</a:t>
            </a:r>
            <a:r>
              <a:rPr lang="en-US" sz="2800" dirty="0"/>
              <a:t>[2][];</a:t>
            </a:r>
          </a:p>
          <a:p>
            <a:r>
              <a:rPr lang="en-US" sz="2800" dirty="0" err="1"/>
              <a:t>jaggedArray</a:t>
            </a:r>
            <a:r>
              <a:rPr lang="en-US" sz="2800" dirty="0"/>
              <a:t>[0] = new </a:t>
            </a:r>
            <a:r>
              <a:rPr lang="en-US" sz="2800" dirty="0" err="1"/>
              <a:t>int</a:t>
            </a:r>
            <a:r>
              <a:rPr lang="en-US" sz="2800" dirty="0"/>
              <a:t>[5];</a:t>
            </a:r>
          </a:p>
          <a:p>
            <a:r>
              <a:rPr lang="en-US" sz="2800" dirty="0" err="1"/>
              <a:t>jaggedArray</a:t>
            </a:r>
            <a:r>
              <a:rPr lang="en-US" sz="2800" dirty="0"/>
              <a:t>[1] = new </a:t>
            </a:r>
            <a:r>
              <a:rPr lang="en-US" sz="2800" dirty="0" err="1"/>
              <a:t>int</a:t>
            </a:r>
            <a:r>
              <a:rPr lang="en-US" sz="2800" dirty="0"/>
              <a:t>[3];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50B0EB8B-1441-4D02-85F0-853BCFB03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588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Инициализиране:</a:t>
            </a:r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Назъбени масиви</a:t>
            </a:r>
          </a:p>
        </p:txBody>
      </p:sp>
      <p:sp>
        <p:nvSpPr>
          <p:cNvPr id="17" name="Text Placeholder 5"/>
          <p:cNvSpPr txBox="1">
            <a:spLocks/>
          </p:cNvSpPr>
          <p:nvPr/>
        </p:nvSpPr>
        <p:spPr>
          <a:xfrm>
            <a:off x="608012" y="1828800"/>
            <a:ext cx="5638800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/>
              <a:t>int</a:t>
            </a:r>
            <a:r>
              <a:rPr lang="en-US" sz="2800" dirty="0"/>
              <a:t>[][] </a:t>
            </a:r>
            <a:r>
              <a:rPr lang="en-US" sz="2800" dirty="0" err="1"/>
              <a:t>jaggedArray</a:t>
            </a:r>
            <a:r>
              <a:rPr lang="bg-BG" sz="2800" dirty="0"/>
              <a:t> =</a:t>
            </a:r>
            <a:r>
              <a:rPr lang="en-US" sz="2800" dirty="0"/>
              <a:t> {</a:t>
            </a:r>
          </a:p>
          <a:p>
            <a:r>
              <a:rPr lang="en-US" sz="2800" dirty="0"/>
              <a:t>  new </a:t>
            </a:r>
            <a:r>
              <a:rPr lang="en-US" sz="2800" dirty="0" err="1"/>
              <a:t>int</a:t>
            </a:r>
            <a:r>
              <a:rPr lang="en-US" sz="2800" dirty="0"/>
              <a:t>[] { 2, 8, 4, 6},</a:t>
            </a:r>
          </a:p>
          <a:p>
            <a:r>
              <a:rPr lang="en-US" sz="2800" dirty="0"/>
              <a:t>  new </a:t>
            </a:r>
            <a:r>
              <a:rPr lang="en-US" sz="2800" dirty="0" err="1"/>
              <a:t>int</a:t>
            </a:r>
            <a:r>
              <a:rPr lang="en-US" sz="2800" dirty="0"/>
              <a:t>[] { 3, 6},</a:t>
            </a:r>
          </a:p>
          <a:p>
            <a:r>
              <a:rPr lang="en-US" sz="2800" dirty="0"/>
              <a:t>  new </a:t>
            </a:r>
            <a:r>
              <a:rPr lang="en-US" sz="2800" dirty="0" err="1"/>
              <a:t>int</a:t>
            </a:r>
            <a:r>
              <a:rPr lang="en-US" sz="2800" dirty="0"/>
              <a:t>[] { 10, 20, 40}</a:t>
            </a:r>
          </a:p>
          <a:p>
            <a:r>
              <a:rPr lang="en-US" sz="2800" dirty="0"/>
              <a:t>};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655801"/>
              </p:ext>
            </p:extLst>
          </p:nvPr>
        </p:nvGraphicFramePr>
        <p:xfrm>
          <a:off x="8370230" y="2209800"/>
          <a:ext cx="2747868" cy="609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86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9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6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69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8217832" y="1610380"/>
            <a:ext cx="29718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85520"/>
              </p:ext>
            </p:extLst>
          </p:nvPr>
        </p:nvGraphicFramePr>
        <p:xfrm>
          <a:off x="8370230" y="2819400"/>
          <a:ext cx="1373934" cy="609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86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9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849521"/>
              </p:ext>
            </p:extLst>
          </p:nvPr>
        </p:nvGraphicFramePr>
        <p:xfrm>
          <a:off x="8370230" y="3429000"/>
          <a:ext cx="2060901" cy="609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86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9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6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 Box 18"/>
          <p:cNvSpPr txBox="1">
            <a:spLocks noChangeArrowheads="1"/>
          </p:cNvSpPr>
          <p:nvPr/>
        </p:nvSpPr>
        <p:spPr bwMode="auto">
          <a:xfrm rot="5400000">
            <a:off x="6546522" y="2900690"/>
            <a:ext cx="29718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6" name="Right Arrow 5"/>
          <p:cNvSpPr/>
          <p:nvPr/>
        </p:nvSpPr>
        <p:spPr>
          <a:xfrm>
            <a:off x="6856412" y="2895600"/>
            <a:ext cx="5334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74ED7A99-7B7B-4C3B-8C78-981D8EEC5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663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Достъп до елементите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Назъбен масив от двумерни масиви:</a:t>
            </a:r>
          </a:p>
          <a:p>
            <a:pPr>
              <a:lnSpc>
                <a:spcPct val="100000"/>
              </a:lnSpc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Назъбени масиви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1905000"/>
            <a:ext cx="5410200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jaggedArray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0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][</a:t>
            </a:r>
            <a:r>
              <a:rPr lang="en-US" sz="2800" dirty="0"/>
              <a:t>3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 = </a:t>
            </a:r>
            <a:r>
              <a:rPr lang="en-US" sz="2800" dirty="0">
                <a:solidFill>
                  <a:schemeClr val="tx1"/>
                </a:solidFill>
              </a:rPr>
              <a:t>18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8012" y="3846803"/>
            <a:ext cx="11125200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[][,] </a:t>
            </a:r>
            <a:r>
              <a:rPr lang="en-US" sz="2800" dirty="0" err="1">
                <a:solidFill>
                  <a:schemeClr val="tx1"/>
                </a:solidFill>
              </a:rPr>
              <a:t>jaggedOfTwo</a:t>
            </a:r>
            <a:r>
              <a:rPr lang="en-US" sz="2800" dirty="0">
                <a:solidFill>
                  <a:schemeClr val="tx1"/>
                </a:solidFill>
              </a:rPr>
              <a:t> = new </a:t>
            </a:r>
            <a:r>
              <a:rPr lang="en-US" sz="2800" dirty="0" err="1">
                <a:solidFill>
                  <a:schemeClr val="tx1"/>
                </a:solidFill>
              </a:rPr>
              <a:t>int</a:t>
            </a:r>
            <a:r>
              <a:rPr lang="en-US" sz="2800" dirty="0">
                <a:solidFill>
                  <a:schemeClr val="tx1"/>
                </a:solidFill>
              </a:rPr>
              <a:t>[2][,];</a:t>
            </a:r>
          </a:p>
          <a:p>
            <a:r>
              <a:rPr lang="en-US" sz="2800" dirty="0" err="1">
                <a:solidFill>
                  <a:schemeClr val="tx1"/>
                </a:solidFill>
              </a:rPr>
              <a:t>jaggedOfTwo</a:t>
            </a:r>
            <a:r>
              <a:rPr lang="en-US" sz="2800" dirty="0">
                <a:solidFill>
                  <a:schemeClr val="tx1"/>
                </a:solidFill>
              </a:rPr>
              <a:t>[0] = new </a:t>
            </a:r>
            <a:r>
              <a:rPr lang="en-US" sz="2800" dirty="0" err="1">
                <a:solidFill>
                  <a:schemeClr val="tx1"/>
                </a:solidFill>
              </a:rPr>
              <a:t>int</a:t>
            </a:r>
            <a:r>
              <a:rPr lang="en-US" sz="2800" dirty="0">
                <a:solidFill>
                  <a:schemeClr val="tx1"/>
                </a:solidFill>
              </a:rPr>
              <a:t>[,] { {5, 3}, {2, 9} };</a:t>
            </a:r>
          </a:p>
          <a:p>
            <a:r>
              <a:rPr lang="en-US" sz="2800" dirty="0" err="1">
                <a:solidFill>
                  <a:schemeClr val="tx1"/>
                </a:solidFill>
              </a:rPr>
              <a:t>jaggedOfTwo</a:t>
            </a:r>
            <a:r>
              <a:rPr lang="en-US" sz="2800" dirty="0">
                <a:solidFill>
                  <a:schemeClr val="tx1"/>
                </a:solidFill>
              </a:rPr>
              <a:t>[1] = new </a:t>
            </a:r>
            <a:r>
              <a:rPr lang="en-US" sz="2800" dirty="0" err="1">
                <a:solidFill>
                  <a:schemeClr val="tx1"/>
                </a:solidFill>
              </a:rPr>
              <a:t>int</a:t>
            </a:r>
            <a:r>
              <a:rPr lang="en-US" sz="2800" dirty="0">
                <a:solidFill>
                  <a:schemeClr val="tx1"/>
                </a:solidFill>
              </a:rPr>
              <a:t>[,] { {3, 5, 2}, {8, 2, 9} };</a:t>
            </a: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53F84DBD-8935-4F84-9A6B-683D6FCF26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77405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Генерирайте и изпечатайте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Триъгълника на Паскал </a:t>
            </a:r>
            <a:r>
              <a:rPr lang="bg-BG" dirty="0"/>
              <a:t>по зададена височина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</a:t>
            </a:r>
            <a:r>
              <a:rPr lang="bg-BG" dirty="0"/>
              <a:t>. Триъгълника на паскал съдържа:</a:t>
            </a:r>
          </a:p>
          <a:p>
            <a:pPr lvl="1"/>
            <a:r>
              <a:rPr lang="bg-BG" dirty="0"/>
              <a:t>Числото 1 на 1 ред</a:t>
            </a:r>
          </a:p>
          <a:p>
            <a:pPr lvl="1"/>
            <a:r>
              <a:rPr lang="bg-BG" dirty="0"/>
              <a:t>Всяко число на всеки следващ ред се получава от сбора на двете числа над него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Задача: Триъгълник на Паскал</a:t>
            </a:r>
            <a:endParaRPr lang="en-US" dirty="0"/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816168" y="5082136"/>
            <a:ext cx="934844" cy="5566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2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3503612" y="4472536"/>
            <a:ext cx="2944844" cy="19108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        1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  1   1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1   2   1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1   3   3   1</a:t>
            </a:r>
          </a:p>
          <a:p>
            <a:r>
              <a:rPr lang="en-US" sz="2200" dirty="0">
                <a:solidFill>
                  <a:schemeClr val="tx1"/>
                </a:solidFill>
              </a:rPr>
              <a:t>1   4   6   4   1</a:t>
            </a:r>
          </a:p>
        </p:txBody>
      </p:sp>
      <p:sp>
        <p:nvSpPr>
          <p:cNvPr id="5" name="Right Arrow 4"/>
          <p:cNvSpPr/>
          <p:nvPr/>
        </p:nvSpPr>
        <p:spPr>
          <a:xfrm>
            <a:off x="2360612" y="5105400"/>
            <a:ext cx="6096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F1CDCBC4-1E67-4ACB-93AE-BFB7B00EA3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70898" y="6396335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https://judge.softuni.bg/Contests/2668/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622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bg-BG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Решение: Триъгълник на Паскал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63768" y="1271898"/>
            <a:ext cx="11069444" cy="49578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 err="1">
                <a:solidFill>
                  <a:schemeClr val="tx1"/>
                </a:solidFill>
              </a:rPr>
              <a:t>int</a:t>
            </a:r>
            <a:r>
              <a:rPr lang="en-US" sz="2200" dirty="0">
                <a:solidFill>
                  <a:schemeClr val="tx1"/>
                </a:solidFill>
              </a:rPr>
              <a:t> h = </a:t>
            </a:r>
            <a:r>
              <a:rPr lang="en-US" sz="2200" dirty="0" err="1">
                <a:solidFill>
                  <a:schemeClr val="tx1"/>
                </a:solidFill>
              </a:rPr>
              <a:t>int.Parse</a:t>
            </a:r>
            <a:r>
              <a:rPr lang="en-US" sz="2200" dirty="0">
                <a:solidFill>
                  <a:schemeClr val="tx1"/>
                </a:solidFill>
              </a:rPr>
              <a:t>(</a:t>
            </a:r>
            <a:r>
              <a:rPr lang="en-US" sz="2200" dirty="0" err="1">
                <a:solidFill>
                  <a:schemeClr val="tx1"/>
                </a:solidFill>
              </a:rPr>
              <a:t>Console.ReadLine</a:t>
            </a:r>
            <a:r>
              <a:rPr lang="en-US" sz="2200" dirty="0">
                <a:solidFill>
                  <a:schemeClr val="tx1"/>
                </a:solidFill>
              </a:rPr>
              <a:t>());</a:t>
            </a:r>
          </a:p>
          <a:p>
            <a:r>
              <a:rPr lang="en-US" sz="2200" dirty="0">
                <a:solidFill>
                  <a:schemeClr val="tx1"/>
                </a:solidFill>
              </a:rPr>
              <a:t>long[][] triangle = new long[h+1][];</a:t>
            </a:r>
          </a:p>
          <a:p>
            <a:r>
              <a:rPr lang="en-US" sz="2200" dirty="0">
                <a:solidFill>
                  <a:schemeClr val="tx1"/>
                </a:solidFill>
              </a:rPr>
              <a:t>for(</a:t>
            </a:r>
            <a:r>
              <a:rPr lang="en-US" sz="2200" dirty="0" err="1">
                <a:solidFill>
                  <a:schemeClr val="tx1"/>
                </a:solidFill>
              </a:rPr>
              <a:t>int</a:t>
            </a:r>
            <a:r>
              <a:rPr lang="en-US" sz="2200" dirty="0">
                <a:solidFill>
                  <a:schemeClr val="tx1"/>
                </a:solidFill>
              </a:rPr>
              <a:t> row = 0; row &lt; h; row++)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triangle[row] = new long[row + 1];</a:t>
            </a:r>
          </a:p>
          <a:p>
            <a:r>
              <a:rPr lang="en-US" sz="2200" dirty="0">
                <a:solidFill>
                  <a:schemeClr val="tx1"/>
                </a:solidFill>
              </a:rPr>
              <a:t>}</a:t>
            </a:r>
          </a:p>
          <a:p>
            <a:r>
              <a:rPr lang="en-US" sz="2200" dirty="0">
                <a:solidFill>
                  <a:schemeClr val="tx1"/>
                </a:solidFill>
              </a:rPr>
              <a:t>triangle[0][0] = 1;</a:t>
            </a:r>
          </a:p>
          <a:p>
            <a:r>
              <a:rPr lang="en-US" sz="2200" dirty="0">
                <a:solidFill>
                  <a:schemeClr val="tx1"/>
                </a:solidFill>
              </a:rPr>
              <a:t>for(</a:t>
            </a:r>
            <a:r>
              <a:rPr lang="en-US" sz="2200" dirty="0" err="1">
                <a:solidFill>
                  <a:schemeClr val="tx1"/>
                </a:solidFill>
              </a:rPr>
              <a:t>int</a:t>
            </a:r>
            <a:r>
              <a:rPr lang="en-US" sz="2200" dirty="0">
                <a:solidFill>
                  <a:schemeClr val="tx1"/>
                </a:solidFill>
              </a:rPr>
              <a:t> row = 0; row &lt; h-1; row++)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for(</a:t>
            </a:r>
            <a:r>
              <a:rPr lang="en-US" sz="2200" dirty="0" err="1">
                <a:solidFill>
                  <a:schemeClr val="tx1"/>
                </a:solidFill>
              </a:rPr>
              <a:t>int</a:t>
            </a:r>
            <a:r>
              <a:rPr lang="en-US" sz="2200" dirty="0">
                <a:solidFill>
                  <a:schemeClr val="tx1"/>
                </a:solidFill>
              </a:rPr>
              <a:t> col = 0; col &lt;= row; col++)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triangle[row + 1][col] += triangle[row][col];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triangle[row + 1][col + 1] += triangle[row][col];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}</a:t>
            </a:r>
          </a:p>
          <a:p>
            <a:r>
              <a:rPr lang="en-US" sz="2200" dirty="0">
                <a:solidFill>
                  <a:schemeClr val="tx1"/>
                </a:solidFill>
              </a:rPr>
              <a:t>}</a:t>
            </a:r>
          </a:p>
          <a:p>
            <a:endParaRPr lang="en-US" sz="2200" dirty="0">
              <a:solidFill>
                <a:schemeClr val="tx1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//TODO: </a:t>
            </a:r>
            <a:r>
              <a:rPr lang="bg-BG" sz="2200" dirty="0">
                <a:solidFill>
                  <a:schemeClr val="tx1"/>
                </a:solidFill>
              </a:rPr>
              <a:t>Изпечатване с подходящо форматиране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7313612" y="1371599"/>
            <a:ext cx="3962400" cy="890301"/>
          </a:xfrm>
          <a:prstGeom prst="wedgeRoundRectCallout">
            <a:avLst>
              <a:gd name="adj1" fmla="val -71712"/>
              <a:gd name="adj2" fmla="val 1393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  <a:latin typeface="+mn-lt"/>
              </a:rPr>
              <a:t>Създаваме триъгълен масив</a:t>
            </a:r>
          </a:p>
        </p:txBody>
      </p:sp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7332011" y="2486126"/>
            <a:ext cx="3944001" cy="886554"/>
          </a:xfrm>
          <a:prstGeom prst="wedgeRoundRectCallout">
            <a:avLst>
              <a:gd name="adj1" fmla="val -73226"/>
              <a:gd name="adj2" fmla="val -368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</a:rPr>
              <a:t>Заделяме елементи за всеки ред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4" name="AutoShape 23"/>
          <p:cNvSpPr>
            <a:spLocks noChangeArrowheads="1"/>
          </p:cNvSpPr>
          <p:nvPr/>
        </p:nvSpPr>
        <p:spPr bwMode="auto">
          <a:xfrm>
            <a:off x="9151611" y="3936298"/>
            <a:ext cx="2429201" cy="1016702"/>
          </a:xfrm>
          <a:prstGeom prst="wedgeRoundRectCallout">
            <a:avLst>
              <a:gd name="adj1" fmla="val -73843"/>
              <a:gd name="adj2" fmla="val -1915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</a:rPr>
              <a:t>Изчисляваме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69753563-AED4-43AE-A0F7-62B2A145A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70898" y="6396335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https://judge.softuni.bg/Contests/2668/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89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7961399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Назъбените масиви са масив от елементи, всеки от които също е масив, но с потенциално различна дължина от останалите</a:t>
            </a:r>
          </a:p>
          <a:p>
            <a:pPr>
              <a:lnSpc>
                <a:spcPct val="110000"/>
              </a:lnSpc>
            </a:pPr>
            <a:r>
              <a:rPr lang="bg-BG" sz="3200" dirty="0"/>
              <a:t>Назъбените масиви </a:t>
            </a:r>
            <a:r>
              <a:rPr lang="bg-BG" sz="3600" dirty="0"/>
              <a:t>разполагат</a:t>
            </a:r>
            <a:r>
              <a:rPr lang="bg-BG" sz="3200" dirty="0"/>
              <a:t> с 1 двойка квадратни скоби за всяка една своя размерност</a:t>
            </a:r>
          </a:p>
          <a:p>
            <a:pPr>
              <a:lnSpc>
                <a:spcPct val="110000"/>
              </a:lnSpc>
            </a:pPr>
            <a:endParaRPr lang="bg-BG" sz="3200" dirty="0"/>
          </a:p>
          <a:p>
            <a:pPr>
              <a:lnSpc>
                <a:spcPct val="110000"/>
              </a:lnSpc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този час?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2" y="1377743"/>
            <a:ext cx="2209800" cy="14120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9752012" y="1881767"/>
            <a:ext cx="2108746" cy="2282193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DB073FD7-38AF-4FA6-BB20-4FD45F55E8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8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en-US" dirty="0">
                <a:latin typeface="+mn-ea"/>
              </a:rPr>
              <a:t>Масиви</a:t>
            </a:r>
            <a:endParaRPr lang="en-US" dirty="0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7917738B-F331-4E5F-A299-DFCB7E411C0A}"/>
              </a:ext>
            </a:extLst>
          </p:cNvPr>
          <p:cNvSpPr txBox="1">
            <a:spLocks/>
          </p:cNvSpPr>
          <p:nvPr/>
        </p:nvSpPr>
        <p:spPr bwMode="auto">
          <a:xfrm>
            <a:off x="303212" y="6400800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3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3211222257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7168</TotalTime>
  <Words>774</Words>
  <Application>Microsoft Office PowerPoint</Application>
  <PresentationFormat>По избор</PresentationFormat>
  <Paragraphs>122</Paragraphs>
  <Slides>10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10</vt:i4>
      </vt:variant>
    </vt:vector>
  </HeadingPairs>
  <TitlesOfParts>
    <vt:vector size="16" baseType="lpstr">
      <vt:lpstr>Arial</vt:lpstr>
      <vt:lpstr>Calibri</vt:lpstr>
      <vt:lpstr>Consolas</vt:lpstr>
      <vt:lpstr>Wingdings</vt:lpstr>
      <vt:lpstr>Wingdings 2</vt:lpstr>
      <vt:lpstr>SoftUni 16x9</vt:lpstr>
      <vt:lpstr>Многомерни масиви</vt:lpstr>
      <vt:lpstr>Съдържание</vt:lpstr>
      <vt:lpstr>Назъбени масиви</vt:lpstr>
      <vt:lpstr>Назъбени масиви</vt:lpstr>
      <vt:lpstr>Назъбени масиви</vt:lpstr>
      <vt:lpstr>Задача: Триъгълник на Паскал</vt:lpstr>
      <vt:lpstr>Решение: Триъгълник на Паскал</vt:lpstr>
      <vt:lpstr>Какво научихме този час?</vt:lpstr>
      <vt:lpstr>Масиви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session; cache; pipeline; CSRF; sockets; rest; signalR; roles; authentication; authorization; web; net; core; entity; framework; csharp; server; http; protocol; html; css; cookies; asp; mvc; identity; razor; filters; SoftUni; Software University; programming; software development; software engineering; course</cp:keywords>
  <dc:description>Фондация "Софтуерен университет" - http://softuni.foundation</dc:description>
  <cp:lastModifiedBy>Евелина Андонова</cp:lastModifiedBy>
  <cp:revision>300</cp:revision>
  <dcterms:created xsi:type="dcterms:W3CDTF">2014-01-02T17:00:34Z</dcterms:created>
  <dcterms:modified xsi:type="dcterms:W3CDTF">2020-11-19T17:13:53Z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