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8"/>
  </p:notesMasterIdLst>
  <p:handoutMasterIdLst>
    <p:handoutMasterId r:id="rId19"/>
  </p:handoutMasterIdLst>
  <p:sldIdLst>
    <p:sldId id="402" r:id="rId3"/>
    <p:sldId id="483" r:id="rId4"/>
    <p:sldId id="484" r:id="rId5"/>
    <p:sldId id="485" r:id="rId6"/>
    <p:sldId id="486" r:id="rId7"/>
    <p:sldId id="487" r:id="rId8"/>
    <p:sldId id="488" r:id="rId9"/>
    <p:sldId id="489" r:id="rId10"/>
    <p:sldId id="490" r:id="rId11"/>
    <p:sldId id="491" r:id="rId12"/>
    <p:sldId id="492" r:id="rId13"/>
    <p:sldId id="493" r:id="rId14"/>
    <p:sldId id="464" r:id="rId15"/>
    <p:sldId id="494" r:id="rId16"/>
    <p:sldId id="481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40832A2-C997-4DE2-81B8-D31DA42AA19A}">
          <p14:sldIdLst>
            <p14:sldId id="402"/>
          </p14:sldIdLst>
        </p14:section>
        <p14:section name="LINQ" id="{356FC7A2-8255-4825-893C-67C49041BAF3}">
          <p14:sldIdLst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</p14:sldIdLst>
        </p14:section>
        <p14:section name="Conclusion" id="{77AD7D84-4D04-4D90-ACAA-C873C65A4183}">
          <p14:sldIdLst>
            <p14:sldId id="464"/>
            <p14:sldId id="49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19-Nov-20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19-Nov-20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9D405225-8C50-4138-8157-4A679836BA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34130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9334357-F7F5-4638-BB6F-E5FAD23F05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55877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82C07D4-9C40-469F-9CCA-23CC3FD09A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39215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1A99C73-D80D-4267-9F63-0A3D492C65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45178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10" Type="http://schemas.openxmlformats.org/officeDocument/2006/relationships/hyperlink" Target="https://github.com/BG-IT-Edu/School-Programming/tree/main/Courses/Applied-Programmer/Programming-Fundamentals" TargetMode="External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71/LINQ-&#1080;-&#1051;&#1072;&#1084;&#1073;&#1076;&#1072;-&#1080;&#1079;&#1088;&#1072;&#1079;&#1080;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71/LINQ-&#1080;-&#1051;&#1072;&#1084;&#1073;&#1076;&#1072;-&#1080;&#1079;&#1088;&#1072;&#1079;&#1080;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7.jpeg"/><Relationship Id="rId4" Type="http://schemas.openxmlformats.org/officeDocument/2006/relationships/image" Target="../media/image14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71/LINQ-&#1080;-&#1051;&#1072;&#1084;&#1073;&#1076;&#1072;-&#1080;&#1079;&#1088;&#1072;&#1079;&#1080;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71/LINQ-&#1080;-&#1051;&#1072;&#1084;&#1073;&#1076;&#1072;-&#1080;&#1079;&#1088;&#1072;&#1079;&#1080;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299861" y="3510093"/>
            <a:ext cx="6053181" cy="2703588"/>
            <a:chOff x="285232" y="3551221"/>
            <a:chExt cx="6053181" cy="2703588"/>
          </a:xfrm>
        </p:grpSpPr>
        <p:pic>
          <p:nvPicPr>
            <p:cNvPr id="22" name="Picture 21" descr="http://softuni.b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09615" y="3551221"/>
              <a:ext cx="1828798" cy="2006988"/>
            </a:xfrm>
            <a:prstGeom prst="rect">
              <a:avLst/>
            </a:prstGeom>
          </p:spPr>
        </p:pic>
        <p:pic>
          <p:nvPicPr>
            <p:cNvPr id="24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99897" y="4214367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5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6701" y="4998786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6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5232" y="5403724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7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796347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6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1812" y="279016"/>
            <a:ext cx="10958299" cy="1404218"/>
          </a:xfrm>
        </p:spPr>
        <p:txBody>
          <a:bodyPr>
            <a:normAutofit/>
          </a:bodyPr>
          <a:lstStyle/>
          <a:p>
            <a:r>
              <a:rPr lang="bg-BG" dirty="0"/>
              <a:t>Речници, ламбда изрази и </a:t>
            </a:r>
            <a:r>
              <a:rPr lang="en-US" dirty="0"/>
              <a:t>LINQ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014590" y="1712317"/>
            <a:ext cx="10551720" cy="881182"/>
          </a:xfrm>
        </p:spPr>
        <p:txBody>
          <a:bodyPr>
            <a:normAutofit/>
          </a:bodyPr>
          <a:lstStyle/>
          <a:p>
            <a:r>
              <a:rPr lang="bg-BG" dirty="0"/>
              <a:t>Колекции и заявки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302111">
            <a:off x="5135474" y="3381416"/>
            <a:ext cx="2259292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AA4D6C-D331-468E-881C-B2F5296648AC}"/>
              </a:ext>
            </a:extLst>
          </p:cNvPr>
          <p:cNvGrpSpPr/>
          <p:nvPr/>
        </p:nvGrpSpPr>
        <p:grpSpPr>
          <a:xfrm>
            <a:off x="7389812" y="3200659"/>
            <a:ext cx="4310874" cy="2836186"/>
            <a:chOff x="8069640" y="3761503"/>
            <a:chExt cx="3376573" cy="2440899"/>
          </a:xfrm>
        </p:grpSpPr>
        <p:pic>
          <p:nvPicPr>
            <p:cNvPr id="15" name="Picture 2" descr="Image result for dictionary icon modern">
              <a:extLst>
                <a:ext uri="{FF2B5EF4-FFF2-40B4-BE49-F238E27FC236}">
                  <a16:creationId xmlns:a16="http://schemas.microsoft.com/office/drawing/2014/main" id="{026E328E-4C97-45C4-909A-D7BFF760C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20394BF-5B27-40ED-873A-672ACFABC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89CA5B1-C4E6-4F64-A374-5E57101EF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303212" y="6223516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10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112297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Вземане</a:t>
            </a:r>
            <a:r>
              <a:rPr lang="en-US" dirty="0"/>
              <a:t> / </a:t>
            </a:r>
            <a:r>
              <a:rPr lang="bg-BG" dirty="0"/>
              <a:t>Пропускане на елементи от колекция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Чрез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Take()</a:t>
            </a:r>
            <a:r>
              <a:rPr lang="bg-BG" dirty="0"/>
              <a:t> можем да вземем определен брой елементи</a:t>
            </a:r>
            <a:r>
              <a:rPr lang="en-US" dirty="0"/>
              <a:t>: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Чрез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Skip()</a:t>
            </a:r>
            <a:r>
              <a:rPr lang="bg-BG" dirty="0"/>
              <a:t> можем да пропуснем определен брой: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1820679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new List&lt;int&gt;() { 10, 20, 30, 40, 50, 60}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noProof="1"/>
              <a:t>(3)</a:t>
            </a:r>
          </a:p>
          <a:p>
            <a:r>
              <a:rPr lang="en-US" noProof="1"/>
              <a:t>  .ToArray(); </a:t>
            </a:r>
          </a:p>
          <a:p>
            <a:r>
              <a:rPr lang="en-US" noProof="1">
                <a:solidFill>
                  <a:srgbClr val="BAB398"/>
                </a:solidFill>
              </a:rPr>
              <a:t>// nums = [10, 20, 30]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563879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new List&lt;int&gt;() { 10, 20, 30, 40, 50, 60}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Skip</a:t>
            </a:r>
            <a:r>
              <a:rPr lang="en-US" noProof="1"/>
              <a:t>(3).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noProof="1"/>
              <a:t>(2)</a:t>
            </a:r>
          </a:p>
          <a:p>
            <a:r>
              <a:rPr lang="en-US" noProof="1"/>
              <a:t>  .ToArray(); </a:t>
            </a:r>
          </a:p>
          <a:p>
            <a:r>
              <a:rPr lang="en-US" noProof="1">
                <a:solidFill>
                  <a:srgbClr val="BAB398"/>
                </a:solidFill>
              </a:rPr>
              <a:t>// nums = [40, 30]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431DED27-86AB-4CDD-B780-4C11D175F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1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Най-големите 3 числа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реални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изведете най-големите 3 от тях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5412" y="2261901"/>
            <a:ext cx="355410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15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81516" y="2261900"/>
            <a:ext cx="1981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50 30 20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6385564" y="2365326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63068" y="3443597"/>
            <a:ext cx="14478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20 30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008372" y="3443596"/>
            <a:ext cx="132269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30 20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6385564" y="3531249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665412" y="4593747"/>
            <a:ext cx="35541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0 -5 -1 -3 -2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81516" y="4593746"/>
            <a:ext cx="1981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0 -1 -2</a:t>
            </a:r>
          </a:p>
        </p:txBody>
      </p:sp>
      <p:sp>
        <p:nvSpPr>
          <p:cNvPr id="14" name="Right Arrow 15"/>
          <p:cNvSpPr/>
          <p:nvPr/>
        </p:nvSpPr>
        <p:spPr>
          <a:xfrm>
            <a:off x="6385564" y="4697172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C009F974-E820-43EB-B2C6-45D459A62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3358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16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Най-големите 3 числа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65293" y="1320586"/>
            <a:ext cx="10668000" cy="4411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1"/>
              <a:t>List&lt;int&gt; nums = Console.ReadLine().Split()</a:t>
            </a:r>
          </a:p>
          <a:p>
            <a:pPr>
              <a:lnSpc>
                <a:spcPct val="110000"/>
              </a:lnSpc>
            </a:pPr>
            <a:r>
              <a:rPr lang="en-US" sz="2800" noProof="1"/>
              <a:t>  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Select(int.Parse)</a:t>
            </a:r>
          </a:p>
          <a:p>
            <a:pPr>
              <a:lnSpc>
                <a:spcPct val="110000"/>
              </a:lnSpc>
            </a:pP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noProof="1"/>
              <a:t>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2800" noProof="1"/>
              <a:t>();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var sortedNums = 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OrderByDescending(x =&gt; x)</a:t>
            </a:r>
            <a:r>
              <a:rPr lang="en-US" sz="2800" noProof="1"/>
              <a:t>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var largest3Nums = sortedNums.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Take(3)</a:t>
            </a:r>
            <a:r>
              <a:rPr lang="en-US" sz="2800" noProof="1"/>
              <a:t>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Console.WriteLine(string.Join(" ", largest3Nums));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1810FB8-F349-41F9-93A3-1DC4FF443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3358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5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723399" cy="55703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600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LINQ</a:t>
            </a:r>
            <a:r>
              <a:rPr lang="en-US" sz="3600" noProof="1">
                <a:sym typeface="Wingdings" panose="05000000000000000000" pitchFamily="2" charset="2"/>
              </a:rPr>
              <a:t> </a:t>
            </a:r>
            <a:r>
              <a:rPr lang="bg-BG" sz="3600" noProof="1">
                <a:sym typeface="Wingdings" panose="05000000000000000000" pitchFamily="2" charset="2"/>
              </a:rPr>
              <a:t>сериозно опростява обработката</a:t>
            </a:r>
            <a:r>
              <a:rPr lang="en-US" sz="3600" noProof="1">
                <a:sym typeface="Wingdings" panose="05000000000000000000" pitchFamily="2" charset="2"/>
              </a:rPr>
              <a:t> </a:t>
            </a:r>
            <a:r>
              <a:rPr lang="bg-BG" sz="3600" noProof="1">
                <a:sym typeface="Wingdings" panose="05000000000000000000" pitchFamily="2" charset="2"/>
              </a:rPr>
              <a:t>на данни</a:t>
            </a:r>
          </a:p>
          <a:p>
            <a:pPr>
              <a:spcBef>
                <a:spcPts val="0"/>
              </a:spcBef>
            </a:pPr>
            <a:r>
              <a:rPr lang="bg-BG" sz="3600" noProof="1">
                <a:sym typeface="Wingdings" panose="05000000000000000000" pitchFamily="2" charset="2"/>
              </a:rPr>
              <a:t>Част от поддържаните операции са:</a:t>
            </a:r>
          </a:p>
          <a:p>
            <a:pPr lvl="1">
              <a:spcBef>
                <a:spcPts val="0"/>
              </a:spcBef>
            </a:pPr>
            <a:r>
              <a:rPr lang="bg-BG" noProof="1">
                <a:sym typeface="Wingdings" panose="05000000000000000000" pitchFamily="2" charset="2"/>
              </a:rPr>
              <a:t>Намиране на минимум/максимум</a:t>
            </a:r>
          </a:p>
          <a:p>
            <a:pPr lvl="1">
              <a:spcBef>
                <a:spcPts val="0"/>
              </a:spcBef>
            </a:pPr>
            <a:r>
              <a:rPr lang="bg-BG" noProof="1">
                <a:sym typeface="Wingdings" panose="05000000000000000000" pitchFamily="2" charset="2"/>
              </a:rPr>
              <a:t>Сумиране</a:t>
            </a:r>
          </a:p>
          <a:p>
            <a:pPr lvl="1">
              <a:spcBef>
                <a:spcPts val="0"/>
              </a:spcBef>
            </a:pPr>
            <a:r>
              <a:rPr lang="bg-BG" noProof="1">
                <a:sym typeface="Wingdings" panose="05000000000000000000" pitchFamily="2" charset="2"/>
              </a:rPr>
              <a:t>Средноаритметично</a:t>
            </a:r>
          </a:p>
          <a:p>
            <a:pPr lvl="1">
              <a:spcBef>
                <a:spcPts val="0"/>
              </a:spcBef>
            </a:pPr>
            <a:r>
              <a:rPr lang="bg-BG" noProof="1">
                <a:sym typeface="Wingdings" panose="05000000000000000000" pitchFamily="2" charset="2"/>
              </a:rPr>
              <a:t>Сортиране</a:t>
            </a:r>
          </a:p>
          <a:p>
            <a:pPr lvl="1">
              <a:spcBef>
                <a:spcPts val="0"/>
              </a:spcBef>
            </a:pPr>
            <a:r>
              <a:rPr lang="bg-BG" noProof="1">
                <a:sym typeface="Wingdings" panose="05000000000000000000" pitchFamily="2" charset="2"/>
              </a:rPr>
              <a:t>Извличане на няколко елемента и др.</a:t>
            </a:r>
          </a:p>
          <a:p>
            <a:pPr>
              <a:spcBef>
                <a:spcPts val="0"/>
              </a:spcBef>
            </a:pPr>
            <a:endParaRPr lang="en-US" sz="3600" noProof="1"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58" y="140766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60257" y="1911690"/>
            <a:ext cx="2106858" cy="228015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237BA17-1BFD-47AF-9914-DAA92CFCA603}"/>
              </a:ext>
            </a:extLst>
          </p:cNvPr>
          <p:cNvGrpSpPr/>
          <p:nvPr/>
        </p:nvGrpSpPr>
        <p:grpSpPr>
          <a:xfrm>
            <a:off x="8913812" y="4452622"/>
            <a:ext cx="2362200" cy="1811597"/>
            <a:chOff x="8069640" y="3761503"/>
            <a:chExt cx="3376573" cy="2440899"/>
          </a:xfrm>
        </p:grpSpPr>
        <p:pic>
          <p:nvPicPr>
            <p:cNvPr id="16" name="Picture 2" descr="Image result for dictionary icon modern">
              <a:extLst>
                <a:ext uri="{FF2B5EF4-FFF2-40B4-BE49-F238E27FC236}">
                  <a16:creationId xmlns:a16="http://schemas.microsoft.com/office/drawing/2014/main" id="{E2327C48-4092-42A0-8311-7554E3439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545E168-8E0C-4936-9136-AFA43FEA6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A5BF4AB-3B99-4DEA-BE2C-461A4D55A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8F7EE609-3B85-44BE-AB1E-A8FC54F2D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31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Речници, ламбда</a:t>
            </a:r>
            <a:r>
              <a:rPr lang="en-US" dirty="0"/>
              <a:t> </a:t>
            </a:r>
            <a:r>
              <a:rPr lang="bg-BG" dirty="0"/>
              <a:t>изрази и </a:t>
            </a:r>
            <a:r>
              <a:rPr lang="en-US" dirty="0"/>
              <a:t>LINQ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300144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1218218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533DC3C-D70D-4110-9C8B-BF06527E8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24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89012" y="4093368"/>
            <a:ext cx="10263928" cy="820600"/>
          </a:xfrm>
        </p:spPr>
        <p:txBody>
          <a:bodyPr/>
          <a:lstStyle/>
          <a:p>
            <a:r>
              <a:rPr lang="bg-BG" dirty="0"/>
              <a:t>Ламбда функции и</a:t>
            </a:r>
            <a:r>
              <a:rPr lang="en-US" dirty="0"/>
              <a:t> LINQ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89012" y="5059904"/>
            <a:ext cx="10263928" cy="1339204"/>
          </a:xfrm>
        </p:spPr>
        <p:txBody>
          <a:bodyPr/>
          <a:lstStyle/>
          <a:p>
            <a:pPr lvl="0"/>
            <a:r>
              <a:rPr lang="en-US" dirty="0"/>
              <a:t>LINQ </a:t>
            </a:r>
            <a:r>
              <a:rPr lang="bg-BG" dirty="0"/>
              <a:t>в действие</a:t>
            </a:r>
            <a:r>
              <a:rPr lang="en-US" dirty="0"/>
              <a:t>: </a:t>
            </a:r>
            <a:r>
              <a:rPr lang="bg-BG" dirty="0"/>
              <a:t>филтриране,</a:t>
            </a:r>
            <a:r>
              <a:rPr lang="en-US" dirty="0"/>
              <a:t> </a:t>
            </a:r>
            <a:r>
              <a:rPr lang="bg-BG" dirty="0"/>
              <a:t>разпределяне, подреждане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21121167">
            <a:off x="3841142" y="1698579"/>
            <a:ext cx="4198585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1500" b="1" dirty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04558">
            <a:off x="1343792" y="1171548"/>
            <a:ext cx="1810668" cy="18106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835991">
            <a:off x="8269860" y="1279425"/>
            <a:ext cx="2492990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400" b="1" dirty="0">
                <a:ln w="1905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f(x) </a:t>
            </a:r>
            <a:r>
              <a:rPr lang="en-US" sz="4400" b="1" dirty="0">
                <a:ln w="1905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 y</a:t>
            </a:r>
            <a:endParaRPr lang="en-US" sz="4400" b="1" dirty="0">
              <a:ln w="19050">
                <a:solidFill>
                  <a:schemeClr val="accent5">
                    <a:lumMod val="20000"/>
                    <a:lumOff val="80000"/>
                  </a:schemeClr>
                </a:solidFill>
              </a:ln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184F0C29-CEB1-47DB-8DB5-56A79F6B9D11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15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74921"/>
            <a:ext cx="11804822" cy="564655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Min()</a:t>
            </a:r>
            <a:r>
              <a:rPr lang="en-US" sz="3200" dirty="0"/>
              <a:t> – </a:t>
            </a:r>
            <a:r>
              <a:rPr lang="bg-BG" sz="3200" dirty="0"/>
              <a:t>намира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най-малкия</a:t>
            </a:r>
            <a:r>
              <a:rPr lang="en-US" sz="3200" dirty="0"/>
              <a:t> </a:t>
            </a:r>
            <a:r>
              <a:rPr lang="bg-BG" sz="3200" dirty="0"/>
              <a:t>елемент в колекция</a:t>
            </a:r>
            <a:endParaRPr lang="en-US" sz="3200" dirty="0"/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Max()</a:t>
            </a:r>
            <a:r>
              <a:rPr lang="en-US" sz="3200" dirty="0"/>
              <a:t> – </a:t>
            </a:r>
            <a:r>
              <a:rPr lang="bg-BG" sz="3200" dirty="0"/>
              <a:t>намира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най-големия</a:t>
            </a:r>
            <a:r>
              <a:rPr lang="en-US" sz="3200" dirty="0"/>
              <a:t> </a:t>
            </a:r>
            <a:r>
              <a:rPr lang="bg-BG" sz="3200" dirty="0"/>
              <a:t>елемент в колекция</a:t>
            </a:r>
            <a:endParaRPr lang="en-US" sz="3200" dirty="0"/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Sum()</a:t>
            </a:r>
            <a:r>
              <a:rPr lang="en-US" sz="3200" dirty="0"/>
              <a:t> – </a:t>
            </a:r>
            <a:r>
              <a:rPr lang="bg-BG" sz="3200" dirty="0"/>
              <a:t>намира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en-US" sz="3200" dirty="0"/>
              <a:t> </a:t>
            </a:r>
            <a:r>
              <a:rPr lang="bg-BG" sz="3200" dirty="0"/>
              <a:t>на всички елементи в колекция</a:t>
            </a:r>
            <a:endParaRPr lang="en-US" sz="3200" dirty="0"/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Average()</a:t>
            </a:r>
            <a:r>
              <a:rPr lang="en-US" sz="3200" dirty="0"/>
              <a:t> – </a:t>
            </a:r>
            <a:r>
              <a:rPr lang="bg-BG" sz="3200" dirty="0"/>
              <a:t>намира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средноаритметичното</a:t>
            </a:r>
            <a:r>
              <a:rPr lang="en-US" sz="3200" dirty="0"/>
              <a:t> </a:t>
            </a:r>
            <a:r>
              <a:rPr lang="bg-BG" sz="3200" dirty="0"/>
              <a:t>на всички елементи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Обработка на поредици с </a:t>
            </a:r>
            <a:r>
              <a:rPr lang="en-US" dirty="0"/>
              <a:t>LINQ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1812" y="1676400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List&lt;int&gt;()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50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Min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noProof="1"/>
              <a:t>-5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812" y="3124200"/>
            <a:ext cx="10882200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int[]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{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1,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40,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5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Max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noProof="1"/>
              <a:t>40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1812" y="4495800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long[]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{1,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50}.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</a:t>
            </a:r>
            <a:r>
              <a:rPr lang="en-US" noProof="1"/>
              <a:t> 54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1812" y="5867400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int[]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{1,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50}.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noProof="1"/>
              <a:t>6.75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1523D6B3-559A-4FCF-993A-61B6A357B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92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 въвежда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</a:t>
            </a:r>
            <a:r>
              <a:rPr lang="bg-BG" dirty="0"/>
              <a:t>цели числа и извежда техните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сума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минимум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максимум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средноаритметично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900" dirty="0"/>
              <a:t>Задача</a:t>
            </a:r>
            <a:r>
              <a:rPr lang="en-US" sz="3900" dirty="0"/>
              <a:t>: Sum, Min, Max, Average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2812" y="2667001"/>
            <a:ext cx="838200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37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937419" y="4043295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446587" y="2667000"/>
            <a:ext cx="3080417" cy="30603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72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= 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37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 = 14.4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99212" y="2667001"/>
            <a:ext cx="838200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23820" y="4043295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932988" y="2667001"/>
            <a:ext cx="3266824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135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= 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50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 = 33.75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F9A2AF06-A2CD-4D3E-B012-40A041443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3358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900" dirty="0"/>
              <a:t>Решение</a:t>
            </a:r>
            <a:r>
              <a:rPr lang="en-US" sz="3900" dirty="0"/>
              <a:t>: Sum, Min, Max</a:t>
            </a:r>
            <a:r>
              <a:rPr lang="bg-BG" sz="3900" dirty="0"/>
              <a:t>, </a:t>
            </a:r>
            <a:r>
              <a:rPr lang="en-US" sz="3900" dirty="0"/>
              <a:t>Average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79464" y="1450742"/>
            <a:ext cx="10572748" cy="4411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System.Linq;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int[n]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 = int.Parse(Console.ReadLine());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{0}",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Console.WriteLine("Min = {0}",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изведете максимум и средноаритметично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041261" y="1164608"/>
            <a:ext cx="6082352" cy="1273792"/>
          </a:xfrm>
          <a:prstGeom prst="wedgeRoundRectCallout">
            <a:avLst>
              <a:gd name="adj1" fmla="val -57714"/>
              <a:gd name="adj2" fmla="val 58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Добавете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за да може да използваме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LINQ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функциите като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.Max()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.Sum()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0E6FFC4-EAE8-4FA3-844C-04D77CD17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3358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38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Въвеждане на колекции от един ред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Използвайте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Select()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/>
              <a:t>за въвеждане на колекции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1724" y="1941045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Console.ReadLine()</a:t>
            </a:r>
          </a:p>
          <a:p>
            <a:r>
              <a:rPr lang="en-US" noProof="1"/>
              <a:t>    .Split()</a:t>
            </a:r>
          </a:p>
          <a:p>
            <a:r>
              <a:rPr lang="en-US" noProof="1"/>
              <a:t>  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noProof="1"/>
              <a:t>(number =&gt; double.Parse(number));</a:t>
            </a:r>
          </a:p>
          <a:p>
            <a:r>
              <a:rPr lang="en-US" noProof="1">
                <a:solidFill>
                  <a:srgbClr val="ADA485"/>
                </a:solidFill>
              </a:rPr>
              <a:t>//  .Select(double.Parse); </a:t>
            </a:r>
            <a:r>
              <a:rPr lang="en-US" noProof="1">
                <a:solidFill>
                  <a:srgbClr val="ADA485"/>
                </a:solidFill>
                <a:latin typeface="+mn-lt"/>
              </a:rPr>
              <a:t>// </a:t>
            </a:r>
            <a:r>
              <a:rPr lang="bg-BG" noProof="1">
                <a:solidFill>
                  <a:srgbClr val="ADA485"/>
                </a:solidFill>
                <a:latin typeface="+mn-lt"/>
              </a:rPr>
              <a:t>къса версия</a:t>
            </a:r>
            <a:endParaRPr lang="en-US" noProof="1">
              <a:solidFill>
                <a:srgbClr val="ADA485"/>
              </a:solidFill>
              <a:latin typeface="+mn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114800"/>
            <a:ext cx="10882200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Console.ReadLine()</a:t>
            </a:r>
          </a:p>
          <a:p>
            <a:r>
              <a:rPr lang="en-US" noProof="1"/>
              <a:t>    .Split()</a:t>
            </a:r>
          </a:p>
          <a:p>
            <a:r>
              <a:rPr lang="en-US" noProof="1"/>
              <a:t>  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noProof="1"/>
              <a:t>(int.Parse);</a:t>
            </a:r>
          </a:p>
          <a:p>
            <a:r>
              <a:rPr lang="en-US" noProof="1">
                <a:solidFill>
                  <a:srgbClr val="ADA485"/>
                </a:solidFill>
              </a:rPr>
              <a:t>//  .Select(number =&gt; int.Parse(number)); </a:t>
            </a:r>
            <a:r>
              <a:rPr lang="en-US" noProof="1">
                <a:solidFill>
                  <a:srgbClr val="ADA485"/>
                </a:solidFill>
                <a:latin typeface="+mn-lt"/>
              </a:rPr>
              <a:t>// </a:t>
            </a:r>
            <a:r>
              <a:rPr lang="bg-BG" noProof="1">
                <a:solidFill>
                  <a:srgbClr val="ADA485"/>
                </a:solidFill>
                <a:latin typeface="+mn-lt"/>
              </a:rPr>
              <a:t>дълга версия</a:t>
            </a:r>
            <a:endParaRPr lang="en-US" noProof="1">
              <a:solidFill>
                <a:srgbClr val="ADA485"/>
              </a:solidFill>
              <a:latin typeface="+mn-lt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651016EA-6A12-4E55-9B42-DFE484AF4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9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Преобразуване на колекции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Използвайте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ToArray()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ToList()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/>
              <a:t>за преобразуване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7236" y="1918502"/>
            <a:ext cx="10671176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Console.ReadLine()</a:t>
            </a:r>
          </a:p>
          <a:p>
            <a:r>
              <a:rPr lang="en-US" sz="3200" noProof="1"/>
              <a:t>  .Split()</a:t>
            </a:r>
          </a:p>
          <a:p>
            <a:r>
              <a:rPr lang="en-US" sz="3200" noProof="1"/>
              <a:t>  .Select(number =&gt; int.Parse(number))</a:t>
            </a:r>
          </a:p>
          <a:p>
            <a:r>
              <a:rPr lang="en-US" sz="3200" noProof="1"/>
              <a:t>  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3200" noProof="1"/>
              <a:t>();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7236" y="4289405"/>
            <a:ext cx="10671176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List&lt;double&gt; nums = Console.ReadLine()</a:t>
            </a:r>
          </a:p>
          <a:p>
            <a:r>
              <a:rPr lang="en-US" sz="3200" noProof="1"/>
              <a:t>  .Split()</a:t>
            </a:r>
          </a:p>
          <a:p>
            <a:r>
              <a:rPr lang="en-US" sz="3200" noProof="1"/>
              <a:t>  .Select(double.Parse)</a:t>
            </a:r>
          </a:p>
          <a:p>
            <a:r>
              <a:rPr lang="en-US" sz="3200" noProof="1"/>
              <a:t>  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3200" noProof="1"/>
              <a:t>();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D01741F8-59E8-4C21-96FB-CFE0D4C7E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92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колекции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Чрез</a:t>
            </a:r>
            <a:r>
              <a:rPr lang="en-US" dirty="0"/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bg-BG" dirty="0"/>
              <a:t> сортираме в нарастващ ред:</a:t>
            </a:r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Чрез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OrderByDescending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/>
              <a:t>сортираме в намалящ ред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1941045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List&lt;int&gt; nums = { 1, 5, 2, 4, 3 };</a:t>
            </a:r>
          </a:p>
          <a:p>
            <a:r>
              <a:rPr lang="en-US" noProof="1"/>
              <a:t>nums = nums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OrderBy</a:t>
            </a:r>
            <a:r>
              <a:rPr lang="en-US" noProof="1"/>
              <a:t>(num =&gt; num)</a:t>
            </a:r>
          </a:p>
          <a:p>
            <a:r>
              <a:rPr lang="en-US" noProof="1"/>
              <a:t>  .ToList();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7508" y="4734132"/>
            <a:ext cx="108822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List&lt;int&gt; nums = { 1, 5, 2, 4, 3 };</a:t>
            </a:r>
          </a:p>
          <a:p>
            <a:r>
              <a:rPr lang="en-US" noProof="1"/>
              <a:t>nums = nums.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OrderByDescending</a:t>
            </a:r>
            <a:r>
              <a:rPr lang="en-US" noProof="1"/>
              <a:t>(num =&gt; num).ToList();</a:t>
            </a:r>
          </a:p>
          <a:p>
            <a:r>
              <a:rPr lang="en-US" noProof="1"/>
              <a:t>Console.WriteLine(String.Join(", ", nums));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1348F014-FD55-4323-8ADE-B05D102C1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38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Сортиране на колекции по няколко признака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Чрез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ThenBy()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/>
              <a:t>можем да сортираме по няколко признака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2133600"/>
            <a:ext cx="10882200" cy="3116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noProof="1"/>
              <a:t>Dictionary&lt;int, string&gt; products = </a:t>
            </a:r>
          </a:p>
          <a:p>
            <a:pPr>
              <a:lnSpc>
                <a:spcPct val="110000"/>
              </a:lnSpc>
            </a:pPr>
            <a:r>
              <a:rPr lang="en-US" noProof="1"/>
              <a:t>  new Dictionary&lt;int, string&gt;();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noProof="1"/>
              <a:t>Dictionary&lt;int, string&gt; sortedDict = products</a:t>
            </a:r>
          </a:p>
          <a:p>
            <a:pPr>
              <a:lnSpc>
                <a:spcPct val="110000"/>
              </a:lnSpc>
            </a:pPr>
            <a:r>
              <a:rPr lang="en-US" noProof="1"/>
              <a:t>  .OrderBy(pair =&gt; pair.Value)</a:t>
            </a:r>
          </a:p>
          <a:p>
            <a:pPr>
              <a:lnSpc>
                <a:spcPct val="110000"/>
              </a:lnSpc>
            </a:pPr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ThenBy</a:t>
            </a:r>
            <a:r>
              <a:rPr lang="en-US" noProof="1"/>
              <a:t>(pair =&gt; pair.Key)</a:t>
            </a:r>
          </a:p>
          <a:p>
            <a:pPr>
              <a:lnSpc>
                <a:spcPct val="110000"/>
              </a:lnSpc>
            </a:pPr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ToDictionary</a:t>
            </a:r>
            <a:r>
              <a:rPr lang="en-US" noProof="1"/>
              <a:t>(pair =&gt; pair.Key, pair =&gt; pair.Value);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FB0B5B8-2E02-469C-9F06-67F541CAA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45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7145</TotalTime>
  <Words>1211</Words>
  <Application>Microsoft Office PowerPoint</Application>
  <PresentationFormat>По избор</PresentationFormat>
  <Paragraphs>181</Paragraphs>
  <Slides>15</Slides>
  <Notes>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Consolas</vt:lpstr>
      <vt:lpstr>Wingdings</vt:lpstr>
      <vt:lpstr>Wingdings 2</vt:lpstr>
      <vt:lpstr>SoftUni 16x9</vt:lpstr>
      <vt:lpstr>Речници, ламбда изрази и LINQ</vt:lpstr>
      <vt:lpstr>Ламбда функции и LINQ</vt:lpstr>
      <vt:lpstr>Обработка на поредици с LINQ</vt:lpstr>
      <vt:lpstr>Задача: Sum, Min, Max, Average</vt:lpstr>
      <vt:lpstr>Решение: Sum, Min, Max, Average</vt:lpstr>
      <vt:lpstr>Въвеждане на колекции от един ред</vt:lpstr>
      <vt:lpstr>Преобразуване на колекции</vt:lpstr>
      <vt:lpstr>Сортиране на колекции</vt:lpstr>
      <vt:lpstr>Сортиране на колекции по няколко признака</vt:lpstr>
      <vt:lpstr>Вземане / Пропускане на елементи от колекция</vt:lpstr>
      <vt:lpstr>Задача: Най-големите 3 числа</vt:lpstr>
      <vt:lpstr>Задача: Най-големите 3 числа</vt:lpstr>
      <vt:lpstr>Какво научихме днес?</vt:lpstr>
      <vt:lpstr>Речници, ламбда изрази и LINQ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Евелина Андонова</cp:lastModifiedBy>
  <cp:revision>298</cp:revision>
  <dcterms:created xsi:type="dcterms:W3CDTF">2014-01-02T17:00:34Z</dcterms:created>
  <dcterms:modified xsi:type="dcterms:W3CDTF">2020-11-19T17:20:11Z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