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45"/>
  </p:notesMasterIdLst>
  <p:handoutMasterIdLst>
    <p:handoutMasterId r:id="rId46"/>
  </p:handoutMasterIdLst>
  <p:sldIdLst>
    <p:sldId id="274" r:id="rId3"/>
    <p:sldId id="468" r:id="rId4"/>
    <p:sldId id="483" r:id="rId5"/>
    <p:sldId id="522" r:id="rId6"/>
    <p:sldId id="521" r:id="rId7"/>
    <p:sldId id="488" r:id="rId8"/>
    <p:sldId id="489" r:id="rId9"/>
    <p:sldId id="490" r:id="rId10"/>
    <p:sldId id="484" r:id="rId11"/>
    <p:sldId id="491" r:id="rId12"/>
    <p:sldId id="492" r:id="rId13"/>
    <p:sldId id="493" r:id="rId14"/>
    <p:sldId id="353" r:id="rId15"/>
    <p:sldId id="469" r:id="rId16"/>
    <p:sldId id="471" r:id="rId17"/>
    <p:sldId id="472" r:id="rId18"/>
    <p:sldId id="473" r:id="rId19"/>
    <p:sldId id="474" r:id="rId20"/>
    <p:sldId id="475" r:id="rId21"/>
    <p:sldId id="476" r:id="rId22"/>
    <p:sldId id="477" r:id="rId23"/>
    <p:sldId id="481" r:id="rId24"/>
    <p:sldId id="478" r:id="rId25"/>
    <p:sldId id="482" r:id="rId26"/>
    <p:sldId id="494" r:id="rId27"/>
    <p:sldId id="495" r:id="rId28"/>
    <p:sldId id="496" r:id="rId29"/>
    <p:sldId id="485" r:id="rId30"/>
    <p:sldId id="497" r:id="rId31"/>
    <p:sldId id="501" r:id="rId32"/>
    <p:sldId id="499" r:id="rId33"/>
    <p:sldId id="486" r:id="rId34"/>
    <p:sldId id="502" r:id="rId35"/>
    <p:sldId id="503" r:id="rId36"/>
    <p:sldId id="504" r:id="rId37"/>
    <p:sldId id="505" r:id="rId38"/>
    <p:sldId id="506" r:id="rId39"/>
    <p:sldId id="507" r:id="rId40"/>
    <p:sldId id="509" r:id="rId41"/>
    <p:sldId id="510" r:id="rId42"/>
    <p:sldId id="526" r:id="rId43"/>
    <p:sldId id="527" r:id="rId4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686A260-7661-476F-A844-CB0BB5093444}">
          <p14:sldIdLst>
            <p14:sldId id="274"/>
            <p14:sldId id="468"/>
          </p14:sldIdLst>
        </p14:section>
        <p14:section name="HTTP Basics" id="{0C243E5E-1813-4417-841D-6BAE0E8C1E58}">
          <p14:sldIdLst>
            <p14:sldId id="483"/>
            <p14:sldId id="522"/>
            <p14:sldId id="521"/>
            <p14:sldId id="488"/>
            <p14:sldId id="489"/>
            <p14:sldId id="490"/>
          </p14:sldIdLst>
        </p14:section>
        <p14:section name="Developer Tools" id="{FBCC92FB-63CB-436F-A32F-5DDDE64CF818}">
          <p14:sldIdLst>
            <p14:sldId id="484"/>
            <p14:sldId id="491"/>
            <p14:sldId id="492"/>
            <p14:sldId id="493"/>
          </p14:sldIdLst>
        </p14:section>
        <p14:section name="HTML Forms" id="{5FFA9DE4-1049-4E5B-982C-AD02D8BCB3A8}">
          <p14:sldIdLst>
            <p14:sldId id="353"/>
            <p14:sldId id="469"/>
            <p14:sldId id="471"/>
            <p14:sldId id="472"/>
            <p14:sldId id="473"/>
          </p14:sldIdLst>
        </p14:section>
        <p14:section name="URL" id="{57C41336-AF47-4500-99E6-EAF25F755A21}">
          <p14:sldIdLst>
            <p14:sldId id="474"/>
            <p14:sldId id="475"/>
            <p14:sldId id="476"/>
            <p14:sldId id="477"/>
            <p14:sldId id="481"/>
            <p14:sldId id="478"/>
          </p14:sldIdLst>
        </p14:section>
        <p14:section name="MIME" id="{C17A2493-3D1A-4594-8D95-5553AC880C35}">
          <p14:sldIdLst>
            <p14:sldId id="482"/>
            <p14:sldId id="494"/>
            <p14:sldId id="495"/>
            <p14:sldId id="496"/>
          </p14:sldIdLst>
        </p14:section>
        <p14:section name="HTTP Request" id="{0ED873FC-46D9-4E6A-BDCA-F2D2824B2B96}">
          <p14:sldIdLst>
            <p14:sldId id="485"/>
            <p14:sldId id="497"/>
            <p14:sldId id="501"/>
            <p14:sldId id="499"/>
          </p14:sldIdLst>
        </p14:section>
        <p14:section name="HTTP Response" id="{9A8870B8-EEF8-470B-8B0A-2296EB8505B7}">
          <p14:sldIdLst>
            <p14:sldId id="486"/>
            <p14:sldId id="502"/>
            <p14:sldId id="503"/>
            <p14:sldId id="504"/>
            <p14:sldId id="505"/>
            <p14:sldId id="506"/>
            <p14:sldId id="507"/>
            <p14:sldId id="509"/>
            <p14:sldId id="510"/>
          </p14:sldIdLst>
        </p14:section>
        <p14:section name="Conclusion" id="{2BE64A47-6524-43F7-8D11-2CC7F19AE21D}">
          <p14:sldIdLst>
            <p14:sldId id="526"/>
            <p14:sldId id="5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31EAB264-5103-4E17-A29F-B799052B9A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32075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F1FE325-1AD2-4446-835A-98B0D68B78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61977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EA6A5E9-D5D0-49CB-A094-95E4C00AAE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18284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0FFC6FB-5218-4FEF-A6CF-F6C9E6E473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4025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C4B9F04-9B17-49B9-9067-A33026B8F2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3465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A2D48FB-93AA-43CD-8D00-A1E7405C8E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00555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67845D0-F433-4833-9433-A8BC83F948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21920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20FCE74-4E24-4EFF-BB43-0ECDF4A23D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36940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 </a:t>
            </a:r>
            <a:r>
              <a:rPr lang="en-US" dirty="0"/>
              <a:t>== Hyper Text Transfer Protocol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Client-server protocol </a:t>
            </a:r>
            <a:r>
              <a:rPr lang="en-US" dirty="0"/>
              <a:t>for transferring Web resources (HTML files, images, styles, scripts, data, etc.)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widespread</a:t>
            </a:r>
            <a:r>
              <a:rPr lang="en-US" dirty="0"/>
              <a:t> protocol for Internet communication today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Request-response </a:t>
            </a:r>
            <a:r>
              <a:rPr lang="en-US" dirty="0"/>
              <a:t>model (client requests, server answers)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Text-based format (human readable)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Relies on unique resource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URLs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Provides resource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metadata</a:t>
            </a:r>
            <a:r>
              <a:rPr lang="en-US" dirty="0"/>
              <a:t> (e.g. encoding)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Stateless</a:t>
            </a:r>
            <a:r>
              <a:rPr lang="en-US" dirty="0"/>
              <a:t> (cookies and Web storages can overcome this)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76A0EF7-DCCC-45F2-A2FB-CD279906B6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70310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82BF946-91E9-4D97-B93D-A2555F6EF9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7550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8AE13EA-D088-42FA-9D0C-210D45BEBB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51390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BE7DF98-0795-4C90-B791-ECD099D4D3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12629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D5B4B1D-37B9-407D-9176-308DCC5DE1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18263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E66069D-FECF-4FE8-A910-472F9D41EB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42695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647375D5-07C7-45D3-B95E-588282D57E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0352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78952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hrome.com/devtools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hyperlink" Target="https://developer.mozilla.org/en-US/docs/Tool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ddons.mozilla.org/nn-NO/firefox/addon/rested/?src=search" TargetMode="External"/><Relationship Id="rId2" Type="http://schemas.openxmlformats.org/officeDocument/2006/relationships/hyperlink" Target="https://chrome.google.com/webstore/detail/postman/fhbjgbiflinjbdggehcddcbncdddomo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www.telerik.com/fiddl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tpostman.com/" TargetMode="Externa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48.jpeg"/><Relationship Id="rId4" Type="http://schemas.openxmlformats.org/officeDocument/2006/relationships/image" Target="../media/image45.png"/><Relationship Id="rId9" Type="http://schemas.openxmlformats.org/officeDocument/2006/relationships/hyperlink" Target="https://it-kariera.mon.bg/e-learning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66413" y="749882"/>
            <a:ext cx="7382341" cy="1129089"/>
          </a:xfrm>
        </p:spPr>
        <p:txBody>
          <a:bodyPr>
            <a:normAutofit/>
          </a:bodyPr>
          <a:lstStyle/>
          <a:p>
            <a:r>
              <a:rPr lang="en-US" dirty="0"/>
              <a:t>HTTP </a:t>
            </a:r>
            <a:r>
              <a:rPr lang="bg-BG" dirty="0"/>
              <a:t>протокол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99913" y="1905000"/>
            <a:ext cx="10454943" cy="761165"/>
          </a:xfrm>
        </p:spPr>
        <p:txBody>
          <a:bodyPr>
            <a:normAutofit/>
          </a:bodyPr>
          <a:lstStyle/>
          <a:p>
            <a:r>
              <a:rPr lang="en-US" dirty="0"/>
              <a:t>HTML </a:t>
            </a:r>
            <a:r>
              <a:rPr lang="bg-BG" dirty="0"/>
              <a:t>формуляри</a:t>
            </a:r>
            <a:r>
              <a:rPr lang="en-US" dirty="0"/>
              <a:t>, </a:t>
            </a:r>
            <a:r>
              <a:rPr lang="bg-BG" dirty="0"/>
              <a:t>заявки и</a:t>
            </a:r>
            <a:r>
              <a:rPr lang="en-US" dirty="0"/>
              <a:t> </a:t>
            </a:r>
            <a:r>
              <a:rPr lang="bg-BG" dirty="0"/>
              <a:t>отговори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bg-BG" noProof="1"/>
              <a:t>Учителски</a:t>
            </a:r>
            <a:r>
              <a:rPr lang="bg-BG" dirty="0"/>
              <a:t> екип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bg-BG" dirty="0"/>
              <a:t>Обучение за ИТ кариера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255080"/>
            <a:ext cx="3962400" cy="642603"/>
          </a:xfrm>
        </p:spPr>
        <p:txBody>
          <a:bodyPr/>
          <a:lstStyle/>
          <a:p>
            <a:r>
              <a:rPr lang="en-GB" dirty="0">
                <a:hlinkClick r:id="rId3"/>
              </a:rPr>
              <a:t>https://it-kariera.mon.bg/e-learning/</a:t>
            </a:r>
            <a:endParaRPr lang="en-GB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0412" y="372926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4EE79C-D6E8-4063-A297-796531AC55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365" y="3308347"/>
            <a:ext cx="4781550" cy="3283331"/>
          </a:xfrm>
          <a:prstGeom prst="rect">
            <a:avLst/>
          </a:prstGeom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A667AA7D-9DC8-4174-B897-DE63161F02BB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811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Dev Tools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1598441"/>
            <a:ext cx="4800600" cy="41362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1812" y="602998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linkClick r:id="rId3"/>
              </a:rPr>
              <a:t>Chrome Developer Tools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170612" y="6029980"/>
            <a:ext cx="5513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linkClick r:id="rId4"/>
              </a:rPr>
              <a:t>Mozilla Developer Tools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86F52C-06D2-4AA3-A5EB-1371CDB228A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967"/>
          <a:stretch/>
        </p:blipFill>
        <p:spPr>
          <a:xfrm>
            <a:off x="6564915" y="1598441"/>
            <a:ext cx="4724400" cy="4180814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6F3949A7-7142-44C5-95BD-C8C1B26A0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04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Добавки Към Браузъра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1812" y="542038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2"/>
              </a:rPr>
              <a:t>Postman</a:t>
            </a:r>
            <a:r>
              <a:rPr lang="en-US" sz="3600" dirty="0"/>
              <a:t> - Chrome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6857" y="5420380"/>
            <a:ext cx="5513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3"/>
              </a:rPr>
              <a:t>Rested</a:t>
            </a:r>
            <a:r>
              <a:rPr lang="en-US" sz="3600" dirty="0"/>
              <a:t> - Firefox</a:t>
            </a:r>
          </a:p>
        </p:txBody>
      </p:sp>
      <p:pic>
        <p:nvPicPr>
          <p:cNvPr id="6146" name="Picture 2" descr="&amp;Rcy;&amp;iecy;&amp;zcy;&amp;ucy;&amp;lcy;&amp;tcy;&amp;acy;&amp;tcy; &amp;scy; &amp;icy;&amp;zcy;&amp;ocy;&amp;bcy;&amp;rcy;&amp;acy;&amp;zhcy;&amp;iecy;&amp;ncy;&amp;icy;&amp;iecy; &amp;zcy;&amp;acy; postman chr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2" y="190500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525FF42-1FC8-4EBE-A468-7A70ABBC9B6E}"/>
              </a:ext>
            </a:extLst>
          </p:cNvPr>
          <p:cNvSpPr/>
          <p:nvPr/>
        </p:nvSpPr>
        <p:spPr>
          <a:xfrm>
            <a:off x="7694612" y="2133600"/>
            <a:ext cx="2743200" cy="2743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300" dirty="0">
                <a:solidFill>
                  <a:schemeClr val="bg1"/>
                </a:solidFill>
              </a:rPr>
              <a:t>&lt;/&gt;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A2303CE6-FF03-4C71-9721-1A30DB320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30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</a:t>
            </a:r>
            <a:r>
              <a:rPr lang="bg-BG" dirty="0"/>
              <a:t> Инструменти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5613" y="5614004"/>
            <a:ext cx="5513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2"/>
              </a:rPr>
              <a:t>Fiddler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D54FCF-5083-4675-B21C-1D7663F7A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1828800"/>
            <a:ext cx="3200400" cy="3200400"/>
          </a:xfrm>
          <a:prstGeom prst="rect">
            <a:avLst/>
          </a:prstGeom>
        </p:spPr>
      </p:pic>
      <p:pic>
        <p:nvPicPr>
          <p:cNvPr id="10" name="Picture 2" descr="&amp;Rcy;&amp;iecy;&amp;zcy;&amp;ucy;&amp;lcy;&amp;tcy;&amp;acy;&amp;tcy; &amp;scy; &amp;icy;&amp;zcy;&amp;ocy;&amp;bcy;&amp;rcy;&amp;acy;&amp;zhcy;&amp;iecy;&amp;ncy;&amp;icy;&amp;iecy; &amp;zcy;&amp;acy; postman chrome">
            <a:extLst>
              <a:ext uri="{FF2B5EF4-FFF2-40B4-BE49-F238E27FC236}">
                <a16:creationId xmlns:a16="http://schemas.microsoft.com/office/drawing/2014/main" id="{874AE0CE-8B82-4D88-8394-5D826876B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2" y="18288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EE8D64-F524-4879-9513-C426DDEC959D}"/>
              </a:ext>
            </a:extLst>
          </p:cNvPr>
          <p:cNvSpPr txBox="1"/>
          <p:nvPr/>
        </p:nvSpPr>
        <p:spPr>
          <a:xfrm>
            <a:off x="7749645" y="5614003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5"/>
              </a:rPr>
              <a:t>Postman</a:t>
            </a:r>
            <a:endParaRPr lang="en-US" sz="3600" dirty="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FDE6BDC-3BEF-4E0B-AB23-A9F9C74E0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10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827476"/>
            <a:ext cx="9832319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HTML </a:t>
            </a:r>
            <a:r>
              <a:rPr lang="bg-BG" dirty="0"/>
              <a:t>формуляри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3D6291-A119-43B3-9299-D0BAE6724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647" y="2047168"/>
            <a:ext cx="9165623" cy="2155819"/>
          </a:xfrm>
          <a:prstGeom prst="rect">
            <a:avLst/>
          </a:prstGeom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345D2B84-6EF9-4707-9EC1-F050DD904E2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090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Down 13"/>
          <p:cNvSpPr/>
          <p:nvPr/>
        </p:nvSpPr>
        <p:spPr>
          <a:xfrm rot="16200000">
            <a:off x="5138444" y="4843143"/>
            <a:ext cx="425130" cy="5559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Определя къде да изпратите данните на формуляра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</a:t>
            </a:r>
            <a:r>
              <a:rPr lang="ru-RU"/>
              <a:t>Формуляри – Атрибутът "</a:t>
            </a:r>
            <a:r>
              <a:rPr lang="en-US"/>
              <a:t>Action"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44624" y="2196783"/>
            <a:ext cx="9296398" cy="12464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/>
              <a:t>&lt;form </a:t>
            </a:r>
            <a:r>
              <a:rPr lang="en-US" sz="2500" noProof="1">
                <a:solidFill>
                  <a:schemeClr val="tx2">
                    <a:lumMod val="75000"/>
                  </a:schemeClr>
                </a:solidFill>
              </a:rPr>
              <a:t>action="home.html"</a:t>
            </a:r>
            <a:r>
              <a:rPr lang="en-US" sz="2500" noProof="1"/>
              <a:t>&gt;</a:t>
            </a:r>
          </a:p>
          <a:p>
            <a:pPr>
              <a:lnSpc>
                <a:spcPct val="100000"/>
              </a:lnSpc>
            </a:pPr>
            <a:r>
              <a:rPr lang="en-US" sz="2500" noProof="1"/>
              <a:t>  &lt;input type="submit" value="Go to homepage"/&gt;</a:t>
            </a:r>
          </a:p>
          <a:p>
            <a:pPr>
              <a:lnSpc>
                <a:spcPct val="100000"/>
              </a:lnSpc>
            </a:pPr>
            <a:r>
              <a:rPr lang="en-US" sz="2500" noProof="1"/>
              <a:t>&lt;/form&gt;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5E9D7A5-D259-40C8-BCFC-2E90E14E2A55}"/>
              </a:ext>
            </a:extLst>
          </p:cNvPr>
          <p:cNvGrpSpPr/>
          <p:nvPr/>
        </p:nvGrpSpPr>
        <p:grpSpPr>
          <a:xfrm>
            <a:off x="608012" y="4267200"/>
            <a:ext cx="4319588" cy="1707855"/>
            <a:chOff x="1598612" y="4126030"/>
            <a:chExt cx="2907856" cy="114969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2C8B677-8715-4544-A88E-BB20DFDEA2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98612" y="4126030"/>
              <a:ext cx="2438400" cy="114969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83EC01A-15EA-4BDF-BD87-14F4F66A2C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037012" y="4126030"/>
              <a:ext cx="469456" cy="1149692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C1EC71-7B13-4C10-999F-77796D3E0C79}"/>
              </a:ext>
            </a:extLst>
          </p:cNvPr>
          <p:cNvGrpSpPr/>
          <p:nvPr/>
        </p:nvGrpSpPr>
        <p:grpSpPr>
          <a:xfrm>
            <a:off x="5797258" y="4267200"/>
            <a:ext cx="5935954" cy="1716280"/>
            <a:chOff x="1" y="1142997"/>
            <a:chExt cx="4602203" cy="133064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67F3620-B6BB-4337-B53D-516F0B9A69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143000"/>
              <a:ext cx="4037012" cy="133064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80C2FC6-FB19-48CD-AD27-E3FF1FBD36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6215"/>
            <a:stretch/>
          </p:blipFill>
          <p:spPr>
            <a:xfrm>
              <a:off x="4002219" y="1142997"/>
              <a:ext cx="599985" cy="1330646"/>
            </a:xfrm>
            <a:prstGeom prst="rect">
              <a:avLst/>
            </a:prstGeom>
          </p:spPr>
        </p:pic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9AFFAB-7BF2-42B3-916D-547836EDAE67}"/>
              </a:ext>
            </a:extLst>
          </p:cNvPr>
          <p:cNvSpPr/>
          <p:nvPr/>
        </p:nvSpPr>
        <p:spPr>
          <a:xfrm>
            <a:off x="3777932" y="2239041"/>
            <a:ext cx="1988846" cy="405099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030C36B4-8130-4278-9CDA-FA315D0E0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812" y="1983927"/>
            <a:ext cx="5638800" cy="510228"/>
          </a:xfrm>
          <a:prstGeom prst="wedgeRoundRectCallout">
            <a:avLst>
              <a:gd name="adj1" fmla="val -56033"/>
              <a:gd name="adj2" fmla="val -1623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/>
              <a:t>Релативен URL към текущия файл</a:t>
            </a:r>
            <a:endParaRPr lang="bg-BG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18727206-3407-4237-B6D6-9430F0B94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20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5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69159A8-85A6-4EEC-8869-E6AA017E6182}"/>
              </a:ext>
            </a:extLst>
          </p:cNvPr>
          <p:cNvGrpSpPr/>
          <p:nvPr/>
        </p:nvGrpSpPr>
        <p:grpSpPr>
          <a:xfrm>
            <a:off x="6964541" y="4496749"/>
            <a:ext cx="4721015" cy="2212947"/>
            <a:chOff x="1" y="152399"/>
            <a:chExt cx="3213714" cy="150640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6427921-8ACF-4838-8ADF-69DA76C47B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52399"/>
              <a:ext cx="2665412" cy="150640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B557C79-C6BB-4B55-8286-CD46BCC8BF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65413" y="152399"/>
              <a:ext cx="548302" cy="1506409"/>
            </a:xfrm>
            <a:prstGeom prst="rect">
              <a:avLst/>
            </a:prstGeom>
          </p:spPr>
        </p:pic>
      </p:grp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r>
              <a:rPr lang="bg-BG" dirty="0"/>
              <a:t>Указва HTTP метода, който да се използва при изпращане на данни от формуляра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bg-BG" dirty="0"/>
              <a:t>Формуляри</a:t>
            </a:r>
            <a:r>
              <a:rPr lang="en-US" dirty="0"/>
              <a:t> – </a:t>
            </a:r>
            <a:r>
              <a:rPr lang="bg-BG" dirty="0"/>
              <a:t>Атрибутът "</a:t>
            </a:r>
            <a:r>
              <a:rPr lang="en-US" dirty="0"/>
              <a:t>Method</a:t>
            </a:r>
            <a:r>
              <a:rPr lang="bg-BG" dirty="0"/>
              <a:t>"</a:t>
            </a:r>
          </a:p>
        </p:txBody>
      </p:sp>
      <p:sp>
        <p:nvSpPr>
          <p:cNvPr id="15" name="Arrow: Down 14"/>
          <p:cNvSpPr/>
          <p:nvPr/>
        </p:nvSpPr>
        <p:spPr>
          <a:xfrm rot="16200000">
            <a:off x="6034087" y="5232425"/>
            <a:ext cx="425130" cy="1072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588807" y="2322556"/>
            <a:ext cx="7162801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/>
              <a:t>&lt;form </a:t>
            </a:r>
            <a:r>
              <a:rPr lang="en-US" sz="2500" noProof="1">
                <a:solidFill>
                  <a:schemeClr val="tx2">
                    <a:lumMod val="75000"/>
                  </a:schemeClr>
                </a:solidFill>
              </a:rPr>
              <a:t>method="get"</a:t>
            </a:r>
            <a:r>
              <a:rPr lang="en-US" sz="2500" noProof="1"/>
              <a:t>&gt;</a:t>
            </a:r>
            <a:br>
              <a:rPr lang="en-US" sz="2500" noProof="1"/>
            </a:br>
            <a:r>
              <a:rPr lang="en-US" sz="2500" noProof="1"/>
              <a:t>  Name: &lt;input type="text" name="name"&gt;</a:t>
            </a:r>
            <a:br>
              <a:rPr lang="en-US" sz="2500" noProof="1"/>
            </a:br>
            <a:r>
              <a:rPr lang="en-US" sz="2500" noProof="1"/>
              <a:t>  &lt;br /&gt;&lt;br /&gt;</a:t>
            </a:r>
          </a:p>
          <a:p>
            <a:pPr>
              <a:lnSpc>
                <a:spcPct val="100000"/>
              </a:lnSpc>
            </a:pPr>
            <a:r>
              <a:rPr lang="en-US" sz="2500" noProof="1"/>
              <a:t>  &lt;input type="submit" value="Submit"&gt;</a:t>
            </a:r>
          </a:p>
          <a:p>
            <a:pPr>
              <a:lnSpc>
                <a:spcPct val="100000"/>
              </a:lnSpc>
            </a:pPr>
            <a:r>
              <a:rPr lang="en-US" sz="2500" noProof="1"/>
              <a:t>&lt;/form&gt;</a:t>
            </a: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9294812" y="2261901"/>
            <a:ext cx="2300454" cy="1311993"/>
          </a:xfrm>
          <a:prstGeom prst="wedgeRoundRectCallout">
            <a:avLst>
              <a:gd name="adj1" fmla="val 14000"/>
              <a:gd name="adj2" fmla="val 16162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/>
              <a:t>Данните са в URL адреса</a:t>
            </a:r>
            <a:endParaRPr lang="bg-BG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BF6D5E-F670-44F8-987C-A459DCE3CC92}"/>
              </a:ext>
            </a:extLst>
          </p:cNvPr>
          <p:cNvGrpSpPr/>
          <p:nvPr/>
        </p:nvGrpSpPr>
        <p:grpSpPr>
          <a:xfrm>
            <a:off x="1687833" y="4495800"/>
            <a:ext cx="3840930" cy="2213900"/>
            <a:chOff x="1" y="152397"/>
            <a:chExt cx="2788133" cy="160707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DD2B1BD-5C8F-4130-B592-CB1D15D939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52400"/>
              <a:ext cx="2436812" cy="160706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14829E4-7499-4A5A-80DE-ED3F897CB7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36813" y="152397"/>
              <a:ext cx="351321" cy="1607068"/>
            </a:xfrm>
            <a:prstGeom prst="rect">
              <a:avLst/>
            </a:prstGeom>
          </p:spPr>
        </p:pic>
      </p:grpSp>
      <p:sp>
        <p:nvSpPr>
          <p:cNvPr id="10" name="Arrow: Bent 9">
            <a:extLst>
              <a:ext uri="{FF2B5EF4-FFF2-40B4-BE49-F238E27FC236}">
                <a16:creationId xmlns:a16="http://schemas.microsoft.com/office/drawing/2014/main" id="{54038100-760B-4C4F-9481-FF9820A4F04F}"/>
              </a:ext>
            </a:extLst>
          </p:cNvPr>
          <p:cNvSpPr/>
          <p:nvPr/>
        </p:nvSpPr>
        <p:spPr>
          <a:xfrm rot="10800000" flipH="1">
            <a:off x="588808" y="4571612"/>
            <a:ext cx="789346" cy="984588"/>
          </a:xfrm>
          <a:prstGeom prst="bentArrow">
            <a:avLst>
              <a:gd name="adj1" fmla="val 24488"/>
              <a:gd name="adj2" fmla="val 25000"/>
              <a:gd name="adj3" fmla="val 25000"/>
              <a:gd name="adj4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A20CD74-07BB-46E6-AE77-F54BDBB489B5}"/>
              </a:ext>
            </a:extLst>
          </p:cNvPr>
          <p:cNvSpPr/>
          <p:nvPr/>
        </p:nvSpPr>
        <p:spPr>
          <a:xfrm>
            <a:off x="9538652" y="5103496"/>
            <a:ext cx="1219200" cy="347858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9AC639FF-0F01-4E86-9D6F-9BBED2254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35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2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 txBox="1">
            <a:spLocks/>
          </p:cNvSpPr>
          <p:nvPr/>
        </p:nvSpPr>
        <p:spPr>
          <a:xfrm>
            <a:off x="3436293" y="3904324"/>
            <a:ext cx="8280694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noProof="1"/>
              <a:t>POST http://localhost/index.html HTTP/1.1</a:t>
            </a:r>
          </a:p>
          <a:p>
            <a:pPr>
              <a:lnSpc>
                <a:spcPct val="100000"/>
              </a:lnSpc>
            </a:pPr>
            <a:r>
              <a:rPr lang="en-US" sz="2400" noProof="1"/>
              <a:t>Host: localhost</a:t>
            </a:r>
          </a:p>
          <a:p>
            <a:pPr>
              <a:lnSpc>
                <a:spcPct val="100000"/>
              </a:lnSpc>
            </a:pPr>
            <a:r>
              <a:rPr lang="en-US" sz="2400" noProof="1"/>
              <a:t>Content-Type: application/x-www-form-urlencoded</a:t>
            </a:r>
          </a:p>
          <a:p>
            <a:pPr>
              <a:lnSpc>
                <a:spcPct val="100000"/>
              </a:lnSpc>
            </a:pPr>
            <a:r>
              <a:rPr lang="en-US" sz="2400" noProof="1"/>
              <a:t>Content-Length: 10</a:t>
            </a:r>
          </a:p>
          <a:p>
            <a:pPr>
              <a:lnSpc>
                <a:spcPct val="100000"/>
              </a:lnSpc>
            </a:pPr>
            <a:endParaRPr lang="en-US" sz="2400" noProof="1"/>
          </a:p>
          <a:p>
            <a:pPr>
              <a:lnSpc>
                <a:spcPct val="100000"/>
              </a:lnSpc>
            </a:pPr>
            <a:r>
              <a:rPr lang="en-US" sz="2400" noProof="1"/>
              <a:t>name=Pesho</a:t>
            </a:r>
          </a:p>
        </p:txBody>
      </p:sp>
      <p:sp>
        <p:nvSpPr>
          <p:cNvPr id="8" name="Arrow: Down 7"/>
          <p:cNvSpPr/>
          <p:nvPr/>
        </p:nvSpPr>
        <p:spPr>
          <a:xfrm rot="16200000">
            <a:off x="7781181" y="1980079"/>
            <a:ext cx="371753" cy="3924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</a:t>
            </a:r>
            <a:r>
              <a:rPr lang="bg-BG" dirty="0"/>
              <a:t>Формуляри</a:t>
            </a:r>
            <a:r>
              <a:rPr lang="en-US" dirty="0"/>
              <a:t> – </a:t>
            </a:r>
            <a:r>
              <a:rPr lang="bg-BG" dirty="0"/>
              <a:t>Атрибутът "</a:t>
            </a:r>
            <a:r>
              <a:rPr lang="en-US" dirty="0"/>
              <a:t>Method</a:t>
            </a:r>
            <a:r>
              <a:rPr lang="bg-BG" dirty="0"/>
              <a:t>"</a:t>
            </a:r>
            <a:r>
              <a:rPr lang="en-US" dirty="0"/>
              <a:t>  (2)</a:t>
            </a:r>
            <a:endParaRPr lang="bg-BG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31811" y="3936766"/>
            <a:ext cx="2324003" cy="1397233"/>
          </a:xfrm>
          <a:prstGeom prst="wedgeRoundRectCallout">
            <a:avLst>
              <a:gd name="adj1" fmla="val 70295"/>
              <a:gd name="adj2" fmla="val 796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dirty="0"/>
              <a:t>По-късно ще бъде обяснене какво е хедър</a:t>
            </a:r>
            <a:endParaRPr lang="bg-BG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99212" y="5583541"/>
            <a:ext cx="5317775" cy="1137938"/>
          </a:xfrm>
          <a:prstGeom prst="wedgeRoundRectCallout">
            <a:avLst>
              <a:gd name="adj1" fmla="val -69457"/>
              <a:gd name="adj2" fmla="val -1184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dirty="0"/>
              <a:t>HTTP тялото за заявки съхранява данните от формуляра за заявка и данните за отговор</a:t>
            </a:r>
            <a:endParaRPr lang="bg-BG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Arrow: Down 11"/>
          <p:cNvSpPr/>
          <p:nvPr/>
        </p:nvSpPr>
        <p:spPr>
          <a:xfrm>
            <a:off x="9980612" y="3248415"/>
            <a:ext cx="381000" cy="484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71838" y="1143000"/>
            <a:ext cx="7162801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/>
              <a:t>&lt;form </a:t>
            </a:r>
            <a:r>
              <a:rPr lang="en-US" sz="2500" noProof="1">
                <a:solidFill>
                  <a:schemeClr val="tx2">
                    <a:lumMod val="75000"/>
                  </a:schemeClr>
                </a:solidFill>
              </a:rPr>
              <a:t>method="post"</a:t>
            </a:r>
            <a:r>
              <a:rPr lang="en-US" sz="2500" noProof="1"/>
              <a:t>&gt;</a:t>
            </a:r>
            <a:br>
              <a:rPr lang="en-US" sz="2500" noProof="1"/>
            </a:br>
            <a:r>
              <a:rPr lang="en-US" sz="2500" noProof="1"/>
              <a:t>  Name: &lt;input type="text" name="name"&gt;</a:t>
            </a:r>
            <a:br>
              <a:rPr lang="en-US" sz="2500" noProof="1"/>
            </a:br>
            <a:r>
              <a:rPr lang="en-US" sz="2500" noProof="1"/>
              <a:t>  &lt;br /&gt;&lt;br /&gt;</a:t>
            </a:r>
          </a:p>
          <a:p>
            <a:pPr>
              <a:lnSpc>
                <a:spcPct val="100000"/>
              </a:lnSpc>
            </a:pPr>
            <a:r>
              <a:rPr lang="en-US" sz="2500" noProof="1"/>
              <a:t>  &lt;input type="submit" value="Submit"&gt;</a:t>
            </a:r>
          </a:p>
          <a:p>
            <a:pPr>
              <a:lnSpc>
                <a:spcPct val="100000"/>
              </a:lnSpc>
            </a:pPr>
            <a:r>
              <a:rPr lang="en-US" sz="2500" noProof="1"/>
              <a:t>&lt;/form&gt;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19F6743-E1F8-4C94-8CA6-41E80A8DCFB1}"/>
              </a:ext>
            </a:extLst>
          </p:cNvPr>
          <p:cNvGrpSpPr/>
          <p:nvPr/>
        </p:nvGrpSpPr>
        <p:grpSpPr>
          <a:xfrm>
            <a:off x="8246639" y="1211455"/>
            <a:ext cx="3470348" cy="1879025"/>
            <a:chOff x="8544245" y="1322189"/>
            <a:chExt cx="3187379" cy="172581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1C152CD-9A7D-43BE-BB1A-A95AA88FB5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44245" y="1322192"/>
              <a:ext cx="2785751" cy="172580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1D92EFE-3EB1-454B-BF3A-7DF9DBE070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329996" y="1322189"/>
              <a:ext cx="401628" cy="1725811"/>
            </a:xfrm>
            <a:prstGeom prst="rect">
              <a:avLst/>
            </a:prstGeom>
          </p:spPr>
        </p:pic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8B50946-769F-4EDE-8C43-F13446EF2A87}"/>
              </a:ext>
            </a:extLst>
          </p:cNvPr>
          <p:cNvSpPr/>
          <p:nvPr/>
        </p:nvSpPr>
        <p:spPr>
          <a:xfrm>
            <a:off x="3436293" y="5715000"/>
            <a:ext cx="1896119" cy="497648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6FCCB19-FA8F-41EC-B88E-82C2FE72DA46}"/>
              </a:ext>
            </a:extLst>
          </p:cNvPr>
          <p:cNvSpPr/>
          <p:nvPr/>
        </p:nvSpPr>
        <p:spPr>
          <a:xfrm>
            <a:off x="3434705" y="3929805"/>
            <a:ext cx="8282282" cy="1495801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1B3B4813-2A2C-4046-8898-7141E543F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59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" grpId="0" animBg="1"/>
      <p:bldP spid="10" grpId="0" animBg="1"/>
      <p:bldP spid="12" grpId="0" animBg="1"/>
      <p:bldP spid="19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Down 10"/>
          <p:cNvSpPr/>
          <p:nvPr/>
        </p:nvSpPr>
        <p:spPr>
          <a:xfrm>
            <a:off x="5881847" y="3268986"/>
            <a:ext cx="42513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Данни за формуляр, кодирани в URL адрес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62200" y="1066800"/>
            <a:ext cx="11264424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/>
              <a:t>&lt;form method="post"&gt;</a:t>
            </a:r>
          </a:p>
          <a:p>
            <a:pPr>
              <a:lnSpc>
                <a:spcPct val="100000"/>
              </a:lnSpc>
            </a:pPr>
            <a:r>
              <a:rPr lang="en-US" sz="2500" noProof="1"/>
              <a:t>  Name: &lt;input type="text" name="name"/&gt; &lt;br/&gt;</a:t>
            </a:r>
          </a:p>
          <a:p>
            <a:pPr>
              <a:lnSpc>
                <a:spcPct val="100000"/>
              </a:lnSpc>
            </a:pPr>
            <a:r>
              <a:rPr lang="en-US" sz="2500" noProof="1"/>
              <a:t>  Age: &lt;input type="text" name="age"/&gt; &lt;br/&gt;</a:t>
            </a:r>
          </a:p>
          <a:p>
            <a:pPr>
              <a:lnSpc>
                <a:spcPct val="100000"/>
              </a:lnSpc>
            </a:pPr>
            <a:r>
              <a:rPr lang="en-US" sz="2500" noProof="1"/>
              <a:t>  &lt;input type="submit" /&gt;</a:t>
            </a:r>
          </a:p>
          <a:p>
            <a:pPr>
              <a:lnSpc>
                <a:spcPct val="100000"/>
              </a:lnSpc>
            </a:pPr>
            <a:r>
              <a:rPr lang="en-US" sz="2500" noProof="1"/>
              <a:t>&lt;/form&gt;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62200" y="3842575"/>
            <a:ext cx="11264424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/>
              <a:t>POST http://localhost/cgi-bin/index.cgi HTTP/1.1</a:t>
            </a:r>
          </a:p>
          <a:p>
            <a:r>
              <a:rPr lang="en-US" sz="2500" noProof="1"/>
              <a:t>Host: localhost</a:t>
            </a:r>
          </a:p>
          <a:p>
            <a:r>
              <a:rPr lang="en-US" sz="2500" noProof="1"/>
              <a:t>Content-Type: </a:t>
            </a:r>
            <a:r>
              <a:rPr lang="en-US" sz="2500" noProof="1">
                <a:solidFill>
                  <a:schemeClr val="tx2">
                    <a:lumMod val="75000"/>
                  </a:schemeClr>
                </a:solidFill>
              </a:rPr>
              <a:t>application/x-www-form-urlencoded</a:t>
            </a:r>
          </a:p>
          <a:p>
            <a:r>
              <a:rPr lang="en-US" sz="2500" noProof="1"/>
              <a:t>Content-Length: 23</a:t>
            </a:r>
          </a:p>
          <a:p>
            <a:endParaRPr lang="en-US" sz="2500" noProof="1"/>
          </a:p>
          <a:p>
            <a:r>
              <a:rPr lang="en-US" sz="2500" noProof="1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en-US" sz="2500" noProof="1"/>
              <a:t>=</a:t>
            </a:r>
            <a:r>
              <a:rPr lang="en-US" sz="2500" noProof="1">
                <a:solidFill>
                  <a:schemeClr val="tx2">
                    <a:lumMod val="75000"/>
                  </a:schemeClr>
                </a:solidFill>
              </a:rPr>
              <a:t>Maria+Smith</a:t>
            </a:r>
            <a:r>
              <a:rPr lang="en-US" sz="2500" noProof="1"/>
              <a:t>&amp;</a:t>
            </a:r>
            <a:r>
              <a:rPr lang="en-US" sz="2500" noProof="1">
                <a:solidFill>
                  <a:schemeClr val="tx2">
                    <a:lumMod val="75000"/>
                  </a:schemeClr>
                </a:solidFill>
              </a:rPr>
              <a:t>age</a:t>
            </a:r>
            <a:r>
              <a:rPr lang="en-US" sz="2500" noProof="1"/>
              <a:t>=</a:t>
            </a:r>
            <a:r>
              <a:rPr lang="en-US" sz="2500" noProof="1">
                <a:solidFill>
                  <a:schemeClr val="tx2">
                    <a:lumMod val="75000"/>
                  </a:schemeClr>
                </a:solidFill>
              </a:rPr>
              <a:t>19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246812" y="5105400"/>
            <a:ext cx="3429000" cy="998522"/>
          </a:xfrm>
          <a:prstGeom prst="wedgeRoundRectCallout">
            <a:avLst>
              <a:gd name="adj1" fmla="val -66575"/>
              <a:gd name="adj2" fmla="val -4672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dirty="0"/>
              <a:t>Качването на файлове не се поддържа</a:t>
            </a:r>
            <a:endParaRPr lang="bg-BG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83F0A3-BBA3-48EA-ACDE-A14F10396C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2057" y="1460780"/>
            <a:ext cx="3154927" cy="2036806"/>
          </a:xfrm>
          <a:prstGeom prst="rect">
            <a:avLst/>
          </a:prstGeom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960FE81F-3405-4210-BDE2-1941041AF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82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646876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URL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403127"/>
            <a:ext cx="9832319" cy="692873"/>
          </a:xfrm>
        </p:spPr>
        <p:txBody>
          <a:bodyPr/>
          <a:lstStyle/>
          <a:p>
            <a:r>
              <a:rPr lang="en-US" dirty="0"/>
              <a:t>Uniform Resource Locator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2" y="1371600"/>
            <a:ext cx="3250793" cy="3250793"/>
          </a:xfrm>
          <a:prstGeom prst="rect">
            <a:avLst/>
          </a:prstGeom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ADA22F36-91B6-49B1-AFC8-8598DDED1966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795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/>
          <p:cNvSpPr/>
          <p:nvPr/>
        </p:nvSpPr>
        <p:spPr>
          <a:xfrm>
            <a:off x="962021" y="1205161"/>
            <a:ext cx="799896" cy="468382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2217459" y="1213444"/>
            <a:ext cx="1719537" cy="468382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4087294" y="1213444"/>
            <a:ext cx="667008" cy="468382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4920990" y="1213444"/>
            <a:ext cx="2368805" cy="468382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: Rounded Corners 22"/>
          <p:cNvSpPr/>
          <p:nvPr/>
        </p:nvSpPr>
        <p:spPr>
          <a:xfrm>
            <a:off x="7456483" y="1213444"/>
            <a:ext cx="2160791" cy="468382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: Rounded Corners 23"/>
          <p:cNvSpPr/>
          <p:nvPr/>
        </p:nvSpPr>
        <p:spPr>
          <a:xfrm>
            <a:off x="9818683" y="1213444"/>
            <a:ext cx="1430082" cy="468382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2510971"/>
            <a:ext cx="11804822" cy="4210505"/>
          </a:xfrm>
        </p:spPr>
        <p:txBody>
          <a:bodyPr>
            <a:normAutofit fontScale="92500"/>
          </a:bodyPr>
          <a:lstStyle/>
          <a:p>
            <a:pPr>
              <a:spcBef>
                <a:spcPts val="1800"/>
              </a:spcBef>
            </a:pPr>
            <a:r>
              <a:rPr lang="bg-BG" sz="3200" dirty="0"/>
              <a:t>URL адресът е форматиран низ, състоящ се от</a:t>
            </a:r>
            <a:r>
              <a:rPr lang="en-US" sz="3000" dirty="0"/>
              <a:t>:</a:t>
            </a:r>
          </a:p>
          <a:p>
            <a:pPr lvl="1"/>
            <a:r>
              <a:rPr lang="bg-BG" sz="2800" dirty="0"/>
              <a:t>Протокол за комуникация</a:t>
            </a:r>
            <a:r>
              <a:rPr lang="en-US" sz="2800" dirty="0"/>
              <a:t> (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ftp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https</a:t>
            </a:r>
            <a:r>
              <a:rPr lang="en-US" sz="2800" dirty="0"/>
              <a:t>...) – HTTP</a:t>
            </a:r>
            <a:r>
              <a:rPr lang="bg-BG" sz="2800" dirty="0"/>
              <a:t> в повечето случаи</a:t>
            </a:r>
            <a:endParaRPr lang="en-US" sz="2800" dirty="0"/>
          </a:p>
          <a:p>
            <a:pPr lvl="1"/>
            <a:r>
              <a:rPr lang="bg-BG" sz="2800" dirty="0"/>
              <a:t>Хост или IP адрес </a:t>
            </a:r>
            <a:r>
              <a:rPr lang="en-US" sz="2800" dirty="0"/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www.softuni.bg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gmail.com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127.0.0.1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web</a:t>
            </a:r>
            <a:r>
              <a:rPr lang="en-US" sz="2800" dirty="0"/>
              <a:t>)</a:t>
            </a:r>
          </a:p>
          <a:p>
            <a:pPr lvl="1"/>
            <a:r>
              <a:rPr lang="bg-BG" sz="2800" dirty="0"/>
              <a:t>Порт</a:t>
            </a:r>
            <a:r>
              <a:rPr lang="en-US" sz="2800" dirty="0"/>
              <a:t> (</a:t>
            </a:r>
            <a:r>
              <a:rPr lang="bg-BG" sz="2800" dirty="0"/>
              <a:t>стандартният порт е 80</a:t>
            </a:r>
            <a:r>
              <a:rPr lang="en-US" sz="2800" dirty="0"/>
              <a:t>) – </a:t>
            </a:r>
            <a:r>
              <a:rPr lang="bg-BG" sz="2800" dirty="0"/>
              <a:t>число в обхвата</a:t>
            </a:r>
            <a:r>
              <a:rPr lang="en-US" sz="2800" dirty="0"/>
              <a:t> [0…65535]</a:t>
            </a:r>
          </a:p>
          <a:p>
            <a:pPr lvl="1"/>
            <a:r>
              <a:rPr lang="bg-BG" sz="2800" dirty="0"/>
              <a:t>Път</a:t>
            </a:r>
            <a:r>
              <a:rPr lang="en-US" sz="2800" dirty="0"/>
              <a:t> (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/forum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/path/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index.php</a:t>
            </a:r>
            <a:r>
              <a:rPr lang="en-US" sz="2800" dirty="0"/>
              <a:t>)</a:t>
            </a:r>
          </a:p>
          <a:p>
            <a:pPr lvl="1"/>
            <a:r>
              <a:rPr lang="bg-BG" sz="2800" dirty="0"/>
              <a:t>Низ за заявка</a:t>
            </a:r>
            <a:r>
              <a:rPr lang="en-US" sz="2800" dirty="0"/>
              <a:t>(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id=27&amp;lang=en</a:t>
            </a:r>
            <a:r>
              <a:rPr lang="en-US" sz="2800" dirty="0"/>
              <a:t>)</a:t>
            </a:r>
          </a:p>
          <a:p>
            <a:pPr lvl="1"/>
            <a:r>
              <a:rPr lang="bg-BG" sz="2800" dirty="0"/>
              <a:t>Фрагмент</a:t>
            </a:r>
            <a:r>
              <a:rPr lang="en-US" sz="2800" dirty="0"/>
              <a:t> (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#lectures</a:t>
            </a:r>
            <a:r>
              <a:rPr lang="en-US" sz="2800" dirty="0"/>
              <a:t>) – used on the client to navigate to some section</a:t>
            </a:r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Uniform Resource Locator</a:t>
            </a:r>
            <a:r>
              <a:rPr lang="en-US" sz="3600" dirty="0"/>
              <a:t> (URL)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60412" y="1216803"/>
            <a:ext cx="10567985" cy="1478777"/>
            <a:chOff x="631827" y="1750203"/>
            <a:chExt cx="10567985" cy="1478777"/>
          </a:xfrm>
        </p:grpSpPr>
        <p:sp>
          <p:nvSpPr>
            <p:cNvPr id="470020" name="Rectangle 4"/>
            <p:cNvSpPr>
              <a:spLocks noChangeArrowheads="1"/>
            </p:cNvSpPr>
            <p:nvPr/>
          </p:nvSpPr>
          <p:spPr bwMode="auto">
            <a:xfrm>
              <a:off x="833436" y="1750203"/>
              <a:ext cx="10366376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http://mysite.com:8080/demo/index.php?id=27&amp;lang=en#lectures</a:t>
              </a:r>
            </a:p>
          </p:txBody>
        </p:sp>
        <p:sp>
          <p:nvSpPr>
            <p:cNvPr id="3" name="Right Brace 2"/>
            <p:cNvSpPr/>
            <p:nvPr/>
          </p:nvSpPr>
          <p:spPr>
            <a:xfrm rot="5400000">
              <a:off x="1158772" y="1975444"/>
              <a:ext cx="228600" cy="720519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31827" y="2526268"/>
              <a:ext cx="1282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000" b="1" dirty="0"/>
                <a:t>Протокол</a:t>
              </a:r>
              <a:endParaRPr lang="en-GB" sz="2000" b="1" dirty="0"/>
            </a:p>
          </p:txBody>
        </p:sp>
        <p:sp>
          <p:nvSpPr>
            <p:cNvPr id="9" name="Right Brace 8"/>
            <p:cNvSpPr/>
            <p:nvPr/>
          </p:nvSpPr>
          <p:spPr>
            <a:xfrm rot="5400000">
              <a:off x="2855912" y="1497504"/>
              <a:ext cx="228600" cy="1676400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76064" y="2521095"/>
              <a:ext cx="807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000" b="1" dirty="0"/>
                <a:t>Хост</a:t>
              </a:r>
              <a:endParaRPr lang="en-GB" sz="2000" b="1" dirty="0"/>
            </a:p>
          </p:txBody>
        </p:sp>
        <p:sp>
          <p:nvSpPr>
            <p:cNvPr id="11" name="Right Brace 10"/>
            <p:cNvSpPr/>
            <p:nvPr/>
          </p:nvSpPr>
          <p:spPr>
            <a:xfrm rot="5400000">
              <a:off x="4186109" y="2010396"/>
              <a:ext cx="228600" cy="650616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58708" y="2521094"/>
              <a:ext cx="8055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000" b="1" dirty="0"/>
                <a:t>Порт</a:t>
              </a:r>
              <a:endParaRPr lang="en-GB" sz="2000" b="1" dirty="0"/>
            </a:p>
          </p:txBody>
        </p:sp>
        <p:sp>
          <p:nvSpPr>
            <p:cNvPr id="13" name="Right Brace 12"/>
            <p:cNvSpPr/>
            <p:nvPr/>
          </p:nvSpPr>
          <p:spPr>
            <a:xfrm rot="5400000">
              <a:off x="5858666" y="1147461"/>
              <a:ext cx="228601" cy="2376489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46478" y="2521094"/>
              <a:ext cx="667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000" b="1" dirty="0"/>
                <a:t>Път</a:t>
              </a:r>
              <a:endParaRPr lang="en-GB" sz="2000" b="1" dirty="0"/>
            </a:p>
          </p:txBody>
        </p:sp>
        <p:sp>
          <p:nvSpPr>
            <p:cNvPr id="15" name="Right Brace 14"/>
            <p:cNvSpPr/>
            <p:nvPr/>
          </p:nvSpPr>
          <p:spPr>
            <a:xfrm rot="5400000">
              <a:off x="8304209" y="1230806"/>
              <a:ext cx="228603" cy="2209801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94612" y="2521094"/>
              <a:ext cx="14386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000" b="1" dirty="0"/>
                <a:t>Низ за заявка</a:t>
              </a:r>
              <a:endParaRPr lang="en-GB" sz="2000" b="1" dirty="0"/>
            </a:p>
          </p:txBody>
        </p:sp>
        <p:sp>
          <p:nvSpPr>
            <p:cNvPr id="17" name="Right Brace 16"/>
            <p:cNvSpPr/>
            <p:nvPr/>
          </p:nvSpPr>
          <p:spPr>
            <a:xfrm rot="5400000">
              <a:off x="10247310" y="1649903"/>
              <a:ext cx="228601" cy="1371601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591057" y="2515117"/>
              <a:ext cx="15291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000" b="1" dirty="0"/>
                <a:t>Фрагмент</a:t>
              </a:r>
              <a:endParaRPr lang="en-GB" sz="2000" b="1" dirty="0"/>
            </a:p>
          </p:txBody>
        </p:sp>
      </p:grpSp>
      <p:sp>
        <p:nvSpPr>
          <p:cNvPr id="25" name="Slide Number Placeholder">
            <a:extLst>
              <a:ext uri="{FF2B5EF4-FFF2-40B4-BE49-F238E27FC236}">
                <a16:creationId xmlns:a16="http://schemas.microsoft.com/office/drawing/2014/main" id="{3ED33AB0-60AB-4DD7-9116-7CC7D1B48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32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47001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075AD-F67E-4ABA-9883-489C8E7E6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Основи на </a:t>
            </a:r>
            <a:r>
              <a:rPr lang="en-US" dirty="0"/>
              <a:t>HTTP</a:t>
            </a:r>
          </a:p>
          <a:p>
            <a:r>
              <a:rPr lang="bg-BG" dirty="0"/>
              <a:t>Формуляри</a:t>
            </a:r>
            <a:endParaRPr lang="en-US" dirty="0"/>
          </a:p>
          <a:p>
            <a:r>
              <a:rPr lang="en-US" dirty="0"/>
              <a:t>URL</a:t>
            </a:r>
          </a:p>
          <a:p>
            <a:r>
              <a:rPr lang="en-US" dirty="0"/>
              <a:t>MIME </a:t>
            </a:r>
            <a:r>
              <a:rPr lang="bg-BG" dirty="0"/>
              <a:t>и Типове Медии</a:t>
            </a:r>
            <a:endParaRPr lang="en-US" dirty="0"/>
          </a:p>
          <a:p>
            <a:r>
              <a:rPr lang="en-US" dirty="0"/>
              <a:t>HTTP </a:t>
            </a:r>
            <a:r>
              <a:rPr lang="bg-BG" dirty="0"/>
              <a:t>Заявки</a:t>
            </a:r>
          </a:p>
          <a:p>
            <a:r>
              <a:rPr lang="en-US" dirty="0"/>
              <a:t>HTTP </a:t>
            </a:r>
            <a:r>
              <a:rPr lang="bg-BG" dirty="0"/>
              <a:t>Отговори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F50A35-EB80-4803-BE4A-63DD054D0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3A522D7-11FB-402D-B584-B50ECBEFF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78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/>
              <a:t>Съдържа данни, които не са част от структурата на пътя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bg-BG" dirty="0"/>
              <a:t>Често използван при търсения и динамични страници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bg-BG" dirty="0"/>
              <a:t>Частта от URL след въпросителен знак (?)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bg-BG" dirty="0"/>
              <a:t>Множество параметри са разделени от разделители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Низове за заявки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C# 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CD9D1-18D1-4FB9-81B9-F172BB989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26" y="4114800"/>
            <a:ext cx="9709986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http://example.com/path/to/page?name=ferret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color=purple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EFAB0AA6-07A2-422F-8C8A-9F333F2C9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3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URL адресите са кодирани съгласно RFC 1738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Нерезервирани URL символи - нямат специално значение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Запазени знаци за URL - могат да имат специално значение в URL адреса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Запазените символи се избягват чрез процентно кодиране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Пространството е кодирано като "+" или "% 20"</a:t>
            </a:r>
            <a:endParaRPr lang="en-US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Кодиране на URL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4812" y="5545577"/>
            <a:ext cx="8991600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%[character hex code]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1BF3F1-1647-41BD-9BE4-BB41BBF1B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528602"/>
            <a:ext cx="8991600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[0-9a-zA-Z]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BB63F8-F2A4-4007-8508-ECD041ACD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812" y="4319344"/>
            <a:ext cx="8991600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  *  '  (  )  ;  :  @  &amp;  =  +  $  /  ,  ?  #  [  ]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2D2C393F-20AA-49FC-9CA5-CC9877228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33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>
            <a:extLst>
              <a:ext uri="{FF2B5EF4-FFF2-40B4-BE49-F238E27FC236}">
                <a16:creationId xmlns:a16="http://schemas.microsoft.com/office/drawing/2014/main" id="{C6F9D979-622A-4532-9A40-30B4D29DE7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8815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ички останали знаци се избягват от </a:t>
            </a:r>
            <a:r>
              <a:rPr lang="bg-BG" b="1" dirty="0">
                <a:solidFill>
                  <a:srgbClr val="FFA72A"/>
                </a:solidFill>
              </a:rPr>
              <a:t>%</a:t>
            </a:r>
            <a:endParaRPr lang="en-US" b="1" dirty="0">
              <a:solidFill>
                <a:srgbClr val="FFA72A"/>
              </a:solidFill>
              <a:latin typeface="Consolas" panose="020B0609020204030204" pitchFamily="49" charset="0"/>
            </a:endParaRP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Кодиране на </a:t>
            </a:r>
            <a:r>
              <a:rPr lang="en-US" dirty="0"/>
              <a:t>URL – </a:t>
            </a:r>
            <a:r>
              <a:rPr lang="bg-BG" dirty="0"/>
              <a:t>примери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2505" y="5739453"/>
            <a:ext cx="2881200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Наков-</a:t>
            </a:r>
            <a:r>
              <a:rPr lang="ja-JP" alt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爱</a:t>
            </a:r>
            <a:r>
              <a:rPr lang="en-US" altLang="ja-JP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CEAC20-CD81-49C9-847B-60A7E7BDF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0241" y="5735519"/>
            <a:ext cx="8347086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e-DE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%D0%9D%D0%B0%D0%BA%D0%BE%D0%B2-%E7%88%B1-SoftUni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11ED42EF-86D0-4CB7-9AAE-43B7CD058133}"/>
              </a:ext>
            </a:extLst>
          </p:cNvPr>
          <p:cNvSpPr/>
          <p:nvPr/>
        </p:nvSpPr>
        <p:spPr>
          <a:xfrm>
            <a:off x="3210389" y="5766109"/>
            <a:ext cx="343168" cy="389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53808020-CBDF-479D-8209-B309BD059C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4145970"/>
              </p:ext>
            </p:extLst>
          </p:nvPr>
        </p:nvGraphicFramePr>
        <p:xfrm>
          <a:off x="531812" y="2026920"/>
          <a:ext cx="6858000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2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bg-BG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Знак</a:t>
                      </a:r>
                      <a:endParaRPr lang="en-GB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Кодиране на URL</a:t>
                      </a:r>
                      <a:endParaRPr lang="en-GB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щ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%D1%89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08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AutoShape 7">
            <a:extLst>
              <a:ext uri="{FF2B5EF4-FFF2-40B4-BE49-F238E27FC236}">
                <a16:creationId xmlns:a16="http://schemas.microsoft.com/office/drawing/2014/main" id="{85E8F5D9-FD79-4C06-8700-34B7100BE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9662" y="3020602"/>
            <a:ext cx="3133500" cy="2582678"/>
          </a:xfrm>
          <a:prstGeom prst="wedgeRoundRectCallout">
            <a:avLst>
              <a:gd name="adj1" fmla="val -55302"/>
              <a:gd name="adj2" fmla="val 4730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dirty="0"/>
              <a:t>Всеки знак се преобразува в стойността му ASCII, представена като шестнадесетични цифри</a:t>
            </a:r>
            <a:endParaRPr lang="bg-BG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85393D9D-E43D-4772-B072-1F46A9043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64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2" grpId="0" animBg="1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Валидни </a:t>
            </a:r>
            <a:r>
              <a:rPr lang="en-US" dirty="0"/>
              <a:t>URL</a:t>
            </a:r>
            <a:r>
              <a:rPr lang="bg-BG" dirty="0"/>
              <a:t> адреси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dirty="0"/>
              <a:t>Невалидни </a:t>
            </a:r>
            <a:r>
              <a:rPr lang="en-US" dirty="0"/>
              <a:t>URL</a:t>
            </a:r>
            <a:r>
              <a:rPr lang="bg-BG" dirty="0"/>
              <a:t> адреси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Валидни и Невалидни URL Адреси – Примери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7433" y="1886129"/>
            <a:ext cx="10790781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http://www.google.bg/search?sourceid=navclient&amp;ie=UTF-8&amp;rlz=1T4GGLL_enBG369BG369&amp;q=http+get+vs+post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3831" y="2980232"/>
            <a:ext cx="10790781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http://bg.wikipedia.org/wiki/%D0%A1%D0%BE%D1%84%D1%82%D1%83%D0%B5%D1%80%D0%BD%D0%B0_%D0%B0%D0%BA%D0%B0%D0%B4%D0%B5%D0%BC%D0%B8%D1%8F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13831" y="4890802"/>
            <a:ext cx="10790781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http://www.google.bg/search?&amp;q=C# .NET 4.0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13831" y="5715000"/>
            <a:ext cx="10790781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http://www.google.bg/search?&amp;q=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бира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385914" y="3870446"/>
            <a:ext cx="3200400" cy="870522"/>
          </a:xfrm>
          <a:prstGeom prst="wedgeRoundRectCallout">
            <a:avLst>
              <a:gd name="adj1" fmla="val -65548"/>
              <a:gd name="adj2" fmla="val 6390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dirty="0"/>
              <a:t>Би трябвало да е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:</a:t>
            </a:r>
            <a:b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C%23+.NET+4.0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320370" y="5543477"/>
            <a:ext cx="3803242" cy="964518"/>
          </a:xfrm>
          <a:prstGeom prst="wedgeRoundRectCallout">
            <a:avLst>
              <a:gd name="adj1" fmla="val -64951"/>
              <a:gd name="adj2" fmla="val -547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dirty="0"/>
              <a:t>Би трябвало да е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%D0%B1 %D0%B8%D1%80%D0%B0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0C626B-45F7-43E2-800D-878CF7DC1D54}"/>
              </a:ext>
            </a:extLst>
          </p:cNvPr>
          <p:cNvSpPr/>
          <p:nvPr/>
        </p:nvSpPr>
        <p:spPr>
          <a:xfrm>
            <a:off x="5961062" y="4866357"/>
            <a:ext cx="2000250" cy="458096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D3AAD0-8177-4E51-B871-A7A655C08CE8}"/>
              </a:ext>
            </a:extLst>
          </p:cNvPr>
          <p:cNvSpPr/>
          <p:nvPr/>
        </p:nvSpPr>
        <p:spPr>
          <a:xfrm>
            <a:off x="5957164" y="5715000"/>
            <a:ext cx="839788" cy="458096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54B383A9-1EE6-448A-9C01-ADD03DC3A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06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1" grpId="0" animBg="1"/>
      <p:bldP spid="13" grpId="0" animBg="1"/>
      <p:bldP spid="14" grpId="0" animBg="1"/>
      <p:bldP spid="8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2" y="4970600"/>
            <a:ext cx="10263928" cy="820600"/>
          </a:xfrm>
        </p:spPr>
        <p:txBody>
          <a:bodyPr/>
          <a:lstStyle/>
          <a:p>
            <a:r>
              <a:rPr lang="en-US" dirty="0"/>
              <a:t>MIME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типове медия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740" y="1313000"/>
            <a:ext cx="4214072" cy="3201894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F0E65DD5-5181-4C41-B3CE-117D94272065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595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DDEA1-CE3A-40C2-A59B-19498B8EB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Multi-Purpose Internet Mail Extensions</a:t>
            </a:r>
          </a:p>
          <a:p>
            <a:pPr lvl="1">
              <a:lnSpc>
                <a:spcPct val="100000"/>
              </a:lnSpc>
            </a:pPr>
            <a:r>
              <a:rPr lang="bg-BG" sz="2800" dirty="0"/>
              <a:t>Интернет стандарт за кодиране на ресурси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Първоначално разработен за прикачени файлове по имейл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Използва се в много интернет протоколи като HTTP и SMTP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MIME?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E2869C-8533-48E6-A70E-3C77439EA5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4177" y="3657600"/>
            <a:ext cx="11216087" cy="2884941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CEBF767A-528C-44E9-9EE6-F079726CE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95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2800" b="1" dirty="0">
                <a:latin typeface="+mj-lt"/>
                <a:cs typeface="Consolas" panose="020B0609020204030204" pitchFamily="49" charset="0"/>
              </a:rPr>
              <a:t>- </a:t>
            </a:r>
            <a:r>
              <a:rPr lang="bg-BG" sz="2800" dirty="0"/>
              <a:t>тип медия на съдържанието на съобщението</a:t>
            </a:r>
            <a:endParaRPr lang="en-US" sz="2800" dirty="0"/>
          </a:p>
          <a:p>
            <a:pPr lvl="2">
              <a:lnSpc>
                <a:spcPct val="100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text/html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image/gif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application/pdf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Content-Disposition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- </a:t>
            </a:r>
            <a:r>
              <a:rPr lang="bg-BG" sz="2800" dirty="0"/>
              <a:t>определя стила на представяне</a:t>
            </a:r>
            <a:endParaRPr lang="en-US" sz="2800" dirty="0">
              <a:latin typeface="+mj-lt"/>
            </a:endParaRPr>
          </a:p>
          <a:p>
            <a:pPr lvl="2">
              <a:lnSpc>
                <a:spcPct val="100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attachment;</a:t>
            </a:r>
            <a:r>
              <a:rPr lang="en-US" sz="2800" dirty="0"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filename=logo.jpg</a:t>
            </a:r>
          </a:p>
          <a:p>
            <a:pPr lvl="1">
              <a:lnSpc>
                <a:spcPct val="100000"/>
              </a:lnSpc>
            </a:pPr>
            <a:r>
              <a:rPr lang="bg-BG" sz="2800" dirty="0"/>
              <a:t>Многочастни съобщения - множество ресурси в един документ</a:t>
            </a:r>
            <a:endParaRPr lang="en-US" sz="3000" dirty="0"/>
          </a:p>
          <a:p>
            <a:pPr marL="682634" lvl="2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Концепции на </a:t>
            </a:r>
            <a:r>
              <a:rPr lang="en-US" dirty="0"/>
              <a:t>MIME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FEE97C0D-6A55-4C0D-A533-C6F9114DA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13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197823"/>
              </p:ext>
            </p:extLst>
          </p:nvPr>
        </p:nvGraphicFramePr>
        <p:xfrm>
          <a:off x="1562100" y="1447800"/>
          <a:ext cx="879951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9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MIME </a:t>
                      </a:r>
                      <a:r>
                        <a:rPr lang="bg-BG" sz="2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Тип</a:t>
                      </a:r>
                      <a:r>
                        <a:rPr lang="en-GB" sz="2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/ </a:t>
                      </a:r>
                      <a:r>
                        <a:rPr lang="bg-BG" sz="2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Подтип</a:t>
                      </a:r>
                      <a:endParaRPr lang="en-GB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Описание</a:t>
                      </a:r>
                      <a:endParaRPr lang="en-GB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noProof="1">
                          <a:effectLst/>
                        </a:rPr>
                        <a:t>application/json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noProof="1">
                          <a:effectLst/>
                        </a:rPr>
                        <a:t>JSON </a:t>
                      </a:r>
                      <a:r>
                        <a:rPr lang="bg-BG" sz="2800" dirty="0"/>
                        <a:t>данни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image/png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PNG </a:t>
                      </a:r>
                      <a:r>
                        <a:rPr lang="bg-BG" sz="2800" noProof="1">
                          <a:effectLst/>
                        </a:rPr>
                        <a:t>снимка</a:t>
                      </a:r>
                      <a:endParaRPr lang="en-GB" sz="2800" noProof="1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image/gif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GIF </a:t>
                      </a:r>
                      <a:r>
                        <a:rPr lang="bg-BG" sz="2800" noProof="1">
                          <a:effectLst/>
                        </a:rPr>
                        <a:t>снимка</a:t>
                      </a:r>
                      <a:endParaRPr lang="en-GB" sz="2800" noProof="1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text/plain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XML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video/mp4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MP4</a:t>
                      </a:r>
                      <a:r>
                        <a:rPr lang="en-GB" sz="2800" baseline="0" noProof="1">
                          <a:effectLst/>
                        </a:rPr>
                        <a:t> </a:t>
                      </a:r>
                      <a:r>
                        <a:rPr lang="bg-BG" sz="2800" baseline="0" noProof="1">
                          <a:effectLst/>
                        </a:rPr>
                        <a:t>видео</a:t>
                      </a:r>
                      <a:endParaRPr lang="en-GB" sz="2800" noProof="1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application/pdf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PDF </a:t>
                      </a:r>
                      <a:r>
                        <a:rPr lang="bg-BG" sz="2800" noProof="1">
                          <a:effectLst/>
                        </a:rPr>
                        <a:t>документ</a:t>
                      </a:r>
                      <a:endParaRPr lang="en-GB" sz="2800" noProof="1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Общи MIME Типове Медии</a:t>
            </a:r>
            <a:endParaRPr lang="en-GB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FC05E68-BE74-441F-8B41-623589E5D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902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724400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HTTP </a:t>
            </a:r>
            <a:r>
              <a:rPr lang="bg-BG" dirty="0"/>
              <a:t>заявки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556851"/>
            <a:ext cx="9832319" cy="688256"/>
          </a:xfrm>
        </p:spPr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HTTP </a:t>
            </a:r>
            <a:r>
              <a:rPr lang="bg-BG" dirty="0"/>
              <a:t>заявка</a:t>
            </a:r>
            <a:r>
              <a:rPr lang="en-US" dirty="0"/>
              <a:t>?</a:t>
            </a:r>
          </a:p>
        </p:txBody>
      </p:sp>
      <p:pic>
        <p:nvPicPr>
          <p:cNvPr id="7170" name="Picture 2" descr="&amp;Rcy;&amp;iecy;&amp;zcy;&amp;ucy;&amp;lcy;&amp;tcy;&amp;acy;&amp;tcy; &amp;scy; &amp;icy;&amp;zcy;&amp;ocy;&amp;bcy;&amp;rcy;&amp;acy;&amp;zhcy;&amp;iecy;&amp;ncy;&amp;icy;&amp;iecy; &amp;zcy;&amp;acy; request 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559" y="144780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D1AA0A32-7960-4F7F-B28F-6D8E3779675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344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Съобщение за заявка, изпратено от клиент, се състои от:</a:t>
            </a:r>
            <a:endParaRPr lang="en-US" dirty="0"/>
          </a:p>
          <a:p>
            <a:pPr lvl="1"/>
            <a:r>
              <a:rPr lang="bg-BG" dirty="0"/>
              <a:t>HTTP линия за заявка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Метод на заявка</a:t>
            </a:r>
            <a:r>
              <a:rPr lang="en-US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POST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DELETE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…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URI (URL)</a:t>
            </a:r>
          </a:p>
          <a:p>
            <a:pPr lvl="2"/>
            <a:r>
              <a:rPr lang="bg-BG" dirty="0"/>
              <a:t>Версия на протокола</a:t>
            </a:r>
            <a:endParaRPr lang="en-US" dirty="0"/>
          </a:p>
          <a:p>
            <a:pPr lvl="1"/>
            <a:r>
              <a:rPr lang="en-US" dirty="0"/>
              <a:t>HTTP</a:t>
            </a:r>
            <a:r>
              <a:rPr lang="bg-BG" dirty="0"/>
              <a:t> хедъри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Допълнителни </a:t>
            </a:r>
            <a:br>
              <a:rPr lang="en-US" dirty="0"/>
            </a:br>
            <a:r>
              <a:rPr lang="bg-BG" dirty="0"/>
              <a:t>параметри</a:t>
            </a:r>
            <a:endParaRPr lang="en-US" dirty="0"/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Тяло на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заявка </a:t>
            </a:r>
            <a:r>
              <a:rPr lang="en-US" dirty="0"/>
              <a:t>– </a:t>
            </a:r>
            <a:r>
              <a:rPr lang="bg-BG" dirty="0"/>
              <a:t>незадължителни данни, напр. публикувани формулярни полета</a:t>
            </a:r>
            <a:endParaRPr lang="en-US" dirty="0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HTTP съобщение за заявка</a:t>
            </a:r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5191442" y="3377630"/>
            <a:ext cx="1524000" cy="380997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6757352" y="3377630"/>
            <a:ext cx="1904999" cy="380997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: Rounded Corners 7"/>
          <p:cNvSpPr/>
          <p:nvPr/>
        </p:nvSpPr>
        <p:spPr>
          <a:xfrm>
            <a:off x="8698221" y="3377630"/>
            <a:ext cx="2743201" cy="380997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5185290" y="3822010"/>
            <a:ext cx="1671122" cy="380997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5185290" y="4678908"/>
            <a:ext cx="1137722" cy="380997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5103812" y="3276600"/>
            <a:ext cx="6477000" cy="18528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&lt;method&gt; &lt;resource&gt; HTTP/&lt;version&gt;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&lt;headers&gt;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(empty line)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6EF0CB01-9730-4F5D-B58B-0354DAE33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02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1" grpId="0" uiExpand="1" build="p"/>
      <p:bldP spid="6" grpId="0" animBg="1"/>
      <p:bldP spid="6" grpId="1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8" grpId="3" animBg="1"/>
      <p:bldP spid="10" grpId="0" animBg="1"/>
      <p:bldP spid="10" grpId="1" animBg="1"/>
      <p:bldP spid="11" grpId="0" animBg="1"/>
      <p:bldP spid="4782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Основи на HTTP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bg-BG" dirty="0"/>
              <a:t>Заявка и Отговори</a:t>
            </a:r>
            <a:endParaRPr lang="en-US" dirty="0"/>
          </a:p>
        </p:txBody>
      </p:sp>
      <p:pic>
        <p:nvPicPr>
          <p:cNvPr id="3074" name="Picture 2" descr="&amp;Rcy;&amp;iecy;&amp;zcy;&amp;ucy;&amp;lcy;&amp;tcy;&amp;acy;&amp;tcy; &amp;scy; &amp;icy;&amp;zcy;&amp;ocy;&amp;bcy;&amp;rcy;&amp;acy;&amp;zhcy;&amp;iecy;&amp;ncy;&amp;icy;&amp;iecy; &amp;zcy;&amp;acy; http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259" y="1738312"/>
            <a:ext cx="5486400" cy="283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EAE094B2-DB50-485F-AFA6-A2C185A8AC45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928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GET метод за заявка – пример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8167" y="1398505"/>
            <a:ext cx="1091803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/>
              <a:t>&lt;form method="get"&gt;</a:t>
            </a:r>
          </a:p>
          <a:p>
            <a:pPr>
              <a:lnSpc>
                <a:spcPct val="100000"/>
              </a:lnSpc>
            </a:pPr>
            <a:r>
              <a:rPr lang="en-US" noProof="1"/>
              <a:t>    Name: &lt;input type="text" name="name" /&gt;</a:t>
            </a:r>
          </a:p>
          <a:p>
            <a:pPr>
              <a:lnSpc>
                <a:spcPct val="100000"/>
              </a:lnSpc>
            </a:pPr>
            <a:r>
              <a:rPr lang="en-US" noProof="1"/>
              <a:t>    Age: &lt;input type="text" name="age" /&gt;</a:t>
            </a:r>
          </a:p>
          <a:p>
            <a:pPr>
              <a:lnSpc>
                <a:spcPct val="100000"/>
              </a:lnSpc>
            </a:pPr>
            <a:r>
              <a:rPr lang="en-US" noProof="1"/>
              <a:t>    &lt;input type="submit" /&gt;</a:t>
            </a:r>
          </a:p>
          <a:p>
            <a:pPr>
              <a:lnSpc>
                <a:spcPct val="100000"/>
              </a:lnSpc>
            </a:pPr>
            <a:r>
              <a:rPr lang="en-US" noProof="1"/>
              <a:t>&lt;/form&gt;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13F34CD-12EC-4299-B521-FADEFA92C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08" y="4348583"/>
            <a:ext cx="10918032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GET /HTTP/1.1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Host: localhost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i="1" spc="-2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C6BC1701-B8EB-4FC3-AAA4-1967A54D1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0812" y="3769676"/>
            <a:ext cx="3810000" cy="522346"/>
          </a:xfrm>
          <a:prstGeom prst="wedgeRoundRectCallout">
            <a:avLst>
              <a:gd name="adj1" fmla="val -61816"/>
              <a:gd name="adj2" fmla="val 4233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HTTP</a:t>
            </a:r>
            <a:r>
              <a:rPr lang="bg-BG" sz="2800" b="1" dirty="0"/>
              <a:t> линия</a:t>
            </a:r>
            <a:r>
              <a:rPr lang="en-US" sz="2800" b="1" dirty="0"/>
              <a:t> </a:t>
            </a:r>
            <a:r>
              <a:rPr lang="bg-BG" sz="2800" b="1" dirty="0"/>
              <a:t>за заявка</a:t>
            </a:r>
            <a:endParaRPr lang="en-US" sz="26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57E2DAF-9E91-429F-AC68-238DC57C7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9088" y="4769041"/>
            <a:ext cx="3990647" cy="555746"/>
          </a:xfrm>
          <a:prstGeom prst="wedgeRoundRectCallout">
            <a:avLst>
              <a:gd name="adj1" fmla="val -58016"/>
              <a:gd name="adj2" fmla="val -674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Хедъри на </a:t>
            </a:r>
            <a:r>
              <a:rPr lang="bg-BG" sz="2800" b="1" dirty="0"/>
              <a:t>HTTP заявки</a:t>
            </a:r>
            <a:endParaRPr lang="en-US" sz="26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ADB1464-E0F3-429C-9A96-BB9E874A4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2231" y="5999753"/>
            <a:ext cx="4724400" cy="585087"/>
          </a:xfrm>
          <a:prstGeom prst="wedgeRoundRectCallout">
            <a:avLst>
              <a:gd name="adj1" fmla="val -57805"/>
              <a:gd name="adj2" fmla="val -4417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/>
              <a:t>Тялото на заявката е празно</a:t>
            </a:r>
            <a:endParaRPr lang="en-US" sz="26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A200AA7-427F-451A-842D-94F92454C9EC}"/>
              </a:ext>
            </a:extLst>
          </p:cNvPr>
          <p:cNvSpPr/>
          <p:nvPr/>
        </p:nvSpPr>
        <p:spPr>
          <a:xfrm>
            <a:off x="574367" y="4348583"/>
            <a:ext cx="2776845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D5346C7-64A3-49F9-8CC1-F6FD99F8873B}"/>
              </a:ext>
            </a:extLst>
          </p:cNvPr>
          <p:cNvSpPr/>
          <p:nvPr/>
        </p:nvSpPr>
        <p:spPr>
          <a:xfrm>
            <a:off x="549420" y="4836685"/>
            <a:ext cx="3030392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198E695-3476-413D-BCA6-4F938C731232}"/>
              </a:ext>
            </a:extLst>
          </p:cNvPr>
          <p:cNvSpPr/>
          <p:nvPr/>
        </p:nvSpPr>
        <p:spPr>
          <a:xfrm>
            <a:off x="549420" y="5645585"/>
            <a:ext cx="3030392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14856A30-8DFD-4FBE-B34D-9E6BA77A7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82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3" grpId="0" animBg="1"/>
      <p:bldP spid="13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Методът POST прехвърля данни в HTTP тялото</a:t>
            </a:r>
            <a:endParaRPr lang="en-US" dirty="0"/>
          </a:p>
          <a:p>
            <a:r>
              <a:rPr lang="bg-BG" dirty="0"/>
              <a:t>POST може да изпраща текстови и двоични данни, напр. качване на файлове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POST метод за заявка – пример</a:t>
            </a:r>
            <a:endParaRPr lang="bg-BG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C7F5DFB-DCF9-4C9A-AE1A-DEEB81CFC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813" y="3179583"/>
            <a:ext cx="103632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 /login 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localhost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Content-Length: 59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username=mente&amp;password=top*secret!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46D1D39-DF59-4081-BF80-BE3410E83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001" y="2941807"/>
            <a:ext cx="3282421" cy="555746"/>
          </a:xfrm>
          <a:prstGeom prst="wedgeRoundRectCallout">
            <a:avLst>
              <a:gd name="adj1" fmla="val -60807"/>
              <a:gd name="adj2" fmla="val -1244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HTTP</a:t>
            </a:r>
            <a:r>
              <a:rPr lang="bg-BG" b="1" dirty="0"/>
              <a:t> линия</a:t>
            </a:r>
            <a:r>
              <a:rPr lang="en-US" b="1" dirty="0"/>
              <a:t> </a:t>
            </a:r>
            <a:r>
              <a:rPr lang="bg-BG" b="1" dirty="0"/>
              <a:t>за заявка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2E561D18-0734-4681-9FA9-671208E7C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3969" y="3857798"/>
            <a:ext cx="3562973" cy="555746"/>
          </a:xfrm>
          <a:prstGeom prst="wedgeRoundRectCallout">
            <a:avLst>
              <a:gd name="adj1" fmla="val -59296"/>
              <a:gd name="adj2" fmla="val -1720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Хедъри на </a:t>
            </a:r>
            <a:r>
              <a:rPr lang="bg-BG" b="1" dirty="0"/>
              <a:t>HTTP заявки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8579E150-6318-47B1-9329-A47CA0314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4602" y="4855011"/>
            <a:ext cx="4137410" cy="1338626"/>
          </a:xfrm>
          <a:prstGeom prst="wedgeRoundRectCallout">
            <a:avLst>
              <a:gd name="adj1" fmla="val -60191"/>
              <a:gd name="adj2" fmla="val -4150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dirty="0"/>
              <a:t>Тялото на заявката съхранява предоставените данни от формуляра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31379D-80AF-4CE6-ADB4-B3A5E398D660}"/>
              </a:ext>
            </a:extLst>
          </p:cNvPr>
          <p:cNvSpPr/>
          <p:nvPr/>
        </p:nvSpPr>
        <p:spPr>
          <a:xfrm>
            <a:off x="696813" y="3176379"/>
            <a:ext cx="4268788" cy="446062"/>
          </a:xfrm>
          <a:prstGeom prst="roundRect">
            <a:avLst/>
          </a:prstGeom>
          <a:noFill/>
          <a:ln w="28575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3D49828-5D7A-439A-A051-768162CBA69C}"/>
              </a:ext>
            </a:extLst>
          </p:cNvPr>
          <p:cNvSpPr/>
          <p:nvPr/>
        </p:nvSpPr>
        <p:spPr>
          <a:xfrm>
            <a:off x="696813" y="3618117"/>
            <a:ext cx="4268788" cy="715627"/>
          </a:xfrm>
          <a:prstGeom prst="roundRect">
            <a:avLst/>
          </a:prstGeom>
          <a:noFill/>
          <a:ln w="28575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9C0FFA4-1A5D-4C16-BDDE-6D73E6BC996D}"/>
              </a:ext>
            </a:extLst>
          </p:cNvPr>
          <p:cNvSpPr/>
          <p:nvPr/>
        </p:nvSpPr>
        <p:spPr>
          <a:xfrm>
            <a:off x="696813" y="4648900"/>
            <a:ext cx="6097588" cy="446062"/>
          </a:xfrm>
          <a:prstGeom prst="roundRect">
            <a:avLst/>
          </a:prstGeom>
          <a:noFill/>
          <a:ln w="28575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0FF0C160-D213-446A-B875-435B684C9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67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HTTP </a:t>
            </a:r>
            <a:r>
              <a:rPr lang="bg-BG" dirty="0"/>
              <a:t>отговори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HTTP </a:t>
            </a:r>
            <a:r>
              <a:rPr lang="bg-BG" dirty="0"/>
              <a:t>отговор</a:t>
            </a:r>
            <a:r>
              <a:rPr lang="en-US" dirty="0"/>
              <a:t>?</a:t>
            </a:r>
          </a:p>
        </p:txBody>
      </p:sp>
      <p:pic>
        <p:nvPicPr>
          <p:cNvPr id="8194" name="Picture 2" descr="&amp;Rcy;&amp;iecy;&amp;zcy;&amp;ucy;&amp;lcy;&amp;tcy;&amp;acy;&amp;tcy; &amp;scy; &amp;icy;&amp;zcy;&amp;ocy;&amp;bcy;&amp;rcy;&amp;acy;&amp;zhcy;&amp;iecy;&amp;ncy;&amp;icy;&amp;iecy; &amp;zcy;&amp;acy; response 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782" y="1372814"/>
            <a:ext cx="3205353" cy="320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624B0756-2351-4564-8D44-C05C149035F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1744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Съобщението за отговор, изпратено от HTTP сървъра, се състои от:</a:t>
            </a:r>
            <a:endParaRPr lang="en-US" dirty="0"/>
          </a:p>
          <a:p>
            <a:pPr lvl="1"/>
            <a:r>
              <a:rPr lang="bg-BG" dirty="0"/>
              <a:t>HTTP линия на състоянието на отговора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Версия на протокола</a:t>
            </a:r>
            <a:endParaRPr lang="en-US" dirty="0"/>
          </a:p>
          <a:p>
            <a:pPr lvl="2"/>
            <a:r>
              <a:rPr lang="bg-BG" dirty="0"/>
              <a:t>Код на състоянието</a:t>
            </a:r>
            <a:endParaRPr lang="en-US" dirty="0"/>
          </a:p>
          <a:p>
            <a:pPr lvl="2"/>
            <a:r>
              <a:rPr lang="bg-BG" dirty="0"/>
              <a:t>Текст на състоянието</a:t>
            </a:r>
            <a:endParaRPr lang="en-US" dirty="0"/>
          </a:p>
          <a:p>
            <a:pPr lvl="1"/>
            <a:r>
              <a:rPr lang="bg-BG" dirty="0"/>
              <a:t>Хедъри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Предоставят метаданни за върнатия ресурс</a:t>
            </a:r>
            <a:endParaRPr lang="en-US" dirty="0"/>
          </a:p>
          <a:p>
            <a:pPr lvl="1"/>
            <a:r>
              <a:rPr lang="bg-BG" dirty="0"/>
              <a:t>Тяло  на отговора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3"/>
            <a:r>
              <a:rPr lang="bg-BG" dirty="0"/>
              <a:t>Съдържанието на HTTP отговора (данни)</a:t>
            </a:r>
            <a:endParaRPr lang="en-US" dirty="0"/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HTTP съобщение за отговор</a:t>
            </a:r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4799013" y="2722652"/>
            <a:ext cx="2438400" cy="380997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7237412" y="2722649"/>
            <a:ext cx="2438400" cy="380997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: Rounded Corners 7"/>
          <p:cNvSpPr/>
          <p:nvPr/>
        </p:nvSpPr>
        <p:spPr>
          <a:xfrm>
            <a:off x="9661381" y="2722646"/>
            <a:ext cx="2362231" cy="380997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4799013" y="3144321"/>
            <a:ext cx="1600199" cy="380997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4758040" y="3926024"/>
            <a:ext cx="6898972" cy="380997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2308" name="Rectangle 4"/>
          <p:cNvSpPr>
            <a:spLocks noChangeArrowheads="1"/>
          </p:cNvSpPr>
          <p:nvPr/>
        </p:nvSpPr>
        <p:spPr bwMode="auto">
          <a:xfrm>
            <a:off x="4722812" y="2648384"/>
            <a:ext cx="7391400" cy="16950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&lt;version&gt;</a:t>
            </a:r>
            <a:r>
              <a:rPr lang="ru-RU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status code</a:t>
            </a:r>
            <a:r>
              <a:rPr lang="ru-RU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status text</a:t>
            </a:r>
            <a:r>
              <a:rPr lang="ru-RU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ru-RU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CRLF</a:t>
            </a:r>
            <a:r>
              <a:rPr lang="ru-RU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response body – the requested resource</a:t>
            </a:r>
            <a:r>
              <a:rPr lang="ru-RU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2547BC53-5C76-467B-941C-8D21102C9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1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2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2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 uiExpand="1" build="p"/>
      <p:bldP spid="6" grpId="0" animBg="1"/>
      <p:bldP spid="6" grpId="1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10" grpId="0" animBg="1"/>
      <p:bldP spid="48230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r>
              <a:rPr lang="bg-BG" dirty="0"/>
              <a:t>Пример за HTTP отговор от уеб сървъра</a:t>
            </a:r>
            <a:r>
              <a:rPr lang="en-GB" dirty="0"/>
              <a:t>:</a:t>
            </a:r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ru-RU" dirty="0"/>
              <a:t>отговор – пример</a:t>
            </a:r>
            <a:endParaRPr lang="en-US" dirty="0"/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946148" y="1828800"/>
            <a:ext cx="10253664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OK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 Fri, 17 Jul 2010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640347" y="1577475"/>
            <a:ext cx="6407065" cy="634078"/>
          </a:xfrm>
          <a:prstGeom prst="wedgeRoundRectCallout">
            <a:avLst>
              <a:gd name="adj1" fmla="val -67127"/>
              <a:gd name="adj2" fmla="val 2760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/>
              <a:t>HTTP линия на състоянието на отговора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554207" y="3503322"/>
            <a:ext cx="2647646" cy="1040915"/>
          </a:xfrm>
          <a:prstGeom prst="wedgeRoundRectCallout">
            <a:avLst>
              <a:gd name="adj1" fmla="val -70858"/>
              <a:gd name="adj2" fmla="val -3256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Хедъри в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отговора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999412" y="5240096"/>
            <a:ext cx="2667000" cy="1036836"/>
          </a:xfrm>
          <a:prstGeom prst="wedgeRoundRectCallout">
            <a:avLst>
              <a:gd name="adj1" fmla="val -78452"/>
              <a:gd name="adj2" fmla="val 891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Тяло на 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</a:t>
            </a:r>
            <a:r>
              <a:rPr lang="bg-BG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отговора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A3B392-1E74-4B3A-A92F-75E78F2C5E63}"/>
              </a:ext>
            </a:extLst>
          </p:cNvPr>
          <p:cNvSpPr/>
          <p:nvPr/>
        </p:nvSpPr>
        <p:spPr>
          <a:xfrm>
            <a:off x="946148" y="1828800"/>
            <a:ext cx="2938464" cy="457200"/>
          </a:xfrm>
          <a:prstGeom prst="round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3DFC9A8-1820-4634-9DBD-AB436A7EF61F}"/>
              </a:ext>
            </a:extLst>
          </p:cNvPr>
          <p:cNvSpPr/>
          <p:nvPr/>
        </p:nvSpPr>
        <p:spPr>
          <a:xfrm>
            <a:off x="946148" y="2286864"/>
            <a:ext cx="7053264" cy="2103708"/>
          </a:xfrm>
          <a:prstGeom prst="roundRect">
            <a:avLst>
              <a:gd name="adj" fmla="val 8562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AB40AA-E746-4B91-9B78-78034EE394E8}"/>
              </a:ext>
            </a:extLst>
          </p:cNvPr>
          <p:cNvSpPr/>
          <p:nvPr/>
        </p:nvSpPr>
        <p:spPr>
          <a:xfrm>
            <a:off x="944107" y="4754292"/>
            <a:ext cx="6293305" cy="1646508"/>
          </a:xfrm>
          <a:prstGeom prst="roundRect">
            <a:avLst>
              <a:gd name="adj" fmla="val 8562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DE5CE975-BF4C-45B9-9B43-AFB08C7D1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93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3" grpId="0" animBg="1"/>
      <p:bldP spid="10" grpId="0" animBg="1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HTTP класове кодове за отговор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1xx</a:t>
            </a:r>
            <a:r>
              <a:rPr lang="en-US" dirty="0"/>
              <a:t>: </a:t>
            </a:r>
            <a:r>
              <a:rPr lang="bg-BG" dirty="0"/>
              <a:t>информационен</a:t>
            </a:r>
            <a:r>
              <a:rPr lang="en-US" dirty="0"/>
              <a:t> (e.g.,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100 Continue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2xx</a:t>
            </a:r>
            <a:r>
              <a:rPr lang="en-US" dirty="0"/>
              <a:t>: </a:t>
            </a:r>
            <a:r>
              <a:rPr lang="bg-BG" dirty="0"/>
              <a:t>успешен</a:t>
            </a:r>
            <a:r>
              <a:rPr lang="en-US" dirty="0"/>
              <a:t> (e.g.,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200 OK</a:t>
            </a:r>
            <a:r>
              <a:rPr lang="en-US" dirty="0"/>
              <a:t>",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201 Created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3xx</a:t>
            </a:r>
            <a:r>
              <a:rPr lang="en-US" dirty="0"/>
              <a:t>: </a:t>
            </a:r>
            <a:r>
              <a:rPr lang="bg-BG" dirty="0"/>
              <a:t>пренасочване</a:t>
            </a:r>
            <a:r>
              <a:rPr lang="en-US" dirty="0"/>
              <a:t> (e.g.,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304 Not Modified</a:t>
            </a:r>
            <a:r>
              <a:rPr lang="en-US" dirty="0"/>
              <a:t>",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301 Moved Permanently</a:t>
            </a:r>
            <a:r>
              <a:rPr lang="en-US" dirty="0"/>
              <a:t>",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302 Found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4xx</a:t>
            </a:r>
            <a:r>
              <a:rPr lang="en-US" dirty="0"/>
              <a:t>: </a:t>
            </a:r>
            <a:r>
              <a:rPr lang="bg-BG" dirty="0"/>
              <a:t>клиентска грешка</a:t>
            </a:r>
            <a:r>
              <a:rPr lang="en-US" dirty="0"/>
              <a:t> (e.g.,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400 Bad Request</a:t>
            </a:r>
            <a:r>
              <a:rPr lang="en-US" dirty="0"/>
              <a:t>",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404 Not Found</a:t>
            </a:r>
            <a:r>
              <a:rPr lang="en-US" dirty="0"/>
              <a:t>",</a:t>
            </a:r>
            <a:r>
              <a:rPr lang="bg-BG" dirty="0"/>
              <a:t> </a:t>
            </a:r>
            <a:r>
              <a:rPr lang="en-US" dirty="0"/>
              <a:t>"401 Unauthorized",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409 Conflict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5xx</a:t>
            </a:r>
            <a:r>
              <a:rPr lang="en-US" dirty="0"/>
              <a:t>: </a:t>
            </a:r>
            <a:r>
              <a:rPr lang="bg-BG" dirty="0"/>
              <a:t>грешка в сървъра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 (e.g.,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500 Internal Server Error</a:t>
            </a:r>
            <a:r>
              <a:rPr lang="en-US" dirty="0"/>
              <a:t>",</a:t>
            </a:r>
            <a:r>
              <a:rPr lang="bg-BG" dirty="0"/>
              <a:t> </a:t>
            </a: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503 Service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Unavailable</a:t>
            </a:r>
            <a:r>
              <a:rPr lang="en-US" dirty="0"/>
              <a:t>")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HTTP кодове за отговор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4622CD1C-A871-4944-B353-C3C42F16E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70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6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413" y="982845"/>
            <a:ext cx="11804822" cy="5570355"/>
          </a:xfrm>
        </p:spPr>
        <p:txBody>
          <a:bodyPr/>
          <a:lstStyle/>
          <a:p>
            <a:r>
              <a:rPr lang="bg-BG" dirty="0"/>
              <a:t>Пример за HTTP отговор с резултат от грешка:</a:t>
            </a:r>
            <a:endParaRPr lang="en-US" dirty="0"/>
          </a:p>
          <a:p>
            <a:endParaRPr lang="en-GB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bg-BG" dirty="0"/>
              <a:t>отговор – пример</a:t>
            </a:r>
            <a:endParaRPr lang="en-US" dirty="0"/>
          </a:p>
        </p:txBody>
      </p:sp>
      <p:sp>
        <p:nvSpPr>
          <p:cNvPr id="484355" name="Rectangle 3"/>
          <p:cNvSpPr>
            <a:spLocks noChangeArrowheads="1"/>
          </p:cNvSpPr>
          <p:nvPr/>
        </p:nvSpPr>
        <p:spPr bwMode="auto">
          <a:xfrm>
            <a:off x="531812" y="1676400"/>
            <a:ext cx="11037775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404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Not Found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 Fri, 17 Nov 2014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Connection: close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&lt;HTML&gt;&lt;HEAD&gt;&lt;TITLE&gt;404 Not Found&lt;/TITLE&gt;&lt;/HEAD&gt;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&lt;H1&gt;Not Found&lt;/H1&gt;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requested URL /img/logo.gif was not found on this server.&lt;P&gt; &lt;HR&gt;&lt;ADDRESS&gt;Apache/2.2.14 Server at Port 80&lt;/ADDRESS&gt;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&lt;/BODY&gt;&lt;/HTML&gt;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085012" y="1593548"/>
            <a:ext cx="3657600" cy="804222"/>
          </a:xfrm>
          <a:prstGeom prst="wedgeRoundRectCallout">
            <a:avLst>
              <a:gd name="adj1" fmla="val -59987"/>
              <a:gd name="adj2" fmla="val -1412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dirty="0"/>
              <a:t>HTTP линия на състоянието на отговора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E4FA1B1-6FFC-4920-B4F5-413ECAD35D56}"/>
              </a:ext>
            </a:extLst>
          </p:cNvPr>
          <p:cNvSpPr/>
          <p:nvPr/>
        </p:nvSpPr>
        <p:spPr>
          <a:xfrm>
            <a:off x="531812" y="1676400"/>
            <a:ext cx="3962400" cy="497682"/>
          </a:xfrm>
          <a:prstGeom prst="round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B490E73-7885-4BDB-BAA3-955A49F73A75}"/>
              </a:ext>
            </a:extLst>
          </p:cNvPr>
          <p:cNvSpPr/>
          <p:nvPr/>
        </p:nvSpPr>
        <p:spPr>
          <a:xfrm>
            <a:off x="531812" y="2218790"/>
            <a:ext cx="6387640" cy="1515010"/>
          </a:xfrm>
          <a:prstGeom prst="roundRect">
            <a:avLst>
              <a:gd name="adj" fmla="val 11637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7D07CD6-8C72-4364-8E39-E96D731B72A4}"/>
              </a:ext>
            </a:extLst>
          </p:cNvPr>
          <p:cNvSpPr/>
          <p:nvPr/>
        </p:nvSpPr>
        <p:spPr>
          <a:xfrm>
            <a:off x="470876" y="4099289"/>
            <a:ext cx="11034600" cy="2330415"/>
          </a:xfrm>
          <a:prstGeom prst="roundRect">
            <a:avLst>
              <a:gd name="adj" fmla="val 11637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9690553" y="3452710"/>
            <a:ext cx="1585459" cy="1279472"/>
          </a:xfrm>
          <a:prstGeom prst="wedgeRoundRectCallout">
            <a:avLst>
              <a:gd name="adj1" fmla="val -94175"/>
              <a:gd name="adj2" fmla="val 5724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dirty="0"/>
              <a:t>HTTP</a:t>
            </a:r>
            <a:br>
              <a:rPr lang="bg-BG" b="1" dirty="0"/>
            </a:br>
            <a:r>
              <a:rPr lang="bg-BG" b="1" dirty="0"/>
              <a:t>тяло на отговора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780943" y="2521266"/>
            <a:ext cx="3352800" cy="650304"/>
          </a:xfrm>
          <a:prstGeom prst="wedgeRoundRectCallout">
            <a:avLst>
              <a:gd name="adj1" fmla="val -75128"/>
              <a:gd name="adj2" fmla="val 1411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Хедъри на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</a:t>
            </a:r>
            <a:r>
              <a:rPr lang="bg-BG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отговора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72C6A740-92A0-4E24-ABDD-283A420BE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10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13" grpId="0" animBg="1"/>
      <p:bldP spid="14" grpId="0" animBg="1"/>
      <p:bldP spid="12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HTTP GET заявява преместване на URL адрес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Следният HTTP отговор (301 Moved Permanently) казва на браузъра да поиска друг URL адрес: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Пренасочване на браузъра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85836" y="1981200"/>
            <a:ext cx="10213976" cy="14957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 HTTP/1.1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http://softuni.org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Gecko/20100115 Firefox/3.6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85836" y="5114988"/>
            <a:ext cx="10213976" cy="11449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HTTP/1.1 301 Moved Permanently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Location: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http://softuni.bg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2542DD2-6DE7-4393-A3DE-CD2E6153D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70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 хедъра Content-Type в отговора сървърът посочва как трябва да се обработва изхода</a:t>
            </a:r>
          </a:p>
          <a:p>
            <a:r>
              <a:rPr lang="bg-BG" dirty="0"/>
              <a:t>Примери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Content-Type </a:t>
            </a:r>
            <a:r>
              <a:rPr lang="bg-BG" dirty="0"/>
              <a:t>и</a:t>
            </a:r>
            <a:r>
              <a:rPr lang="en-US" dirty="0"/>
              <a:t> Disposition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52649" y="3453363"/>
            <a:ext cx="10773992" cy="5016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text/html; charset=utf-8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54421" y="4248321"/>
            <a:ext cx="10773992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application/pdf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Content-Disposition: attachment; filename="Report-April-2016.pdf"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92300" y="2175426"/>
            <a:ext cx="5417112" cy="1029473"/>
          </a:xfrm>
          <a:prstGeom prst="wedgeRoundRectCallout">
            <a:avLst>
              <a:gd name="adj1" fmla="val -63103"/>
              <a:gd name="adj2" fmla="val 5811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/>
              <a:t>UTF-8 кодирана HTML страница. Ще се покаже в браузъра.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275012" y="5257800"/>
            <a:ext cx="5562600" cy="1066800"/>
          </a:xfrm>
          <a:prstGeom prst="wedgeRoundRectCallout">
            <a:avLst>
              <a:gd name="adj1" fmla="val -58355"/>
              <a:gd name="adj2" fmla="val -5821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dirty="0"/>
              <a:t>Това ще изтегли PDF файл с името</a:t>
            </a:r>
            <a:b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Report-April-2016.pdf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D1A32D0F-338C-42E3-81E0-C7E2A95F8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15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Down 10"/>
          <p:cNvSpPr/>
          <p:nvPr/>
        </p:nvSpPr>
        <p:spPr>
          <a:xfrm>
            <a:off x="5873054" y="3360806"/>
            <a:ext cx="376170" cy="457200"/>
          </a:xfrm>
          <a:prstGeom prst="downArrow">
            <a:avLst>
              <a:gd name="adj1" fmla="val 50000"/>
              <a:gd name="adj2" fmla="val 381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Content-Disposition – </a:t>
            </a:r>
            <a:r>
              <a:rPr lang="bg-BG" dirty="0"/>
              <a:t>пример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15814" y="1580031"/>
            <a:ext cx="969065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/>
              <a:t>Content-Type: text/plain</a:t>
            </a:r>
          </a:p>
          <a:p>
            <a:pPr>
              <a:lnSpc>
                <a:spcPct val="100000"/>
              </a:lnSpc>
            </a:pPr>
            <a:r>
              <a:rPr lang="en-US" noProof="1"/>
              <a:t>Content-Length: 19</a:t>
            </a:r>
          </a:p>
          <a:p>
            <a:pPr>
              <a:lnSpc>
                <a:spcPct val="100000"/>
              </a:lnSpc>
            </a:pPr>
            <a:r>
              <a:rPr lang="en-US" noProof="1"/>
              <a:t>Content-Disposition: inline</a:t>
            </a:r>
            <a:r>
              <a:rPr lang="bg-BG" noProof="1"/>
              <a:t> </a:t>
            </a:r>
            <a:r>
              <a:rPr lang="en-US" noProof="1"/>
              <a:t>filename=example.txt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50AB32-DCAF-4DB5-9684-EC2B31EA2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502" y="4223725"/>
            <a:ext cx="6611273" cy="1676634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F5C8F383-A5C1-46F2-A10D-AD6CD63E5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8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Работен </a:t>
            </a:r>
            <a:r>
              <a:rPr lang="en-US" dirty="0"/>
              <a:t>M</a:t>
            </a:r>
            <a:r>
              <a:rPr lang="ru-RU" dirty="0"/>
              <a:t>одел На </a:t>
            </a:r>
            <a:r>
              <a:rPr lang="bg-BG" dirty="0"/>
              <a:t>У</a:t>
            </a:r>
            <a:r>
              <a:rPr lang="ru-RU" dirty="0"/>
              <a:t>еб Сървъра</a:t>
            </a:r>
            <a:endParaRPr lang="en-US" dirty="0"/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3197079" y="2855737"/>
            <a:ext cx="16764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89154" y="1916190"/>
            <a:ext cx="14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Заявка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3313899" y="2942869"/>
            <a:ext cx="1637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Отговор</a:t>
            </a:r>
            <a:endParaRPr lang="en-US" sz="2800" dirty="0"/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3197079" y="2516179"/>
            <a:ext cx="16764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350" y="1778189"/>
            <a:ext cx="1638463" cy="196321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103812" y="111685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Уеб сървър</a:t>
            </a:r>
            <a:endParaRPr lang="en-US" sz="28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FB8100-7456-4FFD-9A18-B473364EE6ED}"/>
              </a:ext>
            </a:extLst>
          </p:cNvPr>
          <p:cNvGrpSpPr/>
          <p:nvPr/>
        </p:nvGrpSpPr>
        <p:grpSpPr>
          <a:xfrm>
            <a:off x="5955087" y="4355956"/>
            <a:ext cx="2729038" cy="2168879"/>
            <a:chOff x="4451000" y="4330968"/>
            <a:chExt cx="2729038" cy="2168879"/>
          </a:xfrm>
        </p:grpSpPr>
        <p:sp>
          <p:nvSpPr>
            <p:cNvPr id="34" name="TextBox 33"/>
            <p:cNvSpPr txBox="1"/>
            <p:nvPr/>
          </p:nvSpPr>
          <p:spPr>
            <a:xfrm>
              <a:off x="4516679" y="4330968"/>
              <a:ext cx="2424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800" dirty="0"/>
                <a:t>Уеб ресурси</a:t>
              </a:r>
              <a:endParaRPr lang="en-US" sz="2800" dirty="0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845" y="4819918"/>
              <a:ext cx="1201332" cy="1201332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451000" y="5976627"/>
              <a:ext cx="2729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HTML, PDF, JPG…</a:t>
              </a:r>
              <a:endParaRPr lang="en-US" sz="2800" dirty="0">
                <a:solidFill>
                  <a:srgbClr val="92D05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60264" y="111317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Уеб клиент</a:t>
            </a:r>
            <a:endParaRPr lang="en-US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9" y="1997870"/>
            <a:ext cx="2020543" cy="1660031"/>
          </a:xfrm>
          <a:prstGeom prst="rect">
            <a:avLst/>
          </a:prstGeom>
        </p:spPr>
      </p:pic>
      <p:pic>
        <p:nvPicPr>
          <p:cNvPr id="2069" name="Picture 20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788" y="3739112"/>
            <a:ext cx="709891" cy="709891"/>
          </a:xfrm>
          <a:prstGeom prst="rect">
            <a:avLst/>
          </a:prstGeom>
        </p:spPr>
      </p:pic>
      <p:pic>
        <p:nvPicPr>
          <p:cNvPr id="2071" name="Picture 20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3739112"/>
            <a:ext cx="716501" cy="716501"/>
          </a:xfrm>
          <a:prstGeom prst="rect">
            <a:avLst/>
          </a:prstGeom>
        </p:spPr>
      </p:pic>
      <p:pic>
        <p:nvPicPr>
          <p:cNvPr id="2072" name="Picture 20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327" y="3697762"/>
            <a:ext cx="771119" cy="771119"/>
          </a:xfrm>
          <a:prstGeom prst="rect">
            <a:avLst/>
          </a:prstGeom>
        </p:spPr>
      </p:pic>
      <p:pic>
        <p:nvPicPr>
          <p:cNvPr id="2075" name="Picture 20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49" y="2089735"/>
            <a:ext cx="1870776" cy="112084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428199" y="1121373"/>
            <a:ext cx="190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Технология</a:t>
            </a:r>
            <a:endParaRPr lang="en-US" sz="28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57448" y="2514600"/>
            <a:ext cx="854053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H="1" flipV="1">
            <a:off x="9766412" y="3411337"/>
            <a:ext cx="531398" cy="1303238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D1BEA1-1540-43B0-BA39-2AE40F890ACF}"/>
              </a:ext>
            </a:extLst>
          </p:cNvPr>
          <p:cNvGrpSpPr/>
          <p:nvPr/>
        </p:nvGrpSpPr>
        <p:grpSpPr>
          <a:xfrm>
            <a:off x="10149572" y="4748845"/>
            <a:ext cx="1659840" cy="1821243"/>
            <a:chOff x="9997101" y="4430907"/>
            <a:chExt cx="1659840" cy="18212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372" y="4978852"/>
              <a:ext cx="1273298" cy="127329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9997101" y="4430907"/>
              <a:ext cx="1659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800" dirty="0"/>
                <a:t>БД</a:t>
              </a:r>
              <a:endParaRPr lang="en-US" sz="2800" dirty="0"/>
            </a:p>
          </p:txBody>
        </p:sp>
      </p:grp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7753669" y="3411337"/>
            <a:ext cx="626714" cy="904141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CFA6880E-A284-4520-BAFF-4F464A6813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3142">
            <a:off x="7914185" y="1518495"/>
            <a:ext cx="2263324" cy="2263324"/>
          </a:xfrm>
          <a:prstGeom prst="rect">
            <a:avLst/>
          </a:prstGeom>
        </p:spPr>
      </p:pic>
      <p:sp>
        <p:nvSpPr>
          <p:cNvPr id="31" name="Slide Number Placeholder">
            <a:extLst>
              <a:ext uri="{FF2B5EF4-FFF2-40B4-BE49-F238E27FC236}">
                <a16:creationId xmlns:a16="http://schemas.microsoft.com/office/drawing/2014/main" id="{D6C50915-03F6-445B-BBE5-516E5DF9E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92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/>
      <p:bldP spid="33" grpId="0"/>
      <p:bldP spid="3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Content-Disposition – </a:t>
            </a:r>
            <a:r>
              <a:rPr lang="bg-BG" dirty="0"/>
              <a:t>пример </a:t>
            </a:r>
            <a:r>
              <a:rPr lang="en-US" dirty="0"/>
              <a:t>(</a:t>
            </a:r>
            <a:r>
              <a:rPr lang="bg-BG" dirty="0"/>
              <a:t>2) </a:t>
            </a:r>
          </a:p>
        </p:txBody>
      </p:sp>
      <p:pic>
        <p:nvPicPr>
          <p:cNvPr id="4100" name="Picture 4" descr="https://puu.sh/txSO8/1fca5a643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349" y="4054719"/>
            <a:ext cx="4623582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Down 6"/>
          <p:cNvSpPr/>
          <p:nvPr/>
        </p:nvSpPr>
        <p:spPr>
          <a:xfrm>
            <a:off x="5873055" y="3429000"/>
            <a:ext cx="376170" cy="457200"/>
          </a:xfrm>
          <a:prstGeom prst="downArrow">
            <a:avLst>
              <a:gd name="adj1" fmla="val 50000"/>
              <a:gd name="adj2" fmla="val 381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92571" y="1791153"/>
            <a:ext cx="10603683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/>
              <a:t>Content-Type: text/plain</a:t>
            </a:r>
          </a:p>
          <a:p>
            <a:pPr>
              <a:lnSpc>
                <a:spcPct val="100000"/>
              </a:lnSpc>
            </a:pPr>
            <a:r>
              <a:rPr lang="en-US" noProof="1"/>
              <a:t>Content-Length: 19</a:t>
            </a:r>
          </a:p>
          <a:p>
            <a:pPr>
              <a:lnSpc>
                <a:spcPct val="100000"/>
              </a:lnSpc>
            </a:pPr>
            <a:r>
              <a:rPr lang="en-US" noProof="1"/>
              <a:t>Content-Disposition: attachment;</a:t>
            </a:r>
            <a:r>
              <a:rPr lang="bg-BG" noProof="1"/>
              <a:t> </a:t>
            </a:r>
            <a:r>
              <a:rPr lang="en-US" noProof="1"/>
              <a:t>filename=example.txt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B0E5FB3F-740F-4687-8964-6E45F3598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3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Https://it-kariera.mon.bg/e-learnin</a:t>
            </a:r>
            <a:r>
              <a:rPr lang="en-US" dirty="0">
                <a:hlinkClick r:id="rId3"/>
              </a:rPr>
              <a:t>g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03B901-2957-4661-A140-545948BE8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HTTP </a:t>
            </a:r>
            <a:r>
              <a:rPr lang="bg-BG" sz="4400" dirty="0"/>
              <a:t>протокол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120885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9EFFEB84-1976-40F1-A267-D5E3BD94C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6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Работен </a:t>
            </a:r>
            <a:r>
              <a:rPr lang="en-US" dirty="0"/>
              <a:t>M</a:t>
            </a:r>
            <a:r>
              <a:rPr lang="ru-RU" dirty="0"/>
              <a:t>одел На </a:t>
            </a:r>
            <a:r>
              <a:rPr lang="bg-BG" dirty="0"/>
              <a:t>У</a:t>
            </a:r>
            <a:r>
              <a:rPr lang="ru-RU" dirty="0"/>
              <a:t>еб Сървъра</a:t>
            </a:r>
            <a:endParaRPr lang="en-US" dirty="0"/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3197079" y="2855737"/>
            <a:ext cx="16764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89154" y="1916190"/>
            <a:ext cx="14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Заявка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3313899" y="2942869"/>
            <a:ext cx="1637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Отговор</a:t>
            </a:r>
            <a:endParaRPr lang="en-US" sz="2800" dirty="0"/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3197079" y="2516179"/>
            <a:ext cx="16764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350" y="1778189"/>
            <a:ext cx="1638463" cy="196321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103812" y="111685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Уеб сървър</a:t>
            </a:r>
            <a:endParaRPr lang="en-US" sz="28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FB8100-7456-4FFD-9A18-B473364EE6ED}"/>
              </a:ext>
            </a:extLst>
          </p:cNvPr>
          <p:cNvGrpSpPr/>
          <p:nvPr/>
        </p:nvGrpSpPr>
        <p:grpSpPr>
          <a:xfrm>
            <a:off x="5955087" y="4355956"/>
            <a:ext cx="2729038" cy="2168879"/>
            <a:chOff x="4451000" y="4330968"/>
            <a:chExt cx="2729038" cy="2168879"/>
          </a:xfrm>
        </p:grpSpPr>
        <p:sp>
          <p:nvSpPr>
            <p:cNvPr id="34" name="TextBox 33"/>
            <p:cNvSpPr txBox="1"/>
            <p:nvPr/>
          </p:nvSpPr>
          <p:spPr>
            <a:xfrm>
              <a:off x="4516679" y="4330968"/>
              <a:ext cx="2424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800" dirty="0"/>
                <a:t>Уеб ресурси</a:t>
              </a:r>
              <a:endParaRPr lang="en-US" sz="2800" dirty="0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845" y="4819918"/>
              <a:ext cx="1201332" cy="1201332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451000" y="5976627"/>
              <a:ext cx="2729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HTML, PDF, JPG…</a:t>
              </a:r>
              <a:endParaRPr lang="en-US" sz="2800" dirty="0">
                <a:solidFill>
                  <a:srgbClr val="92D05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60264" y="111317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Уеб клиент</a:t>
            </a:r>
            <a:endParaRPr lang="en-US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9" y="1997870"/>
            <a:ext cx="2020543" cy="1660031"/>
          </a:xfrm>
          <a:prstGeom prst="rect">
            <a:avLst/>
          </a:prstGeom>
        </p:spPr>
      </p:pic>
      <p:pic>
        <p:nvPicPr>
          <p:cNvPr id="2069" name="Picture 20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788" y="3739112"/>
            <a:ext cx="709891" cy="709891"/>
          </a:xfrm>
          <a:prstGeom prst="rect">
            <a:avLst/>
          </a:prstGeom>
        </p:spPr>
      </p:pic>
      <p:pic>
        <p:nvPicPr>
          <p:cNvPr id="2071" name="Picture 20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3739112"/>
            <a:ext cx="716501" cy="716501"/>
          </a:xfrm>
          <a:prstGeom prst="rect">
            <a:avLst/>
          </a:prstGeom>
        </p:spPr>
      </p:pic>
      <p:pic>
        <p:nvPicPr>
          <p:cNvPr id="2072" name="Picture 20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327" y="3697762"/>
            <a:ext cx="771119" cy="771119"/>
          </a:xfrm>
          <a:prstGeom prst="rect">
            <a:avLst/>
          </a:prstGeom>
        </p:spPr>
      </p:pic>
      <p:pic>
        <p:nvPicPr>
          <p:cNvPr id="2075" name="Picture 20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49" y="2089735"/>
            <a:ext cx="1870776" cy="112084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428199" y="1121373"/>
            <a:ext cx="190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Технология</a:t>
            </a:r>
            <a:endParaRPr lang="en-US" sz="28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57448" y="2514600"/>
            <a:ext cx="854053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H="1" flipV="1">
            <a:off x="9766412" y="3411337"/>
            <a:ext cx="531398" cy="1303238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D1BEA1-1540-43B0-BA39-2AE40F890ACF}"/>
              </a:ext>
            </a:extLst>
          </p:cNvPr>
          <p:cNvGrpSpPr/>
          <p:nvPr/>
        </p:nvGrpSpPr>
        <p:grpSpPr>
          <a:xfrm>
            <a:off x="10149572" y="4748845"/>
            <a:ext cx="1659840" cy="1821243"/>
            <a:chOff x="9997101" y="4430907"/>
            <a:chExt cx="1659840" cy="18212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372" y="4978852"/>
              <a:ext cx="1273298" cy="127329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9997101" y="4430907"/>
              <a:ext cx="1659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800" dirty="0"/>
                <a:t>БД</a:t>
              </a:r>
              <a:endParaRPr lang="en-US" sz="2800" dirty="0"/>
            </a:p>
          </p:txBody>
        </p:sp>
      </p:grp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7753669" y="3411337"/>
            <a:ext cx="626714" cy="904141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63DDEAC-6FAB-486D-91BB-1997140470F3}"/>
              </a:ext>
            </a:extLst>
          </p:cNvPr>
          <p:cNvGrpSpPr/>
          <p:nvPr/>
        </p:nvGrpSpPr>
        <p:grpSpPr>
          <a:xfrm>
            <a:off x="8242372" y="1600200"/>
            <a:ext cx="2881239" cy="2059408"/>
            <a:chOff x="10414397" y="1338745"/>
            <a:chExt cx="1787938" cy="1182345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CF746D9-8424-4AFF-BE1B-A746791A3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6696" y="1338745"/>
              <a:ext cx="1502863" cy="714724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CA41209-DE5B-47FF-93BD-F417D90FAF81}"/>
                </a:ext>
              </a:extLst>
            </p:cNvPr>
            <p:cNvSpPr txBox="1"/>
            <p:nvPr/>
          </p:nvSpPr>
          <p:spPr>
            <a:xfrm>
              <a:off x="10414397" y="1997870"/>
              <a:ext cx="17879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.NET Core</a:t>
              </a:r>
            </a:p>
          </p:txBody>
        </p:sp>
      </p:grpSp>
      <p:sp>
        <p:nvSpPr>
          <p:cNvPr id="37" name="Slide Number Placeholder">
            <a:extLst>
              <a:ext uri="{FF2B5EF4-FFF2-40B4-BE49-F238E27FC236}">
                <a16:creationId xmlns:a16="http://schemas.microsoft.com/office/drawing/2014/main" id="{4BA1072E-B7E5-439C-B9DF-8E3355689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567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Text Transfer Protocol</a:t>
            </a:r>
            <a:endParaRPr lang="bg-BG" dirty="0"/>
          </a:p>
        </p:txBody>
      </p:sp>
      <p:pic>
        <p:nvPicPr>
          <p:cNvPr id="14" name="Picture 2" descr="http://www.imid.adalet.gov.tr/baskanligimiz/subeler/subeler/kurum_arsiv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1285350"/>
            <a:ext cx="1907248" cy="190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freevectors.net/files/large/Laptop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2" y="1180482"/>
            <a:ext cx="2116982" cy="2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c 12"/>
          <p:cNvSpPr/>
          <p:nvPr/>
        </p:nvSpPr>
        <p:spPr>
          <a:xfrm rot="5400000">
            <a:off x="3810111" y="74501"/>
            <a:ext cx="4187602" cy="6934200"/>
          </a:xfrm>
          <a:custGeom>
            <a:avLst/>
            <a:gdLst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3" fmla="*/ 1752600 w 3505200"/>
              <a:gd name="connsiteY3" fmla="*/ 2951456 h 5902912"/>
              <a:gd name="connsiteX4" fmla="*/ 1942454 w 3505200"/>
              <a:gd name="connsiteY4" fmla="*/ 17368 h 5902912"/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053746 w 2882154"/>
              <a:gd name="connsiteY1" fmla="*/ 2960077 h 5880438"/>
              <a:gd name="connsiteX2" fmla="*/ 1232596 w 2882154"/>
              <a:gd name="connsiteY2" fmla="*/ 5880438 h 5880438"/>
              <a:gd name="connsiteX0" fmla="*/ 1319407 w 3140318"/>
              <a:gd name="connsiteY0" fmla="*/ 0 h 5880438"/>
              <a:gd name="connsiteX1" fmla="*/ 2882085 w 3140318"/>
              <a:gd name="connsiteY1" fmla="*/ 2960077 h 5880438"/>
              <a:gd name="connsiteX2" fmla="*/ 1232596 w 3140318"/>
              <a:gd name="connsiteY2" fmla="*/ 5880438 h 5880438"/>
              <a:gd name="connsiteX3" fmla="*/ 0 w 3140318"/>
              <a:gd name="connsiteY3" fmla="*/ 2998634 h 5880438"/>
              <a:gd name="connsiteX4" fmla="*/ 1319407 w 3140318"/>
              <a:gd name="connsiteY4" fmla="*/ 0 h 5880438"/>
              <a:gd name="connsiteX0" fmla="*/ 1319407 w 3140318"/>
              <a:gd name="connsiteY0" fmla="*/ 0 h 5880438"/>
              <a:gd name="connsiteX1" fmla="*/ 3140268 w 3140318"/>
              <a:gd name="connsiteY1" fmla="*/ 2970834 h 5880438"/>
              <a:gd name="connsiteX2" fmla="*/ 1232596 w 3140318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154" h="5880438" stroke="0" extrusionOk="0">
                <a:moveTo>
                  <a:pt x="1319407" y="0"/>
                </a:moveTo>
                <a:cubicBezTo>
                  <a:pt x="2214466" y="164250"/>
                  <a:pt x="2890014" y="1443895"/>
                  <a:pt x="2882085" y="2960077"/>
                </a:cubicBezTo>
                <a:cubicBezTo>
                  <a:pt x="2873967" y="4512640"/>
                  <a:pt x="2152962" y="5789152"/>
                  <a:pt x="1232596" y="5880438"/>
                </a:cubicBezTo>
                <a:cubicBezTo>
                  <a:pt x="821731" y="4919837"/>
                  <a:pt x="1024051" y="4561663"/>
                  <a:pt x="0" y="2998634"/>
                </a:cubicBezTo>
                <a:cubicBezTo>
                  <a:pt x="63285" y="2020605"/>
                  <a:pt x="1256122" y="978029"/>
                  <a:pt x="1319407" y="0"/>
                </a:cubicBezTo>
                <a:close/>
              </a:path>
              <a:path w="2882154" h="5880438" fill="none">
                <a:moveTo>
                  <a:pt x="1319407" y="0"/>
                </a:moveTo>
                <a:cubicBezTo>
                  <a:pt x="2214466" y="164250"/>
                  <a:pt x="1308640" y="13127"/>
                  <a:pt x="2677689" y="2841742"/>
                </a:cubicBezTo>
                <a:cubicBezTo>
                  <a:pt x="1238804" y="5878860"/>
                  <a:pt x="2152962" y="5789152"/>
                  <a:pt x="1232596" y="5880438"/>
                </a:cubicBezTo>
              </a:path>
            </a:pathLst>
          </a:custGeom>
          <a:ln w="28575"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5" name="Callout: Line 14"/>
          <p:cNvSpPr/>
          <p:nvPr/>
        </p:nvSpPr>
        <p:spPr>
          <a:xfrm>
            <a:off x="1217612" y="4314033"/>
            <a:ext cx="1752600" cy="304800"/>
          </a:xfrm>
          <a:prstGeom prst="borderCallout1">
            <a:avLst>
              <a:gd name="adj1" fmla="val 3749"/>
              <a:gd name="adj2" fmla="val 100054"/>
              <a:gd name="adj3" fmla="val -67501"/>
              <a:gd name="adj4" fmla="val 118188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Callout: Line 16"/>
          <p:cNvSpPr/>
          <p:nvPr/>
        </p:nvSpPr>
        <p:spPr>
          <a:xfrm>
            <a:off x="1560512" y="4733751"/>
            <a:ext cx="1752600" cy="304800"/>
          </a:xfrm>
          <a:prstGeom prst="borderCallout1">
            <a:avLst>
              <a:gd name="adj1" fmla="val 3749"/>
              <a:gd name="adj2" fmla="val 100054"/>
              <a:gd name="adj3" fmla="val -140001"/>
              <a:gd name="adj4" fmla="val 136014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allout: Line 17"/>
          <p:cNvSpPr/>
          <p:nvPr/>
        </p:nvSpPr>
        <p:spPr>
          <a:xfrm>
            <a:off x="1886794" y="5153469"/>
            <a:ext cx="1752600" cy="304800"/>
          </a:xfrm>
          <a:prstGeom prst="borderCallout1">
            <a:avLst>
              <a:gd name="adj1" fmla="val 3749"/>
              <a:gd name="adj2" fmla="val 100054"/>
              <a:gd name="adj3" fmla="val -192501"/>
              <a:gd name="adj4" fmla="val 152971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Callout: Line 18"/>
          <p:cNvSpPr/>
          <p:nvPr/>
        </p:nvSpPr>
        <p:spPr>
          <a:xfrm>
            <a:off x="2284412" y="5571569"/>
            <a:ext cx="1752600" cy="304800"/>
          </a:xfrm>
          <a:prstGeom prst="borderCallout1">
            <a:avLst>
              <a:gd name="adj1" fmla="val 3749"/>
              <a:gd name="adj2" fmla="val 100054"/>
              <a:gd name="adj3" fmla="val -247501"/>
              <a:gd name="adj4" fmla="val 159058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Callout: Line 23"/>
          <p:cNvSpPr/>
          <p:nvPr/>
        </p:nvSpPr>
        <p:spPr>
          <a:xfrm flipH="1">
            <a:off x="9066212" y="4314033"/>
            <a:ext cx="1752600" cy="304800"/>
          </a:xfrm>
          <a:prstGeom prst="borderCallout1">
            <a:avLst>
              <a:gd name="adj1" fmla="val 3749"/>
              <a:gd name="adj2" fmla="val 100054"/>
              <a:gd name="adj3" fmla="val -67501"/>
              <a:gd name="adj4" fmla="val 118188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Callout: Line 24"/>
          <p:cNvSpPr/>
          <p:nvPr/>
        </p:nvSpPr>
        <p:spPr>
          <a:xfrm flipH="1">
            <a:off x="8761412" y="4733751"/>
            <a:ext cx="1752600" cy="304800"/>
          </a:xfrm>
          <a:prstGeom prst="borderCallout1">
            <a:avLst>
              <a:gd name="adj1" fmla="val 3749"/>
              <a:gd name="adj2" fmla="val 100054"/>
              <a:gd name="adj3" fmla="val -140001"/>
              <a:gd name="adj4" fmla="val 136014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Callout: Line 25"/>
          <p:cNvSpPr/>
          <p:nvPr/>
        </p:nvSpPr>
        <p:spPr>
          <a:xfrm flipH="1">
            <a:off x="8456612" y="5153469"/>
            <a:ext cx="1752600" cy="304800"/>
          </a:xfrm>
          <a:prstGeom prst="borderCallout1">
            <a:avLst>
              <a:gd name="adj1" fmla="val 3749"/>
              <a:gd name="adj2" fmla="val 100054"/>
              <a:gd name="adj3" fmla="val -192501"/>
              <a:gd name="adj4" fmla="val 152971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Callout: Line 26"/>
          <p:cNvSpPr/>
          <p:nvPr/>
        </p:nvSpPr>
        <p:spPr>
          <a:xfrm flipH="1">
            <a:off x="7999412" y="5571569"/>
            <a:ext cx="1752600" cy="304800"/>
          </a:xfrm>
          <a:prstGeom prst="borderCallout1">
            <a:avLst>
              <a:gd name="adj1" fmla="val 3749"/>
              <a:gd name="adj2" fmla="val 100054"/>
              <a:gd name="adj3" fmla="val -247501"/>
              <a:gd name="adj4" fmla="val 159058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4875212" y="5504336"/>
            <a:ext cx="2286000" cy="896464"/>
          </a:xfrm>
          <a:prstGeom prst="flowChartAlternateProcess">
            <a:avLst/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 (wires / air / fiber)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c 12"/>
          <p:cNvSpPr/>
          <p:nvPr/>
        </p:nvSpPr>
        <p:spPr>
          <a:xfrm rot="5400000">
            <a:off x="4292044" y="607052"/>
            <a:ext cx="3223736" cy="5715000"/>
          </a:xfrm>
          <a:custGeom>
            <a:avLst/>
            <a:gdLst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3" fmla="*/ 1752600 w 3505200"/>
              <a:gd name="connsiteY3" fmla="*/ 2951456 h 5902912"/>
              <a:gd name="connsiteX4" fmla="*/ 1942454 w 3505200"/>
              <a:gd name="connsiteY4" fmla="*/ 17368 h 5902912"/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053746 w 2882154"/>
              <a:gd name="connsiteY1" fmla="*/ 2960077 h 5880438"/>
              <a:gd name="connsiteX2" fmla="*/ 1232596 w 2882154"/>
              <a:gd name="connsiteY2" fmla="*/ 5880438 h 5880438"/>
              <a:gd name="connsiteX0" fmla="*/ 1319407 w 3140318"/>
              <a:gd name="connsiteY0" fmla="*/ 0 h 5880438"/>
              <a:gd name="connsiteX1" fmla="*/ 2882085 w 3140318"/>
              <a:gd name="connsiteY1" fmla="*/ 2960077 h 5880438"/>
              <a:gd name="connsiteX2" fmla="*/ 1232596 w 3140318"/>
              <a:gd name="connsiteY2" fmla="*/ 5880438 h 5880438"/>
              <a:gd name="connsiteX3" fmla="*/ 0 w 3140318"/>
              <a:gd name="connsiteY3" fmla="*/ 2998634 h 5880438"/>
              <a:gd name="connsiteX4" fmla="*/ 1319407 w 3140318"/>
              <a:gd name="connsiteY4" fmla="*/ 0 h 5880438"/>
              <a:gd name="connsiteX0" fmla="*/ 1319407 w 3140318"/>
              <a:gd name="connsiteY0" fmla="*/ 0 h 5880438"/>
              <a:gd name="connsiteX1" fmla="*/ 3140268 w 3140318"/>
              <a:gd name="connsiteY1" fmla="*/ 2970834 h 5880438"/>
              <a:gd name="connsiteX2" fmla="*/ 1232596 w 3140318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154" h="5880438" stroke="0" extrusionOk="0">
                <a:moveTo>
                  <a:pt x="1319407" y="0"/>
                </a:moveTo>
                <a:cubicBezTo>
                  <a:pt x="2214466" y="164250"/>
                  <a:pt x="2890014" y="1443895"/>
                  <a:pt x="2882085" y="2960077"/>
                </a:cubicBezTo>
                <a:cubicBezTo>
                  <a:pt x="2873967" y="4512640"/>
                  <a:pt x="2152962" y="5789152"/>
                  <a:pt x="1232596" y="5880438"/>
                </a:cubicBezTo>
                <a:cubicBezTo>
                  <a:pt x="821731" y="4919837"/>
                  <a:pt x="1024051" y="4561663"/>
                  <a:pt x="0" y="2998634"/>
                </a:cubicBezTo>
                <a:cubicBezTo>
                  <a:pt x="63285" y="2020605"/>
                  <a:pt x="1256122" y="978029"/>
                  <a:pt x="1319407" y="0"/>
                </a:cubicBezTo>
                <a:close/>
              </a:path>
              <a:path w="2882154" h="5880438" fill="none">
                <a:moveTo>
                  <a:pt x="1319407" y="0"/>
                </a:moveTo>
                <a:cubicBezTo>
                  <a:pt x="2214466" y="164250"/>
                  <a:pt x="1308640" y="13127"/>
                  <a:pt x="2677689" y="2841742"/>
                </a:cubicBezTo>
                <a:cubicBezTo>
                  <a:pt x="1238804" y="5878860"/>
                  <a:pt x="2152962" y="5789152"/>
                  <a:pt x="1232596" y="5880438"/>
                </a:cubicBezTo>
              </a:path>
            </a:pathLst>
          </a:custGeom>
          <a:ln w="28575"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0" name="Flowchart: Alternate Process 29"/>
          <p:cNvSpPr/>
          <p:nvPr/>
        </p:nvSpPr>
        <p:spPr>
          <a:xfrm>
            <a:off x="3662635" y="1942445"/>
            <a:ext cx="2133600" cy="790131"/>
          </a:xfrm>
          <a:prstGeom prst="flowChartAlternateProcess">
            <a:avLst/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Заявка</a:t>
            </a:r>
          </a:p>
        </p:txBody>
      </p:sp>
      <p:sp>
        <p:nvSpPr>
          <p:cNvPr id="31" name="Flowchart: Alternate Process 30"/>
          <p:cNvSpPr/>
          <p:nvPr/>
        </p:nvSpPr>
        <p:spPr>
          <a:xfrm>
            <a:off x="6132512" y="1942444"/>
            <a:ext cx="2133600" cy="790131"/>
          </a:xfrm>
          <a:prstGeom prst="flowChartAlternateProcess">
            <a:avLst/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Отговор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884612" y="1752600"/>
            <a:ext cx="1752600" cy="0"/>
          </a:xfrm>
          <a:prstGeom prst="straightConnector1">
            <a:avLst/>
          </a:prstGeom>
          <a:ln w="28575"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6246812" y="1752600"/>
            <a:ext cx="1828800" cy="0"/>
          </a:xfrm>
          <a:prstGeom prst="straightConnector1">
            <a:avLst/>
          </a:prstGeom>
          <a:ln w="28575"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">
            <a:extLst>
              <a:ext uri="{FF2B5EF4-FFF2-40B4-BE49-F238E27FC236}">
                <a16:creationId xmlns:a16="http://schemas.microsoft.com/office/drawing/2014/main" id="{17CEB9CF-DC19-4F90-9872-1DB00FA5A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41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16" grpId="0" animBg="1"/>
      <p:bldP spid="29" grpId="0" animBg="1"/>
      <p:bldP spid="30" grpId="0" animBg="1"/>
      <p:bldP spid="30" grpId="1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en-GB" dirty="0"/>
              <a:t> </a:t>
            </a:r>
            <a:r>
              <a:rPr lang="bg-BG" dirty="0"/>
              <a:t> дефинира методи за посочване на желаното действие, което трябва да се извърши върху идентифицирания ресурс</a:t>
            </a:r>
            <a:endParaRPr lang="en-GB" dirty="0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HTTP Методи За Заявка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133773"/>
              </p:ext>
            </p:extLst>
          </p:nvPr>
        </p:nvGraphicFramePr>
        <p:xfrm>
          <a:off x="1901824" y="2971800"/>
          <a:ext cx="83820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bg-BG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Метод</a:t>
                      </a:r>
                      <a:endParaRPr lang="en-GB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Описание</a:t>
                      </a:r>
                      <a:endParaRPr lang="en-GB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800" dirty="0"/>
                        <a:t>Извличане / зареждане на ресурс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GB" sz="28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dirty="0"/>
                        <a:t>Създаване / съхраняване на ресурс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GB" sz="2800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dirty="0"/>
                        <a:t>Актуализиране на ресурс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800" dirty="0"/>
                        <a:t>Премахване на ресурс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: Rounded Corners 4"/>
          <p:cNvSpPr/>
          <p:nvPr/>
        </p:nvSpPr>
        <p:spPr>
          <a:xfrm>
            <a:off x="1934098" y="3590364"/>
            <a:ext cx="763588" cy="457200"/>
          </a:xfrm>
          <a:prstGeom prst="roundRect">
            <a:avLst/>
          </a:prstGeom>
          <a:solidFill>
            <a:srgbClr val="643F07">
              <a:alpha val="50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1934098" y="4101354"/>
            <a:ext cx="992188" cy="457200"/>
          </a:xfrm>
          <a:prstGeom prst="roundRect">
            <a:avLst/>
          </a:prstGeom>
          <a:solidFill>
            <a:srgbClr val="643F07">
              <a:alpha val="50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E877A695-5094-457D-B5D8-A7B8EA4F4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79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413" y="1796840"/>
            <a:ext cx="11804822" cy="48325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HTTP </a:t>
            </a:r>
            <a:r>
              <a:rPr lang="bg-BG" dirty="0"/>
              <a:t>заявка</a:t>
            </a:r>
            <a:r>
              <a:rPr lang="en-GB" dirty="0"/>
              <a:t>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HTTP </a:t>
            </a:r>
            <a:r>
              <a:rPr lang="bg-BG" dirty="0"/>
              <a:t>отговор</a:t>
            </a:r>
            <a:r>
              <a:rPr lang="en-GB" dirty="0"/>
              <a:t>: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bg-BG" dirty="0"/>
              <a:t>Общуване</a:t>
            </a:r>
            <a:r>
              <a:rPr lang="en-US" dirty="0"/>
              <a:t>: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3503612" y="3413656"/>
            <a:ext cx="7696200" cy="28069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 Mon, 5 Jul 2010 13:09:03 GMT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Server: Microsoft-HTTPAPI/2.0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Last-Modified: </a:t>
            </a:r>
            <a:r>
              <a:rPr lang="sv-SE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Mon, 12 Jul 2014 15:33:23 GMT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Content-Length: 54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&lt;html&gt;&lt;title&gt;Hello&lt;/title&gt;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Welcome to our site&lt;/html&gt;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770812" y="4953000"/>
            <a:ext cx="4032931" cy="998230"/>
          </a:xfrm>
          <a:prstGeom prst="wedgeRoundRectCallout">
            <a:avLst>
              <a:gd name="adj1" fmla="val -121106"/>
              <a:gd name="adj2" fmla="val -1277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dirty="0"/>
              <a:t>Правият ред обозначава края на хедъра на отговора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503612" y="1392040"/>
            <a:ext cx="70866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</a:t>
            </a:r>
            <a:r>
              <a:rPr lang="en-GB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courses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/javascript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www.softuni.bg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681231" y="2057153"/>
            <a:ext cx="3901736" cy="990847"/>
          </a:xfrm>
          <a:prstGeom prst="wedgeRoundRectCallout">
            <a:avLst>
              <a:gd name="adj1" fmla="val -125671"/>
              <a:gd name="adj2" fmla="val 948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dirty="0"/>
              <a:t>Празният ред обозначава края на хедъра на заявката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277E1809-422A-408D-9277-31AD59617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16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77188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5199200"/>
            <a:ext cx="9832319" cy="820600"/>
          </a:xfrm>
        </p:spPr>
        <p:txBody>
          <a:bodyPr/>
          <a:lstStyle/>
          <a:p>
            <a:r>
              <a:rPr lang="bg-BG" dirty="0"/>
              <a:t>Инструменти за разработчици</a:t>
            </a:r>
            <a:endParaRPr lang="en-US" dirty="0"/>
          </a:p>
        </p:txBody>
      </p:sp>
      <p:pic>
        <p:nvPicPr>
          <p:cNvPr id="4098" name="Picture 2" descr="Tools PNG Image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859" y="1143001"/>
            <a:ext cx="3505199" cy="350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F20D3027-920D-4CDE-863B-4CE897F64D41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943664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7145</TotalTime>
  <Words>2597</Words>
  <Application>Microsoft Office PowerPoint</Application>
  <PresentationFormat>Custom</PresentationFormat>
  <Paragraphs>451</Paragraphs>
  <Slides>42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 16x9</vt:lpstr>
      <vt:lpstr>HTTP протокол</vt:lpstr>
      <vt:lpstr>Съдържание</vt:lpstr>
      <vt:lpstr>Основи на HTTP</vt:lpstr>
      <vt:lpstr>Работен Mодел На Уеб Сървъра</vt:lpstr>
      <vt:lpstr>Работен Mодел На Уеб Сървъра</vt:lpstr>
      <vt:lpstr>Hyper Text Transfer Protocol</vt:lpstr>
      <vt:lpstr>HTTP Методи За Заявка</vt:lpstr>
      <vt:lpstr>HTTP Общуване: Пример</vt:lpstr>
      <vt:lpstr>Инструменти за разработчици</vt:lpstr>
      <vt:lpstr>Browser Dev Tools </vt:lpstr>
      <vt:lpstr>Добавки Към Браузъра</vt:lpstr>
      <vt:lpstr>Desktop Инструменти</vt:lpstr>
      <vt:lpstr>HTML формуляри</vt:lpstr>
      <vt:lpstr>HTML Формуляри – Атрибутът "Action"</vt:lpstr>
      <vt:lpstr>HTML Формуляри – Атрибутът "Method"</vt:lpstr>
      <vt:lpstr>HTML Формуляри – Атрибутът "Method"  (2)</vt:lpstr>
      <vt:lpstr>Данни за формуляр, кодирани в URL адрес</vt:lpstr>
      <vt:lpstr>URL</vt:lpstr>
      <vt:lpstr>Uniform Resource Locator (URL)</vt:lpstr>
      <vt:lpstr>Низове за заявки в C# </vt:lpstr>
      <vt:lpstr>Кодиране на URL</vt:lpstr>
      <vt:lpstr>Кодиране на URL – примери</vt:lpstr>
      <vt:lpstr>Валидни и Невалидни URL Адреси – Примери</vt:lpstr>
      <vt:lpstr>MIME и типове медия</vt:lpstr>
      <vt:lpstr>Какво е MIME?</vt:lpstr>
      <vt:lpstr>Концепции на MIME</vt:lpstr>
      <vt:lpstr>Общи MIME Типове Медии</vt:lpstr>
      <vt:lpstr>HTTP заявки</vt:lpstr>
      <vt:lpstr>HTTP съобщение за заявка</vt:lpstr>
      <vt:lpstr>GET метод за заявка – пример</vt:lpstr>
      <vt:lpstr>POST метод за заявка – пример</vt:lpstr>
      <vt:lpstr>HTTP отговори</vt:lpstr>
      <vt:lpstr>HTTP съобщение за отговор</vt:lpstr>
      <vt:lpstr>HTTP отговор – пример</vt:lpstr>
      <vt:lpstr>HTTP кодове за отговор</vt:lpstr>
      <vt:lpstr>HTTP отговор – пример</vt:lpstr>
      <vt:lpstr>Пренасочване на браузъра</vt:lpstr>
      <vt:lpstr>Content-Type и Disposition</vt:lpstr>
      <vt:lpstr>Content-Disposition – пример</vt:lpstr>
      <vt:lpstr>Content-Disposition – пример (2) </vt:lpstr>
      <vt:lpstr>HTTP протокол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Server - HTTP Protocol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301</cp:revision>
  <dcterms:created xsi:type="dcterms:W3CDTF">2014-01-02T17:00:34Z</dcterms:created>
  <dcterms:modified xsi:type="dcterms:W3CDTF">2019-12-17T14:26:21Z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