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8"/>
  </p:notesMasterIdLst>
  <p:handoutMasterIdLst>
    <p:handoutMasterId r:id="rId69"/>
  </p:handoutMasterIdLst>
  <p:sldIdLst>
    <p:sldId id="616" r:id="rId3"/>
    <p:sldId id="611" r:id="rId4"/>
    <p:sldId id="404" r:id="rId5"/>
    <p:sldId id="435" r:id="rId6"/>
    <p:sldId id="420" r:id="rId7"/>
    <p:sldId id="412" r:id="rId8"/>
    <p:sldId id="409" r:id="rId9"/>
    <p:sldId id="410" r:id="rId10"/>
    <p:sldId id="411" r:id="rId11"/>
    <p:sldId id="413" r:id="rId12"/>
    <p:sldId id="414" r:id="rId13"/>
    <p:sldId id="415" r:id="rId14"/>
    <p:sldId id="421" r:id="rId15"/>
    <p:sldId id="418" r:id="rId16"/>
    <p:sldId id="408" r:id="rId17"/>
    <p:sldId id="416" r:id="rId18"/>
    <p:sldId id="417" r:id="rId19"/>
    <p:sldId id="423" r:id="rId20"/>
    <p:sldId id="422" r:id="rId21"/>
    <p:sldId id="475" r:id="rId22"/>
    <p:sldId id="476" r:id="rId23"/>
    <p:sldId id="478" r:id="rId24"/>
    <p:sldId id="484" r:id="rId25"/>
    <p:sldId id="481" r:id="rId26"/>
    <p:sldId id="482" r:id="rId27"/>
    <p:sldId id="483" r:id="rId28"/>
    <p:sldId id="520" r:id="rId29"/>
    <p:sldId id="485" r:id="rId30"/>
    <p:sldId id="489" r:id="rId31"/>
    <p:sldId id="434" r:id="rId32"/>
    <p:sldId id="499" r:id="rId33"/>
    <p:sldId id="500" r:id="rId34"/>
    <p:sldId id="501" r:id="rId35"/>
    <p:sldId id="502" r:id="rId36"/>
    <p:sldId id="503" r:id="rId37"/>
    <p:sldId id="505" r:id="rId38"/>
    <p:sldId id="506" r:id="rId39"/>
    <p:sldId id="510" r:id="rId40"/>
    <p:sldId id="511" r:id="rId41"/>
    <p:sldId id="436" r:id="rId42"/>
    <p:sldId id="437" r:id="rId43"/>
    <p:sldId id="438" r:id="rId44"/>
    <p:sldId id="495" r:id="rId45"/>
    <p:sldId id="496" r:id="rId46"/>
    <p:sldId id="457" r:id="rId47"/>
    <p:sldId id="458" r:id="rId48"/>
    <p:sldId id="459" r:id="rId49"/>
    <p:sldId id="460" r:id="rId50"/>
    <p:sldId id="440" r:id="rId51"/>
    <p:sldId id="490" r:id="rId52"/>
    <p:sldId id="491" r:id="rId53"/>
    <p:sldId id="443" r:id="rId54"/>
    <p:sldId id="512" r:id="rId55"/>
    <p:sldId id="513" r:id="rId56"/>
    <p:sldId id="514" r:id="rId57"/>
    <p:sldId id="442" r:id="rId58"/>
    <p:sldId id="515" r:id="rId59"/>
    <p:sldId id="444" r:id="rId60"/>
    <p:sldId id="445" r:id="rId61"/>
    <p:sldId id="446" r:id="rId62"/>
    <p:sldId id="447" r:id="rId63"/>
    <p:sldId id="448" r:id="rId64"/>
    <p:sldId id="403" r:id="rId65"/>
    <p:sldId id="612" r:id="rId66"/>
    <p:sldId id="617" r:id="rId6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56207EA-9944-45BF-BFD9-CDB13A89B661}">
          <p14:sldIdLst>
            <p14:sldId id="616"/>
            <p14:sldId id="611"/>
            <p14:sldId id="404"/>
            <p14:sldId id="435"/>
            <p14:sldId id="420"/>
            <p14:sldId id="412"/>
            <p14:sldId id="409"/>
            <p14:sldId id="410"/>
            <p14:sldId id="411"/>
            <p14:sldId id="413"/>
            <p14:sldId id="414"/>
            <p14:sldId id="415"/>
            <p14:sldId id="421"/>
            <p14:sldId id="418"/>
            <p14:sldId id="408"/>
            <p14:sldId id="416"/>
            <p14:sldId id="417"/>
            <p14:sldId id="423"/>
            <p14:sldId id="422"/>
            <p14:sldId id="475"/>
            <p14:sldId id="476"/>
            <p14:sldId id="478"/>
            <p14:sldId id="484"/>
            <p14:sldId id="481"/>
            <p14:sldId id="482"/>
            <p14:sldId id="483"/>
            <p14:sldId id="520"/>
            <p14:sldId id="485"/>
            <p14:sldId id="489"/>
            <p14:sldId id="434"/>
            <p14:sldId id="499"/>
            <p14:sldId id="500"/>
            <p14:sldId id="501"/>
            <p14:sldId id="502"/>
            <p14:sldId id="503"/>
            <p14:sldId id="505"/>
            <p14:sldId id="506"/>
            <p14:sldId id="510"/>
            <p14:sldId id="511"/>
            <p14:sldId id="436"/>
            <p14:sldId id="437"/>
            <p14:sldId id="438"/>
            <p14:sldId id="495"/>
            <p14:sldId id="496"/>
            <p14:sldId id="457"/>
            <p14:sldId id="458"/>
            <p14:sldId id="459"/>
            <p14:sldId id="460"/>
            <p14:sldId id="440"/>
            <p14:sldId id="490"/>
            <p14:sldId id="491"/>
            <p14:sldId id="443"/>
            <p14:sldId id="512"/>
            <p14:sldId id="513"/>
            <p14:sldId id="514"/>
            <p14:sldId id="442"/>
            <p14:sldId id="515"/>
            <p14:sldId id="444"/>
            <p14:sldId id="445"/>
            <p14:sldId id="446"/>
            <p14:sldId id="447"/>
            <p14:sldId id="448"/>
          </p14:sldIdLst>
        </p14:section>
        <p14:section name="Заключение" id="{2916A762-7C13-41F0-AC5E-74EE2353BD1F}">
          <p14:sldIdLst>
            <p14:sldId id="403"/>
            <p14:sldId id="612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1430A76-D585-47D6-889B-D450B5ACFA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9428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F876BDF-E05B-4B92-B0E5-5D3A0D749B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2747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FADA7B9-D3F7-413C-A163-932162D7A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4236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C6483FC-7F9F-4F46-B670-66D8041B9E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104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331390-4DFD-4B93-9907-50F5C35794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7943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9CDD5D7-5F10-4549-8442-0DE377CCEC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2051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0062ED4-C017-4351-AFE2-8CCEDC21EF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1665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06AF688-20C7-49D2-A8DF-1148C1EDC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001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A95D5E-022E-449D-BBCE-ACD5699CC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970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A1FF679-347C-4C33-AF3D-80662E6427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7128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93E9C8E-EA97-4080-95E1-589DC1706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97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6588EA8-3EE3-470A-8C86-2F836D420F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54923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39E45C5-1E2D-44B8-A381-7C8CEA71B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97757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038E778-1D49-4379-A0A2-A528095D05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2610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92B4D7B-6BCE-41E5-854F-3F07AE5D6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9040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D65C630-8F27-47A8-9C8B-B10312CA35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2839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36CF3C-9234-4A73-A9D0-9A9355872A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3374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72BAE2-1F74-4A52-8FB4-420871A9EE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4664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74B18CA-74EF-420F-8187-5D95A8F82C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816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F488AF-058B-4E17-A0BC-1655BA130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741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61CD724-B7AA-4BE4-8099-15C205F4C5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6000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02AB62-DCDF-4228-A411-85277E898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2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51.jpeg"/><Relationship Id="rId4" Type="http://schemas.openxmlformats.org/officeDocument/2006/relationships/image" Target="../media/image48.png"/><Relationship Id="rId9" Type="http://schemas.openxmlformats.org/officeDocument/2006/relationships/hyperlink" Target="https://it-kariera.mon.bg/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Запознаване с </a:t>
            </a:r>
            <a:r>
              <a:rPr lang="en-US" dirty="0"/>
              <a:t>HTML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770862" cy="2524722"/>
            <a:chOff x="745783" y="3624633"/>
            <a:chExt cx="677086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472862" y="3666668"/>
              <a:ext cx="3043783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Интернет програмиране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en-US" dirty="0"/>
              <a:t>Hypertext Markup Language</a:t>
            </a:r>
          </a:p>
        </p:txBody>
      </p:sp>
      <p:pic>
        <p:nvPicPr>
          <p:cNvPr id="12" name="Picture 14" descr="Резултат с изображение за html">
            <a:extLst>
              <a:ext uri="{FF2B5EF4-FFF2-40B4-BE49-F238E27FC236}">
                <a16:creationId xmlns:a16="http://schemas.microsoft.com/office/drawing/2014/main" id="{18770053-0EB8-4E88-93DA-48DE6D4A6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711338"/>
            <a:ext cx="2460862" cy="2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Резултат с изображение">
            <a:extLst>
              <a:ext uri="{FF2B5EF4-FFF2-40B4-BE49-F238E27FC236}">
                <a16:creationId xmlns:a16="http://schemas.microsoft.com/office/drawing/2014/main" id="{9612CA38-0087-48D9-B69F-3CAEC4F1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091" y="3711338"/>
            <a:ext cx="2048668" cy="2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7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Вашата Първа HTML Страница – 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3962400"/>
            <a:ext cx="3722377" cy="1524000"/>
          </a:xfrm>
          <a:prstGeom prst="wedgeRoundRectCallout">
            <a:avLst>
              <a:gd name="adj1" fmla="val -71872"/>
              <a:gd name="adj2" fmla="val -445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/>
              <a:t>Съдържа видимото съдържание на страницата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39CA264-9DF9-4B09-B503-DF92AB963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Вашата Първа HTML Страница – 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894012" y="4724400"/>
            <a:ext cx="3505200" cy="1194917"/>
          </a:xfrm>
          <a:prstGeom prst="wedgeRoundRectCallout">
            <a:avLst>
              <a:gd name="adj1" fmla="val -67232"/>
              <a:gd name="adj2" fmla="val -567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Дефинира голямо заглавие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CD675FD-91EA-41A1-995D-4795C258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Вашата Първа HTML Страница – 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describes formatted text using tags.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905000"/>
            <a:ext cx="3838575" cy="2079571"/>
          </a:xfrm>
          <a:prstGeom prst="roundRect">
            <a:avLst>
              <a:gd name="adj" fmla="val 2728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113212" y="5229884"/>
            <a:ext cx="3687155" cy="1295118"/>
          </a:xfrm>
          <a:prstGeom prst="wedgeRoundRectCallout">
            <a:avLst>
              <a:gd name="adj1" fmla="val -105729"/>
              <a:gd name="adj2" fmla="val -6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Дефинира параграф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152DA59-C7E6-4D68-9DE2-D279AD9C1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0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HTML5 to Create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dirty="0"/>
              <a:t>HTML5 </a:t>
            </a:r>
            <a:r>
              <a:rPr lang="bg-BG" dirty="0"/>
              <a:t>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семантични </a:t>
            </a:r>
            <a:r>
              <a:rPr lang="bg-BG" dirty="0"/>
              <a:t>тагове за оформление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6412" y="2514600"/>
            <a:ext cx="4648200" cy="3810000"/>
            <a:chOff x="531812" y="2286000"/>
            <a:chExt cx="4648200" cy="3810000"/>
          </a:xfrm>
        </p:grpSpPr>
        <p:sp>
          <p:nvSpPr>
            <p:cNvPr id="8" name="Rectangle 7"/>
            <p:cNvSpPr/>
            <p:nvPr/>
          </p:nvSpPr>
          <p:spPr>
            <a:xfrm>
              <a:off x="531812" y="2286000"/>
              <a:ext cx="4648200" cy="3810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212" y="31242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Navigation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4212" y="3810000"/>
              <a:ext cx="27432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Content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4212" y="541528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Footer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79812" y="3810000"/>
              <a:ext cx="14478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Sidebar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212" y="24384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Logo + Header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2538948"/>
            <a:ext cx="5791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E37DB5F0-CA55-4DC2-9410-4ACD22D32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Тагове в</a:t>
            </a:r>
            <a:r>
              <a:rPr lang="en-US" dirty="0"/>
              <a:t>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bg-BG" dirty="0"/>
              <a:t>Често Използвани Тагове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55948" y="1325848"/>
            <a:ext cx="5066447" cy="2894339"/>
            <a:chOff x="3355948" y="1325848"/>
            <a:chExt cx="5066447" cy="2894339"/>
          </a:xfrm>
        </p:grpSpPr>
        <p:sp>
          <p:nvSpPr>
            <p:cNvPr id="8" name="TextBox 7"/>
            <p:cNvSpPr txBox="1"/>
            <p:nvPr/>
          </p:nvSpPr>
          <p:spPr>
            <a:xfrm rot="1008642">
              <a:off x="4055211" y="1858795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&lt;div&gt;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0516259">
              <a:off x="5363366" y="3696967"/>
              <a:ext cx="1369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&lt;script&gt;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699201">
              <a:off x="3816310" y="3287475"/>
              <a:ext cx="1555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&lt;button&gt;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1098724">
              <a:off x="7707135" y="2704192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&lt;a&gt;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856118">
              <a:off x="3355948" y="2490187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&lt;span&gt;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630690">
              <a:off x="7355297" y="2158688"/>
              <a:ext cx="720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&lt;li&gt;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20050254">
              <a:off x="6395820" y="2439426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&lt;ul&gt;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21240044">
              <a:off x="6055547" y="1603556"/>
              <a:ext cx="1616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&lt;section&gt;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1110687">
              <a:off x="4993895" y="1325848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&lt;h1&gt;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55400">
              <a:off x="6645181" y="3102425"/>
              <a:ext cx="1485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&lt;strong&gt;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826208">
              <a:off x="4994512" y="2894448"/>
              <a:ext cx="1334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&lt;input&gt;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1718">
              <a:off x="5065345" y="2194557"/>
              <a:ext cx="1093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&lt;img&gt;</a:t>
              </a:r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013D7BB-7F06-4BCB-9EA8-E70A189985F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5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Заглавия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Заглавия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Заглавията помагат при структурата на страниците, както в Microsoft Word</a:t>
            </a:r>
          </a:p>
          <a:p>
            <a:r>
              <a:rPr lang="en-US" sz="3200" dirty="0"/>
              <a:t>Html </a:t>
            </a:r>
            <a:r>
              <a:rPr lang="ru-RU" sz="3200" dirty="0"/>
              <a:t>има шест различни HTML заглавия</a:t>
            </a:r>
            <a:endParaRPr lang="en-US" sz="3200" dirty="0"/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en-GB" dirty="0"/>
              <a:t> </a:t>
            </a:r>
            <a:r>
              <a:rPr lang="bg-BG" dirty="0"/>
              <a:t>определя най-важното заглавие.</a:t>
            </a:r>
            <a:endParaRPr lang="en-GB" dirty="0"/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&lt;h6&gt;</a:t>
            </a:r>
            <a:r>
              <a:rPr lang="en-GB" dirty="0"/>
              <a:t> </a:t>
            </a:r>
            <a:r>
              <a:rPr lang="bg-BG" dirty="0"/>
              <a:t>определя най-малко важното заглавие</a:t>
            </a:r>
            <a:r>
              <a:rPr lang="en-GB" dirty="0"/>
              <a:t>.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600200"/>
            <a:ext cx="105155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Heading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Biggest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Heading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Heading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Smaller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Fourth Heading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&lt;/h4&gt;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630" r="61878" b="52223"/>
          <a:stretch/>
        </p:blipFill>
        <p:spPr>
          <a:xfrm>
            <a:off x="8362951" y="1751206"/>
            <a:ext cx="3554123" cy="1948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630" r="61878" b="79118"/>
          <a:stretch/>
        </p:blipFill>
        <p:spPr>
          <a:xfrm>
            <a:off x="8373908" y="1751207"/>
            <a:ext cx="3535439" cy="53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0657" r="61878" b="69170"/>
          <a:stretch/>
        </p:blipFill>
        <p:spPr>
          <a:xfrm>
            <a:off x="8373907" y="1747379"/>
            <a:ext cx="3535439" cy="1052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631" r="61878" b="60025"/>
          <a:stretch/>
        </p:blipFill>
        <p:spPr>
          <a:xfrm>
            <a:off x="8362951" y="1604991"/>
            <a:ext cx="3554124" cy="1538882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7D52CBA-CBC9-42CA-809C-1BFF3398C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2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Параграфи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Тагът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3200" dirty="0"/>
              <a:t> </a:t>
            </a:r>
            <a:r>
              <a:rPr lang="bg-BG" sz="3200" dirty="0"/>
              <a:t>дефинира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параграф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Тагът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&lt;br/&gt;</a:t>
            </a:r>
            <a:r>
              <a:rPr lang="en-US" sz="3200" dirty="0"/>
              <a:t> </a:t>
            </a:r>
            <a:r>
              <a:rPr lang="bg-BG" sz="3200" dirty="0"/>
              <a:t>дефинира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Параграфи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35025" y="197285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ru-RU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95" y="1733384"/>
            <a:ext cx="2492828" cy="2543702"/>
          </a:xfrm>
          <a:prstGeom prst="roundRect">
            <a:avLst>
              <a:gd name="adj" fmla="val 1296"/>
            </a:avLst>
          </a:prstGeom>
        </p:spPr>
      </p:pic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76733" y="2401694"/>
            <a:ext cx="1912334" cy="652770"/>
          </a:xfrm>
          <a:prstGeom prst="wedgeRoundRectCallout">
            <a:avLst>
              <a:gd name="adj1" fmla="val -73118"/>
              <a:gd name="adj2" fmla="val 56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Коментар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8212" y="3021817"/>
            <a:ext cx="4038600" cy="441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2284"/>
          <a:stretch/>
        </p:blipFill>
        <p:spPr>
          <a:xfrm>
            <a:off x="8857795" y="1733384"/>
            <a:ext cx="2492828" cy="705016"/>
          </a:xfrm>
          <a:prstGeom prst="roundRect">
            <a:avLst>
              <a:gd name="adj" fmla="val 129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48319"/>
          <a:stretch/>
        </p:blipFill>
        <p:spPr>
          <a:xfrm>
            <a:off x="8857795" y="1733384"/>
            <a:ext cx="2492828" cy="1314616"/>
          </a:xfrm>
          <a:prstGeom prst="roundRect">
            <a:avLst>
              <a:gd name="adj" fmla="val 1296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21358"/>
          <a:stretch/>
        </p:blipFill>
        <p:spPr>
          <a:xfrm>
            <a:off x="8857795" y="1733384"/>
            <a:ext cx="2492828" cy="2000416"/>
          </a:xfrm>
          <a:prstGeom prst="roundRect">
            <a:avLst>
              <a:gd name="adj" fmla="val 1296"/>
            </a:avLst>
          </a:prstGeom>
        </p:spPr>
      </p:pic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8D8D2183-3FA6-4932-99B6-79270301F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812" y="66774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3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/>
              <a:t>Булети и</a:t>
            </a:r>
            <a:r>
              <a:rPr lang="en-US" dirty="0"/>
              <a:t> </a:t>
            </a:r>
            <a:r>
              <a:rPr lang="bg-BG" dirty="0"/>
              <a:t>Номерирани Списъци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79410" y="12088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item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item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279410" y="39520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9" y="1208855"/>
            <a:ext cx="4042244" cy="2370223"/>
          </a:xfrm>
          <a:prstGeom prst="roundRect">
            <a:avLst>
              <a:gd name="adj" fmla="val 1545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209" y="3952055"/>
            <a:ext cx="4057284" cy="2372545"/>
          </a:xfrm>
          <a:prstGeom prst="roundRect">
            <a:avLst>
              <a:gd name="adj" fmla="val 1545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0985"/>
          <a:stretch/>
        </p:blipFill>
        <p:spPr>
          <a:xfrm>
            <a:off x="7141209" y="1208855"/>
            <a:ext cx="4042244" cy="924746"/>
          </a:xfrm>
          <a:prstGeom prst="roundRect">
            <a:avLst>
              <a:gd name="adj" fmla="val 1545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7289"/>
          <a:stretch/>
        </p:blipFill>
        <p:spPr>
          <a:xfrm>
            <a:off x="7141209" y="1208855"/>
            <a:ext cx="4042244" cy="1486382"/>
          </a:xfrm>
          <a:prstGeom prst="roundRect">
            <a:avLst>
              <a:gd name="adj" fmla="val 1545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64235"/>
          <a:stretch/>
        </p:blipFill>
        <p:spPr>
          <a:xfrm>
            <a:off x="7141209" y="3952055"/>
            <a:ext cx="4057284" cy="848545"/>
          </a:xfrm>
          <a:prstGeom prst="roundRect">
            <a:avLst>
              <a:gd name="adj" fmla="val 1545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b="38541"/>
          <a:stretch/>
        </p:blipFill>
        <p:spPr>
          <a:xfrm>
            <a:off x="7141209" y="3952055"/>
            <a:ext cx="4057284" cy="1458146"/>
          </a:xfrm>
          <a:prstGeom prst="roundRect">
            <a:avLst>
              <a:gd name="adj" fmla="val 1545"/>
            </a:avLst>
          </a:prstGeom>
        </p:spPr>
      </p:pic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E720E999-EEB3-4EEF-A806-568B1BC5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812" y="66774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Създават се с тага </a:t>
            </a:r>
            <a:r>
              <a:rPr lang="en-ZA" dirty="0"/>
              <a:t>&lt;a&gt;</a:t>
            </a:r>
          </a:p>
          <a:p>
            <a:endParaRPr lang="en-ZA" dirty="0"/>
          </a:p>
          <a:p>
            <a:r>
              <a:rPr lang="bg-BG" dirty="0"/>
              <a:t>Адресът се посочва в </a:t>
            </a:r>
            <a:r>
              <a:rPr lang="en-ZA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=""</a:t>
            </a:r>
            <a:r>
              <a:rPr lang="en-ZA" dirty="0"/>
              <a:t> </a:t>
            </a:r>
            <a:r>
              <a:rPr lang="bg-BG" dirty="0"/>
              <a:t>атрибута</a:t>
            </a:r>
            <a:endParaRPr lang="en-ZA" dirty="0"/>
          </a:p>
          <a:p>
            <a:endParaRPr lang="en-ZA" dirty="0"/>
          </a:p>
          <a:p>
            <a:r>
              <a:rPr lang="bg-BG" dirty="0"/>
              <a:t>Външна хипервръзка</a:t>
            </a:r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Хипервръзки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4716005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97" y="4624393"/>
            <a:ext cx="1895363" cy="715676"/>
          </a:xfrm>
          <a:prstGeom prst="roundRect">
            <a:avLst>
              <a:gd name="adj" fmla="val 4541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1812" y="1878132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&lt;a&gt;&lt;/a&gt;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3267289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="https://softuni.bg"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3D6CF39-D4B7-4F26-84B7-02CF23E86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Връзка към същия уебсайт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ru-RU" dirty="0"/>
              <a:t>Локалните връзки могат да сочат към една и съща страница</a:t>
            </a:r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Локални</a:t>
            </a:r>
            <a:r>
              <a:rPr lang="en-US" dirty="0"/>
              <a:t> </a:t>
            </a:r>
            <a:r>
              <a:rPr lang="bg-BG" dirty="0"/>
              <a:t>Хипервръзки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884" y="4248925"/>
            <a:ext cx="10867748" cy="1422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голямо съдържание</a:t>
            </a:r>
            <a:r>
              <a:rPr lang="en-US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 to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#top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_self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"&gt;top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57884" y="1882925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Review 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644" y="2627301"/>
            <a:ext cx="4848225" cy="704850"/>
          </a:xfrm>
          <a:prstGeom prst="roundRect">
            <a:avLst>
              <a:gd name="adj" fmla="val 8018"/>
            </a:avLst>
          </a:prstGeom>
        </p:spPr>
      </p:pic>
      <p:sp>
        <p:nvSpPr>
          <p:cNvPr id="25" name="Bent Arrow 9"/>
          <p:cNvSpPr/>
          <p:nvPr/>
        </p:nvSpPr>
        <p:spPr>
          <a:xfrm>
            <a:off x="5535207" y="2693582"/>
            <a:ext cx="1113100" cy="57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757114" y="4215795"/>
            <a:ext cx="3048000" cy="2216552"/>
            <a:chOff x="8685212" y="3657600"/>
            <a:chExt cx="3368496" cy="244515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5212" y="3657600"/>
              <a:ext cx="3368496" cy="2445152"/>
            </a:xfrm>
            <a:prstGeom prst="roundRect">
              <a:avLst>
                <a:gd name="adj" fmla="val 3786"/>
              </a:avLst>
            </a:prstGeom>
          </p:spPr>
        </p:pic>
        <p:sp>
          <p:nvSpPr>
            <p:cNvPr id="11" name="Curved Right Arrow 10"/>
            <p:cNvSpPr/>
            <p:nvPr/>
          </p:nvSpPr>
          <p:spPr>
            <a:xfrm flipH="1" flipV="1">
              <a:off x="10514012" y="3898100"/>
              <a:ext cx="387827" cy="1964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79F60F2-9193-4D30-81F6-F1F5BC0C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Основи на </a:t>
            </a:r>
            <a:r>
              <a:rPr lang="en-US" dirty="0"/>
              <a:t>HTML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Често използвани тагове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Формуляри в </a:t>
            </a:r>
            <a:r>
              <a:rPr lang="en-US" dirty="0"/>
              <a:t>HTML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CSS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17D7336-A616-4A9C-9B37-85F14814C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Изображенията са външни файлове, които се вмъкнати чрез &lt;img&gt; тага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Снимки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3" y="2438400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368735" y="3737429"/>
            <a:ext cx="3448177" cy="652770"/>
          </a:xfrm>
          <a:prstGeom prst="wedgeRoundRectCallout">
            <a:avLst>
              <a:gd name="adj1" fmla="val -36211"/>
              <a:gd name="adj2" fmla="val -1004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Адрес към снимката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2977714"/>
            <a:ext cx="4495800" cy="441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A7ECAF8-38BC-4BCB-A9CE-FD582B84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Изображенията са външни файлове, които се вмъкнати чрез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ru-RU" sz="3200" dirty="0"/>
              <a:t> тага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Снимки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2343917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/&gt;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27613" y="4351340"/>
            <a:ext cx="3581400" cy="2285999"/>
          </a:xfrm>
          <a:prstGeom prst="wedgeRoundRectCallout">
            <a:avLst>
              <a:gd name="adj1" fmla="val -37248"/>
              <a:gd name="adj2" fmla="val -681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ru-RU" sz="2800" dirty="0">
                <a:solidFill>
                  <a:srgbClr val="FFFFFF"/>
                </a:solidFill>
              </a:rPr>
              <a:t>Алтернативен текст (показва се, ако изображението не се зареди)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3326947"/>
            <a:ext cx="3657600" cy="441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E623A2C-5AFB-487F-9297-9FC1C335A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4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Изображенията са външни файлове, които се вмъкнати чрез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ru-RU" sz="3200" dirty="0"/>
              <a:t> тага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Снимки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24883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41" y="2488375"/>
            <a:ext cx="2705182" cy="2372545"/>
          </a:xfrm>
          <a:prstGeom prst="roundRect">
            <a:avLst>
              <a:gd name="adj" fmla="val 586"/>
            </a:avLst>
          </a:prstGeom>
        </p:spPr>
      </p:pic>
      <p:sp>
        <p:nvSpPr>
          <p:cNvPr id="7" name="Rectangle 6"/>
          <p:cNvSpPr/>
          <p:nvPr/>
        </p:nvSpPr>
        <p:spPr>
          <a:xfrm>
            <a:off x="1293812" y="3886200"/>
            <a:ext cx="2438400" cy="8382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284412" y="5014133"/>
            <a:ext cx="5029200" cy="1386667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Размери на изображението</a:t>
            </a:r>
            <a:br>
              <a:rPr lang="bg-BG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lang="bg-BG" sz="2800" dirty="0"/>
              <a:t>Измерва се в пиксели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63B2E1F-86A0-433D-8EDB-B620794E8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41412" y="2057400"/>
            <a:ext cx="3810000" cy="1295400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Таблиците са дефинирани с тага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12" y="1219200"/>
            <a:ext cx="14478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BBC9A9E-3192-4349-8693-26FA2869C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189216" y="2213126"/>
            <a:ext cx="3810000" cy="1022009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Дефинира ред в таблицата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1661983"/>
            <a:ext cx="8382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33BD5B5-2923-488D-8730-291E41E65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2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(3)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522412" y="3771900"/>
            <a:ext cx="3048000" cy="990600"/>
          </a:xfrm>
          <a:prstGeom prst="wedgeRoundRectCallout">
            <a:avLst>
              <a:gd name="adj1" fmla="val -32158"/>
              <a:gd name="adj2" fmla="val -81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Дефинира заглавна клетка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3812" y="2971800"/>
            <a:ext cx="834154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B23331E-5BF7-4612-9F0B-3EE620D8B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(4)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 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Jill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Smith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50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370012" y="5686802"/>
            <a:ext cx="3429000" cy="838200"/>
          </a:xfrm>
          <a:prstGeom prst="wedgeRoundRectCallout">
            <a:avLst>
              <a:gd name="adj1" fmla="val -32158"/>
              <a:gd name="adj2" fmla="val -81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cell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https://i.gyazo.com/05890eb3beb868415df77cc8874e5a7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124200"/>
            <a:ext cx="481262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24179" y="5082286"/>
            <a:ext cx="807833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057A4C1C-E069-4A6E-9568-2F95F149A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на Таблица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Month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Savings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January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$100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February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$80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4812" y="1237418"/>
            <a:ext cx="17526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015463" y="2057400"/>
            <a:ext cx="3924300" cy="1295400"/>
          </a:xfrm>
          <a:prstGeom prst="wedgeRoundRectCallout">
            <a:avLst>
              <a:gd name="adj1" fmla="val -41102"/>
              <a:gd name="adj2" fmla="val -857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Определя дали границите на таблицата трябва да бъде видима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i.gyazo.com/8b830a015ccc424f052f6519071b7a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3581400"/>
            <a:ext cx="548114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F09C12D-872B-486D-867D-4778AE3C6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на Таблица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>
                <a:latin typeface="Consolas" panose="020B0609020204030204" pitchFamily="49" charset="0"/>
              </a:rPr>
              <a:t>Cell that spans two columns: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800" b="1" dirty="0">
                <a:latin typeface="Consolas" panose="020B0609020204030204" pitchFamily="49" charset="0"/>
              </a:rPr>
              <a:t>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 colspan="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2612" y="1752600"/>
            <a:ext cx="4243659" cy="838200"/>
          </a:xfrm>
          <a:prstGeom prst="wedgeRoundRectCallout">
            <a:avLst>
              <a:gd name="adj1" fmla="val -29621"/>
              <a:gd name="adj2" fmla="val 95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Дефинира колко колони ще обхваща клетката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https://i.gyazo.com/fbbbe43e50b85188fe38a08ce49c6f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886200"/>
            <a:ext cx="513597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55812" y="2971800"/>
            <a:ext cx="22098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89412" y="3276600"/>
            <a:ext cx="3810000" cy="152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05A14BE-EFBC-4B9A-9E25-DDC617BDF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на Таблица </a:t>
            </a:r>
            <a:r>
              <a:rPr lang="en-US" dirty="0"/>
              <a:t>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901836"/>
            <a:ext cx="11353800" cy="5819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&lt;th&gt;</a:t>
            </a:r>
            <a:r>
              <a:rPr lang="en-US" sz="2800" b="1" dirty="0">
                <a:latin typeface="Consolas" panose="020B0609020204030204" pitchFamily="49" charset="0"/>
              </a:rPr>
              <a:t>Name: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 rowspan="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58282" y="4444552"/>
            <a:ext cx="4243659" cy="838200"/>
          </a:xfrm>
          <a:prstGeom prst="wedgeRoundRectCallout">
            <a:avLst>
              <a:gd name="adj1" fmla="val -41901"/>
              <a:gd name="adj2" fmla="val -1050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Определя колко редове ще обхваща клетката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9612" y="3621157"/>
            <a:ext cx="22098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26" name="Picture 2" descr="https://i.gyazo.com/c048e842d7f311efb31e17dcd1c8e3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28945"/>
            <a:ext cx="49911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427412" y="2819400"/>
            <a:ext cx="2743200" cy="801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BD01C02E-7CD4-4546-9180-429392C2B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</a:t>
            </a:r>
            <a:r>
              <a:rPr lang="en-US" dirty="0"/>
              <a:t>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HTML? </a:t>
            </a:r>
            <a:r>
              <a:rPr lang="bg-BG" dirty="0"/>
              <a:t>Основни тагове</a:t>
            </a:r>
            <a:endParaRPr lang="en-US" dirty="0"/>
          </a:p>
        </p:txBody>
      </p:sp>
      <p:pic>
        <p:nvPicPr>
          <p:cNvPr id="7" name="Picture 14" descr="Резултат с изображение за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80" y="1143000"/>
            <a:ext cx="3509663" cy="35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E68382-E227-4DA8-92FD-59E589E4C5A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45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Форми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позволяват на потребителя да попълва </a:t>
            </a:r>
            <a:br>
              <a:rPr lang="ru-RU" dirty="0"/>
            </a:br>
            <a:r>
              <a:rPr lang="ru-RU" dirty="0"/>
              <a:t>данни и да ги изпраща до сървъра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Полетата за вход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може да съдържат </a:t>
            </a:r>
            <a:br>
              <a:rPr lang="ru-RU" dirty="0"/>
            </a:br>
            <a:r>
              <a:rPr lang="ru-RU" dirty="0"/>
              <a:t>текст, номер, дата, радио бутон,</a:t>
            </a:r>
            <a:r>
              <a:rPr lang="en-US" dirty="0"/>
              <a:t> …</a:t>
            </a:r>
          </a:p>
          <a:p>
            <a:r>
              <a:rPr lang="ru-RU" dirty="0"/>
              <a:t>Създаване на форма за контакт</a:t>
            </a:r>
            <a:r>
              <a:rPr lang="en-US" dirty="0"/>
              <a:t>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7236" y="4267200"/>
            <a:ext cx="106711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name="lastname"&gt;&lt;br&gt;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value="Submit"&gt;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926"/>
          <a:stretch/>
        </p:blipFill>
        <p:spPr>
          <a:xfrm>
            <a:off x="8199423" y="1676400"/>
            <a:ext cx="3581400" cy="3011632"/>
          </a:xfrm>
          <a:prstGeom prst="roundRect">
            <a:avLst>
              <a:gd name="adj" fmla="val 2783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29F83CE-19EA-43AC-AE1D-A8A3D73A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dirty="0">
                <a:solidFill>
                  <a:srgbClr val="FBEEC9"/>
                </a:solidFill>
              </a:rPr>
              <a:t>. .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A4BA6-A953-4BE0-A514-925D94A63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3BE665-5113-4002-AC39-F1304DB1B60D}"/>
              </a:ext>
            </a:extLst>
          </p:cNvPr>
          <p:cNvSpPr/>
          <p:nvPr/>
        </p:nvSpPr>
        <p:spPr>
          <a:xfrm>
            <a:off x="2208212" y="2103620"/>
            <a:ext cx="22860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55657ECE-D8EB-462E-B646-6FD01F47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766" y="3454252"/>
            <a:ext cx="3966446" cy="889147"/>
          </a:xfrm>
          <a:prstGeom prst="wedgeRoundRectCallout">
            <a:avLst>
              <a:gd name="adj1" fmla="val -48667"/>
              <a:gd name="adj2" fmla="val -1698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Определя поле за въвеждане на текст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093E6DC9-C02E-4FE8-A4EA-CA76DD09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647920" y="3731458"/>
            <a:ext cx="3356846" cy="1744211"/>
          </a:xfrm>
          <a:prstGeom prst="wedgeRoundRectCallout">
            <a:avLst>
              <a:gd name="adj1" fmla="val -90830"/>
              <a:gd name="adj2" fmla="val -89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Текстът по подразбиране се показва в полето за въвеждане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3812" y="2514600"/>
            <a:ext cx="36576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AB83B29-4CE3-49C4-8759-82865966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3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</a:t>
            </a:r>
            <a:r>
              <a:rPr lang="en-US" dirty="0"/>
              <a:t> (3)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r>
              <a:rPr lang="bg-BG" sz="2800" dirty="0">
                <a:solidFill>
                  <a:srgbClr val="FBEEC9"/>
                </a:solidFill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7612" y="3810000"/>
            <a:ext cx="46482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436812" y="4804898"/>
            <a:ext cx="4953000" cy="1492436"/>
          </a:xfrm>
          <a:prstGeom prst="wedgeRoundRectCallout">
            <a:avLst>
              <a:gd name="adj1" fmla="val -43036"/>
              <a:gd name="adj2" fmla="val -734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Текст, който се визуализира, но се премахва при въвеждане от потребителя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6C24D75-70E1-4104-B39D-35C676816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&lt;p&gt;Password:&lt;/p&gt;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type="password"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placeholder="Password" 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ru-RU" sz="2800" i="1" dirty="0">
                <a:solidFill>
                  <a:srgbClr val="B2B2B2"/>
                </a:solidFill>
              </a:rPr>
              <a:t>&lt;!</a:t>
            </a:r>
            <a:r>
              <a:rPr lang="en-US" sz="2800" i="1" dirty="0">
                <a:solidFill>
                  <a:srgbClr val="B2B2B2"/>
                </a:solidFill>
              </a:rPr>
              <a:t>–</a:t>
            </a:r>
            <a:r>
              <a:rPr lang="ru-RU" sz="2800" i="1" dirty="0">
                <a:solidFill>
                  <a:srgbClr val="B2B2B2"/>
                </a:solidFill>
              </a:rPr>
              <a:t> </a:t>
            </a:r>
            <a:r>
              <a:rPr lang="en-US" sz="2800" i="1" dirty="0">
                <a:solidFill>
                  <a:srgbClr val="B2B2B2"/>
                </a:solidFill>
              </a:rPr>
              <a:t>Code continues on next slide </a:t>
            </a:r>
            <a:r>
              <a:rPr lang="ru-RU" sz="2800" i="1" dirty="0">
                <a:solidFill>
                  <a:srgbClr val="B2B2B2"/>
                </a:solidFill>
              </a:rPr>
              <a:t>--&gt;</a:t>
            </a:r>
            <a:endParaRPr lang="en-US" sz="2800" i="1" dirty="0">
              <a:solidFill>
                <a:srgbClr val="B2B2B2"/>
              </a:solidFill>
            </a:endParaRPr>
          </a:p>
          <a:p>
            <a:r>
              <a:rPr lang="en-US" sz="2800" i="1" dirty="0">
                <a:solidFill>
                  <a:srgbClr val="B2B2B2"/>
                </a:solidFill>
                <a:cs typeface="+mn-cs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8212" y="4686954"/>
            <a:ext cx="29718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055812" y="2521137"/>
            <a:ext cx="3886200" cy="1600200"/>
          </a:xfrm>
          <a:prstGeom prst="wedgeRoundRectCallout">
            <a:avLst>
              <a:gd name="adj1" fmla="val -8561"/>
              <a:gd name="adj2" fmla="val 78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Определя поле за въвеждане на парола</a:t>
            </a: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lang="bg-BG" sz="2800" dirty="0">
                <a:solidFill>
                  <a:srgbClr val="FFFFFF"/>
                </a:solidFill>
              </a:rPr>
              <a:t>текстът се маскира с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dirty="0"/>
              <a:t>● </a:t>
            </a:r>
            <a:r>
              <a:rPr lang="bg-BG" dirty="0"/>
              <a:t>или</a:t>
            </a:r>
            <a:r>
              <a:rPr lang="en-US" dirty="0"/>
              <a:t> *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3012"/>
            <a:ext cx="396644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54" y="1443011"/>
            <a:ext cx="3964457" cy="398577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DB11209-E862-48C1-9A46-5E0B56F7D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US" sz="2800" dirty="0">
              <a:solidFill>
                <a:srgbClr val="FBEEC9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40BD0-8814-4A3E-AC8C-6B2D9E614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D30A0C-E5D0-4670-951A-43E8C5BEAB3D}"/>
              </a:ext>
            </a:extLst>
          </p:cNvPr>
          <p:cNvSpPr/>
          <p:nvPr/>
        </p:nvSpPr>
        <p:spPr>
          <a:xfrm>
            <a:off x="2208212" y="2133601"/>
            <a:ext cx="24384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DA3D9213-1343-4FBB-A331-773E02E4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890329"/>
            <a:ext cx="3352800" cy="840300"/>
          </a:xfrm>
          <a:prstGeom prst="wedgeRoundRectCallout">
            <a:avLst>
              <a:gd name="adj1" fmla="val -37352"/>
              <a:gd name="adj2" fmla="val -932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Дефинира радио бутон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6FFA2F-35DC-407B-A623-A18C3089A05D}"/>
              </a:ext>
            </a:extLst>
          </p:cNvPr>
          <p:cNvSpPr/>
          <p:nvPr/>
        </p:nvSpPr>
        <p:spPr>
          <a:xfrm>
            <a:off x="4799012" y="2145539"/>
            <a:ext cx="2590800" cy="3690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F55DDF8-4EC6-48A3-920F-49954B1A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1" y="929937"/>
            <a:ext cx="6963723" cy="827936"/>
          </a:xfrm>
          <a:prstGeom prst="wedgeRoundRectCallout">
            <a:avLst>
              <a:gd name="adj1" fmla="val -32948"/>
              <a:gd name="adj2" fmla="val 951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ЗАБЕЛЕЖКА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ru-RU" sz="2800" dirty="0">
                <a:solidFill>
                  <a:srgbClr val="FFFFFF"/>
                </a:solidFill>
              </a:rPr>
              <a:t>Всички радио бутони на група ТРЯБВА да споделят едно и също име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C4DD0C7-2C26-42B0-A020-F12D46BA7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rgbClr val="FBEEC9"/>
                </a:solidFill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rgbClr val="FBEEC9"/>
                </a:solidFill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rgbClr val="FBEEC9"/>
                </a:solidFill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&lt;p&gt;What transport do you use:&lt;/p&gt;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 </a:t>
            </a:r>
            <a:r>
              <a:rPr lang="en-US" sz="2800" dirty="0">
                <a:solidFill>
                  <a:srgbClr val="FBEEC9"/>
                </a:solidFill>
              </a:rPr>
              <a:t>I have a bike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&gt; </a:t>
            </a:r>
            <a:r>
              <a:rPr lang="en-US" sz="2800" dirty="0">
                <a:solidFill>
                  <a:srgbClr val="FBEEC9"/>
                </a:solidFill>
              </a:rPr>
              <a:t>I have a car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4412" y="3886200"/>
            <a:ext cx="29718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674812" y="2667000"/>
            <a:ext cx="4086225" cy="840300"/>
          </a:xfrm>
          <a:prstGeom prst="wedgeRoundRectCallout">
            <a:avLst>
              <a:gd name="adj1" fmla="val 4076"/>
              <a:gd name="adj2" fmla="val 975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Дефинира отметка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C756A88-4539-484D-95F2-F3B0986C5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6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&lt;p&gt;What transport do you use:&lt;/p&gt;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rgbClr val="FBEEC9"/>
                </a:solidFill>
              </a:rPr>
              <a:t>I have a bike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rgbClr val="FBEEC9"/>
                </a:solidFill>
              </a:rPr>
              <a:t>I have a car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 type="submit" value="Submit"/&gt;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85" y="3730629"/>
            <a:ext cx="2952750" cy="2990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8212" y="5562600"/>
            <a:ext cx="26670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88183" y="4356257"/>
            <a:ext cx="3667125" cy="840300"/>
          </a:xfrm>
          <a:prstGeom prst="wedgeRoundRectCallout">
            <a:avLst>
              <a:gd name="adj1" fmla="val 35755"/>
              <a:gd name="adj2" fmla="val 101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Дефинира </a:t>
            </a:r>
            <a:r>
              <a:rPr lang="bg-BG" sz="2800" dirty="0"/>
              <a:t>бутон за изпращане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5066" y="5562600"/>
            <a:ext cx="2745746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137134" y="4356257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Текст, показан вътре в бутона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369FD9D-5862-4BC1-8F33-42718A723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2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44479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Падащите списъци се дефинират с тага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 </a:t>
            </a:r>
            <a:r>
              <a:rPr lang="ru-RU" dirty="0"/>
              <a:t>елементите определят опции, които могат да бъдат избирани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Падащ Списък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895600"/>
            <a:ext cx="11353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Volvo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Saab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Fiat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&lt;/select&gt;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918613"/>
            <a:ext cx="4114800" cy="361918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D1A0C32-A0E9-4D2D-AE6D-3C346655A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44479"/>
          </a:xfrm>
        </p:spPr>
        <p:txBody>
          <a:bodyPr>
            <a:noAutofit/>
          </a:bodyPr>
          <a:lstStyle/>
          <a:p>
            <a:r>
              <a:rPr lang="bg-BG" sz="2800" dirty="0"/>
              <a:t>Многоредови полета за въвеждане на текс</a:t>
            </a:r>
          </a:p>
          <a:p>
            <a:r>
              <a:rPr lang="bg-BG" sz="2800" dirty="0"/>
              <a:t>Дефинира се с тага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textarea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endParaRPr lang="en-US" sz="2800" dirty="0"/>
          </a:p>
          <a:p>
            <a:r>
              <a:rPr lang="bg-BG" sz="2800" dirty="0"/>
              <a:t>Атрибутите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</a:t>
            </a:r>
            <a:r>
              <a:rPr lang="en-US" sz="2800" dirty="0"/>
              <a:t> </a:t>
            </a:r>
            <a:r>
              <a:rPr lang="bg-BG" sz="2800" dirty="0"/>
              <a:t>дефинират колко реда и колони ще обхване текстовата област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Тексови Полета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3280953"/>
            <a:ext cx="7848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&lt;textarea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rows="10" cols="30"&gt;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cat was playing in the garden.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&lt;/textarea&gt;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487" y="2971800"/>
            <a:ext cx="3400425" cy="2990850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782338" y="4953000"/>
            <a:ext cx="4988599" cy="1700147"/>
          </a:xfrm>
          <a:prstGeom prst="wedgeRoundRectCallout">
            <a:avLst>
              <a:gd name="adj1" fmla="val 96291"/>
              <a:gd name="adj2" fmla="val -155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Потребителят може да плъзне долния десен ъгъл, за да промени размера на текстовата област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9497096-5405-448C-83E6-D689028D7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HTML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Нотация за описание</a:t>
            </a:r>
          </a:p>
          <a:p>
            <a:pPr lvl="2">
              <a:lnSpc>
                <a:spcPts val="36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структура на документа</a:t>
            </a:r>
            <a:endParaRPr lang="en-US" dirty="0"/>
          </a:p>
          <a:p>
            <a:pPr lvl="2"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презентация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</a:t>
            </a:r>
            <a:r>
              <a:rPr lang="ru-RU" dirty="0"/>
              <a:t>аговете предоставят метаинформация за съдържанието на страницата и определят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нейната структура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bg-BG" dirty="0"/>
              <a:t>Един</a:t>
            </a:r>
            <a:r>
              <a:rPr lang="en-US" dirty="0"/>
              <a:t> HTML </a:t>
            </a:r>
            <a:r>
              <a:rPr lang="bg-BG" dirty="0"/>
              <a:t>документ се състои от много тагове, които се влагат</a:t>
            </a: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</a:t>
            </a:r>
            <a:r>
              <a:rPr lang="en-US" dirty="0"/>
              <a:t> HTML?</a:t>
            </a:r>
            <a:endParaRPr lang="bg-BG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208571"/>
            <a:ext cx="1904868" cy="225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A0E556-D466-4345-A1C7-56A1AD831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73304"/>
            <a:ext cx="8938472" cy="820600"/>
          </a:xfrm>
        </p:spPr>
        <p:txBody>
          <a:bodyPr/>
          <a:lstStyle/>
          <a:p>
            <a:r>
              <a:rPr lang="en-US" dirty="0"/>
              <a:t>CSS (Cascading Style Sheets)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661168"/>
            <a:ext cx="8938472" cy="719034"/>
          </a:xfrm>
        </p:spPr>
        <p:txBody>
          <a:bodyPr/>
          <a:lstStyle/>
          <a:p>
            <a:r>
              <a:rPr lang="bg-BG" dirty="0"/>
              <a:t>Стилизиране на Уеб Страници</a:t>
            </a:r>
            <a:endParaRPr lang="en-US" dirty="0"/>
          </a:p>
        </p:txBody>
      </p:sp>
      <p:pic>
        <p:nvPicPr>
          <p:cNvPr id="1026" name="Picture 2" descr="Резултат с изображение за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48" y="882275"/>
            <a:ext cx="3962400" cy="38573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EDDCC87-B37E-44CF-8DAB-80B81A1B68B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48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bg-BG" dirty="0"/>
              <a:t>определя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стила</a:t>
            </a:r>
            <a:r>
              <a:rPr lang="bg-BG" dirty="0"/>
              <a:t> на HTML елементите</a:t>
            </a:r>
            <a:endParaRPr lang="en-US" dirty="0"/>
          </a:p>
          <a:p>
            <a:pPr lvl="1"/>
            <a:r>
              <a:rPr lang="ru-RU" dirty="0"/>
              <a:t>Определя шрифтове, цветове, полета, размери, позициониране, …</a:t>
            </a:r>
          </a:p>
          <a:p>
            <a:pPr lvl="1"/>
            <a:r>
              <a:rPr lang="en-US" dirty="0"/>
              <a:t>CSS </a:t>
            </a:r>
            <a:r>
              <a:rPr lang="bg-BG" dirty="0"/>
              <a:t>се декларира в следния формат</a:t>
            </a:r>
            <a:r>
              <a:rPr lang="en-US" dirty="0"/>
              <a:t>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свойсвто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стойност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Вграденият</a:t>
            </a:r>
            <a:r>
              <a:rPr lang="bg-BG" dirty="0"/>
              <a:t> CSS дефинира правила за форматиране на определен HTML елемент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CSS?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8950" y="5182179"/>
            <a:ext cx="1086774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RED text paragraph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3A2C756-AD8F-4A32-A59A-AB1C95CE2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</a:t>
            </a:r>
            <a:r>
              <a:rPr lang="bg-BG" dirty="0"/>
              <a:t>определя цвета на буквите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/>
              <a:t>Шрифтове – Семейство Шрифтове, Размер и Цветове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"&gt;Purple 24pt&lt;/p&gt;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C4E95DD-8133-4B1F-9687-15B330DA5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0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</a:t>
            </a:r>
            <a:r>
              <a:rPr lang="bg-BG" dirty="0"/>
              <a:t>определя цвета на буквите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</a:t>
            </a:r>
            <a:r>
              <a:rPr lang="ru-RU" dirty="0"/>
              <a:t>трябва да съдържа няколко шрифта. Ако браузърът не поддържа първия, той ще опита следващия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/>
              <a:t>Семейство Шрифтове, Размер и Цветове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Consolas,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62" y="3873294"/>
            <a:ext cx="2914650" cy="19431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DEF7150-4A89-48B5-9533-FD13E6D54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79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</a:t>
            </a:r>
            <a:r>
              <a:rPr lang="bg-BG" dirty="0"/>
              <a:t>определя цвета на буквите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</a:t>
            </a:r>
            <a:r>
              <a:rPr lang="ru-RU" dirty="0"/>
              <a:t>трябва да съдържа няколко шрифта. Ако браузърът не поддържа първия, той ще опита следващия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: </a:t>
            </a:r>
            <a:r>
              <a:rPr lang="bg-BG" dirty="0"/>
              <a:t>задава размера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/>
              <a:t>Семейство Шрифтове, Размер и Цветове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Consolas,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24pt;"&gt;Purple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CE1199-F420-4AC8-AF65-93DF294D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08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Блокови елементи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(&lt;div&gt;;&lt;h1&gt;;&lt;p&gt;)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Винаги започвайте на нов ред</a:t>
            </a:r>
          </a:p>
          <a:p>
            <a:pPr lvl="1"/>
            <a:r>
              <a:rPr lang="bg-BG" dirty="0"/>
              <a:t>Заемат цялата налична ширина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</a:t>
            </a:r>
            <a:r>
              <a:rPr lang="bg-BG" dirty="0"/>
              <a:t>елемента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често се използва като контейнер за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други HTML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Блокови Елементи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200101F-2297-46F9-AB1E-788572396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&lt;Div&gt; </a:t>
            </a:r>
            <a:r>
              <a:rPr lang="ru-RU"/>
              <a:t>Елемент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447800"/>
            <a:ext cx="569245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style="background-color:#AA77FF;color:white;"&gt;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&lt;h2&gt;London&lt;/h2&gt;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style="background-color:red;color:white;"&gt;</a:t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  &lt;p&gt;London is the capital        city of England.&lt;p&gt;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5CD59-3ABB-468D-AB14-8DE798DC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209800"/>
            <a:ext cx="4296512" cy="262213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B00C3CF-10C7-42D6-A88B-B7E88E80B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Вградени елементи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(&lt;span&gt;;&lt;a&gt;;&lt;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&gt;)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Не започват на нов ред</a:t>
            </a:r>
            <a:endParaRPr lang="en-US" dirty="0"/>
          </a:p>
          <a:p>
            <a:pPr lvl="1"/>
            <a:r>
              <a:rPr lang="ru-RU" dirty="0"/>
              <a:t>Заемат само толкова ширина, колкото е необходима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/>
              <a:t> </a:t>
            </a:r>
            <a:r>
              <a:rPr lang="bg-BG" dirty="0"/>
              <a:t>елемент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Често е използван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контейнер за текст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Вградени Елементи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8583BEF-C0E1-478F-BA3D-F3734AA50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&lt;Span&gt; </a:t>
            </a:r>
            <a:r>
              <a:rPr lang="ru-RU"/>
              <a:t>Елемент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8401" y="1828800"/>
            <a:ext cx="104394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a very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style="background-color:red; color: white;"&gt;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important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message.&lt;/p&gt;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 descr="https://gyazo.com/1052b4a60037cb8885bca200c752a0b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7874" y="3962400"/>
            <a:ext cx="5440453" cy="21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7152407F-2844-4E84-BE97-4428F857ED65}"/>
              </a:ext>
            </a:extLst>
          </p:cNvPr>
          <p:cNvSpPr/>
          <p:nvPr/>
        </p:nvSpPr>
        <p:spPr>
          <a:xfrm>
            <a:off x="5933856" y="3218364"/>
            <a:ext cx="288488" cy="533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F4B45D-62DE-4041-B6B4-D18E2A93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</a:t>
            </a:r>
            <a:r>
              <a:rPr lang="bg-BG" dirty="0"/>
              <a:t>определя типа, дебелината, цвета на границата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Граници, Фонове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"&gt;Red Border&lt;/p&gt;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9"/>
            <a:ext cx="3059396" cy="153931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DE2828E-646F-4965-A711-ED0AB0070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2370916" y="4153869"/>
            <a:ext cx="898129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 href="/home"&gt;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Navigate to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&lt;b&gt;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 page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&lt;/b&gt;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&lt;/a&gt;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bg-BG" dirty="0"/>
              <a:t> Терминология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Тагове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най-малкият елемент в </a:t>
            </a:r>
            <a:r>
              <a:rPr lang="en-US" dirty="0"/>
              <a:t>HTML</a:t>
            </a:r>
          </a:p>
          <a:p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Атрибути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свойсвтвата на таговете -</a:t>
            </a:r>
            <a:r>
              <a:rPr lang="en-US" dirty="0"/>
              <a:t> </a:t>
            </a:r>
            <a:r>
              <a:rPr lang="bg-BG" dirty="0"/>
              <a:t>размер</a:t>
            </a:r>
            <a:r>
              <a:rPr lang="en-US" dirty="0"/>
              <a:t>, </a:t>
            </a:r>
            <a:r>
              <a:rPr lang="bg-BG" dirty="0"/>
              <a:t>цвят и т.н</a:t>
            </a:r>
            <a:endParaRPr lang="en-US" dirty="0"/>
          </a:p>
          <a:p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комбинация от отварящ, затварящ таг и атрибути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6851" y="4216550"/>
            <a:ext cx="2603990" cy="523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28116" y="5159979"/>
            <a:ext cx="3581400" cy="523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71684" y="4216550"/>
            <a:ext cx="1758330" cy="1037347"/>
          </a:xfrm>
          <a:prstGeom prst="wedgeRoundRectCallout">
            <a:avLst>
              <a:gd name="adj1" fmla="val 64794"/>
              <a:gd name="adj2" fmla="val -242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Отварящ таг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47844" y="3276600"/>
            <a:ext cx="4842367" cy="652770"/>
          </a:xfrm>
          <a:prstGeom prst="wedgeRoundRectCallout">
            <a:avLst>
              <a:gd name="adj1" fmla="val -54174"/>
              <a:gd name="adj2" fmla="val 51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Атрибут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ключ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стойност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12086" y="4685611"/>
            <a:ext cx="1836134" cy="652770"/>
          </a:xfrm>
          <a:prstGeom prst="wedgeRoundRectCallout">
            <a:avLst>
              <a:gd name="adj1" fmla="val -74835"/>
              <a:gd name="adj2" fmla="val 38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Елемент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25909" y="5818521"/>
            <a:ext cx="2349503" cy="652770"/>
          </a:xfrm>
          <a:prstGeom prst="wedgeRoundRectCallout">
            <a:avLst>
              <a:gd name="adj1" fmla="val -74925"/>
              <a:gd name="adj2" fmla="val -37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Затварящ таг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C3B7A96-9F29-4C27-BCEB-ACA8E83F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</a:t>
            </a:r>
            <a:r>
              <a:rPr lang="bg-BG" dirty="0"/>
              <a:t>определя типа, дебелината, цвета на границата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</a:t>
            </a:r>
            <a:r>
              <a:rPr lang="bg-BG" dirty="0"/>
              <a:t>закръгля граничните краища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Граници, Фонове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6"/>
            <a:ext cx="3059399" cy="1539321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58714BB-AC00-4854-82A6-EA7F50D63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</a:t>
            </a:r>
            <a:r>
              <a:rPr lang="bg-BG" dirty="0"/>
              <a:t>определя типа, дебелината, цвета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</a:t>
            </a:r>
            <a:r>
              <a:rPr lang="bg-BG" dirty="0"/>
              <a:t>закръгля граничните краища</a:t>
            </a: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/>
              <a:t>: </a:t>
            </a:r>
            <a:r>
              <a:rPr lang="bg-BG" dirty="0"/>
              <a:t>задава фона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Граници, Фонове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lightgray;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3" y="3553331"/>
            <a:ext cx="3059399" cy="153932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C3D3571-4709-426E-BE3E-9BEB27037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144845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Съдържание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D7E3DD5-AD1F-4492-952C-3CC696777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817812" y="10668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Вътрешно остояние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F6048F2-20AD-4C25-AD25-B331817EA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54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60412" y="8382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Външно отстояние 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452F2ED-724E-4A77-A073-5A4BDD060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9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9988" b="59988"/>
          <a:stretch/>
        </p:blipFill>
        <p:spPr>
          <a:xfrm>
            <a:off x="1262514" y="1151121"/>
            <a:ext cx="9568966" cy="5312083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284412" y="24384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Граница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D13E366-A6EC-439A-A74F-007F7D48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18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Външни Отстояния</a:t>
            </a:r>
            <a:endParaRPr lang="en-US" sz="3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Използва се за генериране на пространство около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</a:t>
            </a:r>
            <a:r>
              <a:rPr lang="bg-BG" dirty="0"/>
              <a:t>свойсвото задава </a:t>
            </a:r>
            <a:r>
              <a:rPr lang="ru-RU" dirty="0"/>
              <a:t>размера на празното пространство извън границата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7997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5" y="3205461"/>
            <a:ext cx="5171414" cy="3165532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2708529-341F-40A2-8AC4-64E8886F4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2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Вътршени Отстояния</a:t>
            </a:r>
            <a:endParaRPr lang="en-US" sz="3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Използва се за генериране на пространство около съдържанието</a:t>
            </a:r>
          </a:p>
          <a:p>
            <a:r>
              <a:rPr lang="bg-BG" dirty="0"/>
              <a:t>Свойството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</a:t>
            </a:r>
            <a:r>
              <a:rPr lang="ru-RU" dirty="0"/>
              <a:t>задава размера на празното пространство вътре в границата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710726"/>
            <a:ext cx="5868988" cy="2658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</a:t>
            </a:r>
            <a:endParaRPr lang="en-US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"&gt;This page demonstrates padding.&lt;/p&gt;</a:t>
            </a:r>
            <a:endParaRPr lang="bg-BG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42" y="3205461"/>
            <a:ext cx="5174559" cy="3167457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E1CA8DC-A1C3-4E1D-95F9-91B4DE4F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Създайте уеб страница като на екрана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Използвайте три вложени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Външен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div</a:t>
            </a:r>
            <a:r>
              <a:rPr lang="en-US" dirty="0"/>
              <a:t>: </a:t>
            </a:r>
            <a:r>
              <a:rPr lang="bg-BG" dirty="0"/>
              <a:t>синя пунктирана граница + </a:t>
            </a:r>
            <a:br>
              <a:rPr lang="bg-BG" dirty="0"/>
            </a:br>
            <a:r>
              <a:rPr lang="bg-BG" dirty="0"/>
              <a:t>радиус на границата + подплънка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div</a:t>
            </a:r>
            <a:r>
              <a:rPr lang="en-US" dirty="0"/>
              <a:t>: </a:t>
            </a:r>
            <a:r>
              <a:rPr lang="ru-RU" dirty="0"/>
              <a:t>червена пунктирана граница + </a:t>
            </a:r>
            <a:br>
              <a:rPr lang="ru-RU" dirty="0"/>
            </a:br>
            <a:r>
              <a:rPr lang="ru-RU" dirty="0"/>
              <a:t>радиус на границата + подплънка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div</a:t>
            </a:r>
            <a:r>
              <a:rPr lang="en-US" dirty="0"/>
              <a:t>: </a:t>
            </a:r>
            <a:r>
              <a:rPr lang="ru-RU" dirty="0"/>
              <a:t>зелена плътна рамка + радиус на рамката + подплънка + подравняване на текст + размер на шрифта</a:t>
            </a:r>
            <a:endParaRPr lang="en-US" dirty="0"/>
          </a:p>
          <a:p>
            <a:pPr lvl="1"/>
            <a:r>
              <a:rPr lang="bg-BG" dirty="0"/>
              <a:t>Използвайте </a:t>
            </a:r>
            <a:r>
              <a:rPr lang="en-US" dirty="0"/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&amp;lt;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&amp;gt;</a:t>
            </a:r>
            <a:r>
              <a:rPr lang="en-US" dirty="0"/>
              <a:t> </a:t>
            </a:r>
            <a:r>
              <a:rPr lang="bg-BG" dirty="0"/>
              <a:t>да избегнете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</a:t>
            </a:r>
            <a:r>
              <a:rPr lang="bg-BG" dirty="0"/>
              <a:t>знаците в текста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r>
              <a:rPr lang="en-US" dirty="0"/>
              <a:t>: </a:t>
            </a:r>
            <a:r>
              <a:rPr lang="bg-BG" dirty="0"/>
              <a:t>Правоъгълници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91" y="752019"/>
            <a:ext cx="3962441" cy="3019763"/>
          </a:xfrm>
          <a:prstGeom prst="roundRect">
            <a:avLst>
              <a:gd name="adj" fmla="val 0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06BC525-F61C-4016-B453-1AFC9EC61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2055812" y="2824624"/>
            <a:ext cx="2895600" cy="3647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Отделно съдържание от презентацията!</a:t>
            </a:r>
            <a:endParaRPr lang="en-US" dirty="0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CSS: </a:t>
            </a:r>
            <a:r>
              <a:rPr lang="bg-BG" dirty="0"/>
              <a:t>Философия</a:t>
            </a:r>
            <a:endParaRPr lang="en-US" dirty="0"/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6551608" y="2824624"/>
            <a:ext cx="2819401" cy="3647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6730317" y="4026378"/>
            <a:ext cx="2231180" cy="380281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6730317" y="4503708"/>
            <a:ext cx="2231180" cy="3802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6737538" y="4991459"/>
            <a:ext cx="2231180" cy="380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6731187" y="2885515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6737538" y="3190315"/>
            <a:ext cx="737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6737538" y="3523691"/>
            <a:ext cx="809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2237285" y="1775605"/>
            <a:ext cx="268496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6777521" y="1774167"/>
            <a:ext cx="236757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Представяне</a:t>
            </a:r>
            <a:endParaRPr lang="en-US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741611" y="2993499"/>
            <a:ext cx="3987117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684710" y="3374981"/>
            <a:ext cx="2088617" cy="1434207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2237027" y="3725610"/>
            <a:ext cx="4587605" cy="672604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>
            <a:off x="4684711" y="4693848"/>
            <a:ext cx="2044017" cy="11534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>
            <a:off x="4951410" y="5212508"/>
            <a:ext cx="1786127" cy="426292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2741612" y="3070180"/>
            <a:ext cx="3886200" cy="1146337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AF46C1B9-7BD5-44E6-AAD8-BBF6DE7D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76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1" grpId="0" animBg="1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Вашата Първа </a:t>
            </a:r>
            <a:r>
              <a:rPr lang="en-US" dirty="0"/>
              <a:t>HTML </a:t>
            </a:r>
            <a:r>
              <a:rPr lang="bg-BG" dirty="0"/>
              <a:t>Страница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265612" y="1600200"/>
            <a:ext cx="3657600" cy="1447800"/>
          </a:xfrm>
          <a:prstGeom prst="wedgeRoundRectCallout">
            <a:avLst>
              <a:gd name="adj1" fmla="val -60608"/>
              <a:gd name="adj2" fmla="val -326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87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Дефинира документа да бъде 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4D16DA2-6469-4CA1-8034-D75E36B18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0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Резултат Страницата</a:t>
            </a:r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3" y="1066800"/>
            <a:ext cx="4800599" cy="5334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A3BF0E2-7009-48E7-9C04-81FB1546F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43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8662" y="1665896"/>
            <a:ext cx="67056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 href="styles.css"&gt;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id="content"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&lt;span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special beer&lt;/span&gt; for &lt;span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 "special"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59411" y="1711974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46627" y="4540706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80262" y="3971055"/>
            <a:ext cx="203184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74367" y="4345196"/>
            <a:ext cx="260107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3182" y="4752894"/>
            <a:ext cx="117859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5677" y="5133558"/>
            <a:ext cx="1556335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77187" y="3219204"/>
            <a:ext cx="171850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32220"/>
            <a:ext cx="9577597" cy="1110780"/>
          </a:xfrm>
        </p:spPr>
        <p:txBody>
          <a:bodyPr/>
          <a:lstStyle/>
          <a:p>
            <a:r>
              <a:rPr lang="ru-RU" dirty="0"/>
              <a:t>Комбиниране на HTML и CSS Файлове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8662" y="1132691"/>
            <a:ext cx="670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using-css.html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5103813" y="1143000"/>
            <a:ext cx="2430296" cy="2003781"/>
          </a:xfrm>
          <a:prstGeom prst="bentArrow">
            <a:avLst>
              <a:gd name="adj1" fmla="val 10682"/>
              <a:gd name="adj2" fmla="val 10659"/>
              <a:gd name="adj3" fmla="val 19129"/>
              <a:gd name="adj4" fmla="val 64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386" y="4992977"/>
            <a:ext cx="2827164" cy="1675629"/>
          </a:xfrm>
          <a:prstGeom prst="roundRect">
            <a:avLst>
              <a:gd name="adj" fmla="val 2500"/>
            </a:avLst>
          </a:prstGeom>
        </p:spPr>
      </p:pic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7A2D07E3-8A71-4D8D-B581-E534697F7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 animBg="1"/>
      <p:bldP spid="18" grpId="0" animBg="1"/>
      <p:bldP spid="19" grpId="0" animBg="1"/>
      <p:bldP spid="20" grpId="0" animBg="1"/>
      <p:bldP spid="21" grpId="0" animBg="1"/>
      <p:bldP spid="17" grpId="0" animBg="1"/>
      <p:bldP spid="12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.class</a:t>
            </a:r>
            <a:r>
              <a:rPr lang="en-US" dirty="0"/>
              <a:t> – </a:t>
            </a:r>
            <a:r>
              <a:rPr lang="ru-RU" dirty="0"/>
              <a:t>избира група елементи </a:t>
            </a:r>
            <a:br>
              <a:rPr lang="ru-RU" dirty="0"/>
            </a:br>
            <a:r>
              <a:rPr lang="ru-RU" dirty="0"/>
              <a:t>с посочения клас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#id</a:t>
            </a:r>
            <a:r>
              <a:rPr lang="en-US" dirty="0"/>
              <a:t> – </a:t>
            </a:r>
            <a:r>
              <a:rPr lang="bg-BG" dirty="0"/>
              <a:t>избира уникален елемент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– </a:t>
            </a:r>
            <a:r>
              <a:rPr lang="bg-BG" dirty="0"/>
              <a:t>избира всички посочени тагове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</a:t>
            </a:r>
            <a:r>
              <a:rPr lang="bg-BG" dirty="0"/>
              <a:t>избира всичко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bg-BG" dirty="0"/>
              <a:t>Селектори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0572"/>
          <a:stretch/>
        </p:blipFill>
        <p:spPr>
          <a:xfrm>
            <a:off x="2238918" y="4495800"/>
            <a:ext cx="3581400" cy="1898250"/>
          </a:xfrm>
          <a:prstGeom prst="roundRect">
            <a:avLst>
              <a:gd name="adj" fmla="val 2500"/>
            </a:avLst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64292D4-BB8C-4418-8CAB-8B6821EE3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3200" dirty="0"/>
              <a:t> </a:t>
            </a:r>
            <a:r>
              <a:rPr lang="ru-RU" sz="3200" dirty="0"/>
              <a:t>описва текст с форматиране, изображения, таблици, формуляри и т.н.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ru-RU" sz="3200" dirty="0"/>
              <a:t>добавя стилизиране към HTML документите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Шрифт, цвят, фон, подравняване,</a:t>
            </a:r>
            <a:r>
              <a:rPr lang="en-US" sz="3000" dirty="0"/>
              <a:t> …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Уеб сайтовете </a:t>
            </a:r>
            <a:r>
              <a:rPr lang="ru-RU" sz="3200" dirty="0"/>
              <a:t>се състоят от HTML + CSS + изображения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Може да съдържа JavaScript код 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009" y="4572000"/>
            <a:ext cx="3152805" cy="1769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CCEAA-AAFF-48D0-A6B7-6D761C2E57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27742" y="1497898"/>
            <a:ext cx="2253081" cy="24384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DC7E0D-BF59-4332-9740-A7C98390F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8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Запознаване с </a:t>
            </a:r>
            <a:r>
              <a:rPr lang="en-US" sz="4400" dirty="0"/>
              <a:t>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98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1304F8F-6BD6-4600-9E1B-2778B3E61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Вашата Първа </a:t>
            </a:r>
            <a:r>
              <a:rPr lang="en-US" dirty="0"/>
              <a:t>HTML </a:t>
            </a:r>
            <a:r>
              <a:rPr lang="bg-BG" dirty="0"/>
              <a:t>Страница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22612" y="2077892"/>
            <a:ext cx="3978366" cy="1122507"/>
          </a:xfrm>
          <a:prstGeom prst="wedgeRoundRectCallout">
            <a:avLst>
              <a:gd name="adj1" fmla="val -69915"/>
              <a:gd name="adj2" fmla="val -248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Основният елемент на една 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страница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046412" y="4320768"/>
            <a:ext cx="4054566" cy="1470431"/>
          </a:xfrm>
          <a:prstGeom prst="wedgeRoundRectCallout">
            <a:avLst>
              <a:gd name="adj1" fmla="val -67334"/>
              <a:gd name="adj2" fmla="val 38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Забележка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Повечето 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тагове трябва да бъдат затваряни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C5FE8E7-BFFE-41FA-8633-1EE4F474F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0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Вашата Първа </a:t>
            </a:r>
            <a:r>
              <a:rPr lang="en-US" dirty="0"/>
              <a:t>HTML </a:t>
            </a:r>
            <a:r>
              <a:rPr lang="bg-BG" dirty="0"/>
              <a:t>Страница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2286000"/>
            <a:ext cx="3687155" cy="1295118"/>
          </a:xfrm>
          <a:prstGeom prst="wedgeRoundRectCallout">
            <a:avLst>
              <a:gd name="adj1" fmla="val -62243"/>
              <a:gd name="adj2" fmla="val -176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мета данни за документа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050F939-3FAF-4C9D-A6B2-7B5CD3FBF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Вашата Първа HTML Страница – 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046412" y="4083186"/>
            <a:ext cx="3687155" cy="1295118"/>
          </a:xfrm>
          <a:prstGeom prst="wedgeRoundRectCallout">
            <a:avLst>
              <a:gd name="adj1" fmla="val -62007"/>
              <a:gd name="adj2" fmla="val -1028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Определя заглавието на документа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  <p:sp>
        <p:nvSpPr>
          <p:cNvPr id="11" name="Rectangle 10"/>
          <p:cNvSpPr/>
          <p:nvPr/>
        </p:nvSpPr>
        <p:spPr>
          <a:xfrm>
            <a:off x="2894012" y="2831462"/>
            <a:ext cx="2362200" cy="56064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5256212" y="2057400"/>
            <a:ext cx="2286000" cy="7740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304E48C-A729-4168-BD03-4130831C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7145</TotalTime>
  <Words>4487</Words>
  <Application>Microsoft Office PowerPoint</Application>
  <PresentationFormat>Custom</PresentationFormat>
  <Paragraphs>726</Paragraphs>
  <Slides>65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Основи на HTML</vt:lpstr>
      <vt:lpstr>Какво е HTML?</vt:lpstr>
      <vt:lpstr>HTML Терминология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Using HTML5 to Create a Structure</vt:lpstr>
      <vt:lpstr>Общи Тагове в HTML</vt:lpstr>
      <vt:lpstr>Заглавия</vt:lpstr>
      <vt:lpstr>Параграфи</vt:lpstr>
      <vt:lpstr>Булети и Номерирани Списъци</vt:lpstr>
      <vt:lpstr>Хипервръзки</vt:lpstr>
      <vt:lpstr>Локални Хипервръзки</vt:lpstr>
      <vt:lpstr>Снимки</vt:lpstr>
      <vt:lpstr>Снимки</vt:lpstr>
      <vt:lpstr>Снимки</vt:lpstr>
      <vt:lpstr>Таблици</vt:lpstr>
      <vt:lpstr>Таблици (2)</vt:lpstr>
      <vt:lpstr>Таблици (3)</vt:lpstr>
      <vt:lpstr>Таблици (4)</vt:lpstr>
      <vt:lpstr>Атрибути на Таблица</vt:lpstr>
      <vt:lpstr>Атрибути на Таблица (2)</vt:lpstr>
      <vt:lpstr>Атрибути на Таблица (3)</vt:lpstr>
      <vt:lpstr>HTML Форми</vt:lpstr>
      <vt:lpstr>HTML Типове Вход (1)</vt:lpstr>
      <vt:lpstr>HTML Типове Вход (2)</vt:lpstr>
      <vt:lpstr>HTML Типове Вход (3)</vt:lpstr>
      <vt:lpstr>HTML Типове Вход (4)</vt:lpstr>
      <vt:lpstr>HTML Типове Вход (5)</vt:lpstr>
      <vt:lpstr>HTML Типове Вход (6)</vt:lpstr>
      <vt:lpstr>HTML Типове Вход (7)</vt:lpstr>
      <vt:lpstr>Падащ Списък</vt:lpstr>
      <vt:lpstr>Тексови Полета</vt:lpstr>
      <vt:lpstr>CSS (Cascading Style Sheets)</vt:lpstr>
      <vt:lpstr>Какво е CSS?</vt:lpstr>
      <vt:lpstr>Шрифтове – Семейство Шрифтове, Размер и Цветове</vt:lpstr>
      <vt:lpstr>Семейство Шрифтове, Размер и Цветове</vt:lpstr>
      <vt:lpstr>Семейство Шрифтове, Размер и Цветове</vt:lpstr>
      <vt:lpstr>Блокови Елементи</vt:lpstr>
      <vt:lpstr>&lt;Div&gt; Елемент – Пример</vt:lpstr>
      <vt:lpstr>Вградени Елементи</vt:lpstr>
      <vt:lpstr>&lt;Span&gt; Елемент – Пример</vt:lpstr>
      <vt:lpstr>Граници, Фонове</vt:lpstr>
      <vt:lpstr>Граници, Фонове</vt:lpstr>
      <vt:lpstr>Граници, Фонове</vt:lpstr>
      <vt:lpstr>The Dev Tools / Styles Inspector / [F12]</vt:lpstr>
      <vt:lpstr>The Dev Tools / Styles Inspector / [F12]</vt:lpstr>
      <vt:lpstr>The Dev Tools / Styles Inspector / [F12]</vt:lpstr>
      <vt:lpstr>The Dev Tools / Styles Inspector / [F12]</vt:lpstr>
      <vt:lpstr>Външни Отстояния</vt:lpstr>
      <vt:lpstr>Вътршени Отстояния</vt:lpstr>
      <vt:lpstr>Задачи: Правоъгълници</vt:lpstr>
      <vt:lpstr>CSS: Философия</vt:lpstr>
      <vt:lpstr>Резултат Страницата</vt:lpstr>
      <vt:lpstr>Комбиниране на HTML и CSS Файлове</vt:lpstr>
      <vt:lpstr>CSS Селектори</vt:lpstr>
      <vt:lpstr>Обобщение</vt:lpstr>
      <vt:lpstr>Запознаване с HTML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2019-12-17T14:26:40Z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