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616" r:id="rId3"/>
    <p:sldId id="611" r:id="rId4"/>
    <p:sldId id="617" r:id="rId5"/>
    <p:sldId id="606" r:id="rId6"/>
    <p:sldId id="618" r:id="rId7"/>
    <p:sldId id="619" r:id="rId8"/>
    <p:sldId id="620" r:id="rId9"/>
    <p:sldId id="621" r:id="rId10"/>
    <p:sldId id="622" r:id="rId11"/>
    <p:sldId id="623" r:id="rId12"/>
    <p:sldId id="624" r:id="rId13"/>
    <p:sldId id="612" r:id="rId14"/>
    <p:sldId id="48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14EFBE3-C7E1-4616-8E36-347B211A61A6}">
          <p14:sldIdLst>
            <p14:sldId id="616"/>
            <p14:sldId id="611"/>
            <p14:sldId id="617"/>
            <p14:sldId id="606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Заключение" id="{E92DA39A-C4E2-4CB7-9086-1BE4E5C473CC}">
          <p14:sldIdLst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8EEFC7E-1A85-4CBA-B7C2-6CA3077E39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721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7E63BCC-6187-43BC-90BF-F4B523D8B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2979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9DD51D6-F738-4DD5-851C-EB56E7F554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1997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D242636-D132-4BB6-97C6-2E9784B563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4509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16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6096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Въведение в </a:t>
            </a:r>
            <a:r>
              <a:rPr lang="en-US" dirty="0"/>
              <a:t>MVC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en-US"/>
              <a:t>Model – View – Controller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BD0-D4FD-4CA5-9EBD-8F94BF62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581400"/>
            <a:ext cx="3235368" cy="2730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9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  <p:sp>
        <p:nvSpPr>
          <p:cNvPr id="18" name="Can 17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Database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50665" y="4354831"/>
            <a:ext cx="2216292" cy="16649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Models / DTO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Entities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6225" y="5893459"/>
            <a:ext cx="155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1721" y="1371601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2" name="Rectangle 31"/>
          <p:cNvSpPr/>
          <p:nvPr/>
        </p:nvSpPr>
        <p:spPr>
          <a:xfrm>
            <a:off x="10210800" y="2971800"/>
            <a:ext cx="1752600" cy="1676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33" name="Slide Number Placeholder">
            <a:extLst>
              <a:ext uri="{FF2B5EF4-FFF2-40B4-BE49-F238E27FC236}">
                <a16:creationId xmlns:a16="http://schemas.microsoft.com/office/drawing/2014/main" id="{00EDF67F-71E0-4371-BD04-D5832134D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300"/>
              </a:spcAft>
            </a:pPr>
            <a:r>
              <a:rPr lang="en-US" sz="3600" dirty="0" err="1">
                <a:hlinkClick r:id="rId2"/>
              </a:rPr>
              <a:t>CakePHP</a:t>
            </a:r>
            <a:r>
              <a:rPr lang="en-US" sz="36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600" dirty="0" err="1">
                <a:hlinkClick r:id="rId3"/>
              </a:rPr>
              <a:t>CodeIgniter</a:t>
            </a:r>
            <a:r>
              <a:rPr lang="en-US" sz="36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600" dirty="0">
                <a:hlinkClick r:id="rId4"/>
              </a:rPr>
              <a:t>Spring</a:t>
            </a:r>
            <a:r>
              <a:rPr lang="en-US" sz="3600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Python: </a:t>
            </a:r>
            <a:r>
              <a:rPr lang="en-US" sz="3600" dirty="0">
                <a:hlinkClick r:id="rId5"/>
              </a:rPr>
              <a:t>Django</a:t>
            </a:r>
            <a:r>
              <a:rPr lang="en-US" sz="3600" dirty="0"/>
              <a:t>, Flask, </a:t>
            </a:r>
            <a:r>
              <a:rPr lang="en-US" sz="3600" dirty="0" err="1"/>
              <a:t>Grok</a:t>
            </a:r>
            <a:endParaRPr lang="en-US" sz="3600" dirty="0"/>
          </a:p>
          <a:p>
            <a:pPr>
              <a:spcAft>
                <a:spcPts val="300"/>
              </a:spcAft>
            </a:pPr>
            <a:r>
              <a:rPr lang="en-US" sz="3600" dirty="0"/>
              <a:t>Ruby: </a:t>
            </a:r>
            <a:r>
              <a:rPr lang="en-US" sz="3600" dirty="0">
                <a:hlinkClick r:id="rId6"/>
              </a:rPr>
              <a:t>Ruby on Rails</a:t>
            </a:r>
            <a:r>
              <a:rPr lang="en-US" sz="3600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JavaScript: </a:t>
            </a:r>
            <a:r>
              <a:rPr lang="en-US" sz="3600" dirty="0">
                <a:hlinkClick r:id="rId7"/>
              </a:rPr>
              <a:t>AngularJS</a:t>
            </a:r>
            <a:r>
              <a:rPr lang="en-US" sz="3600" dirty="0"/>
              <a:t>, </a:t>
            </a:r>
            <a:r>
              <a:rPr lang="en-US" sz="3600" dirty="0" err="1">
                <a:hlinkClick r:id="rId8"/>
              </a:rPr>
              <a:t>JavaScriptMVC</a:t>
            </a:r>
            <a:r>
              <a:rPr lang="en-US" sz="3600" dirty="0"/>
              <a:t>, </a:t>
            </a:r>
            <a:r>
              <a:rPr lang="en-US" sz="3600" dirty="0">
                <a:hlinkClick r:id="rId9"/>
              </a:rPr>
              <a:t>Spine</a:t>
            </a:r>
            <a:endParaRPr lang="en-US" sz="3600" dirty="0"/>
          </a:p>
          <a:p>
            <a:pPr>
              <a:spcAft>
                <a:spcPts val="300"/>
              </a:spcAft>
            </a:pPr>
            <a:r>
              <a:rPr lang="en-US" sz="3600" dirty="0">
                <a:hlinkClick r:id="rId10"/>
              </a:rPr>
              <a:t>ASP.NET MVC</a:t>
            </a:r>
            <a:r>
              <a:rPr lang="en-US" sz="3600" dirty="0"/>
              <a:t> (.NET Framework)</a:t>
            </a:r>
            <a:endParaRPr lang="bg-BG" sz="3600" dirty="0"/>
          </a:p>
          <a:p>
            <a:pPr>
              <a:spcAft>
                <a:spcPts val="300"/>
              </a:spcAft>
            </a:pPr>
            <a:r>
              <a:rPr lang="en-US" sz="3600" dirty="0"/>
              <a:t>ASP.NET Core (.NET Core)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bg-BG" dirty="0"/>
              <a:t>работни рамки</a:t>
            </a:r>
            <a:endParaRPr lang="en-US" dirty="0"/>
          </a:p>
        </p:txBody>
      </p:sp>
      <p:pic>
        <p:nvPicPr>
          <p:cNvPr id="5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98" y="990600"/>
            <a:ext cx="7200947" cy="2117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35B25BE-4784-4117-9B2B-9941FDA5F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Въведение в </a:t>
            </a:r>
            <a:r>
              <a:rPr lang="en-US" sz="4400" dirty="0"/>
              <a:t>MVC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3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051E4CD-C524-411B-A3F6-5CC49C9FD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1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/>
              <a:t>MVC?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От къде се е зародило?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идеята му?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са </a:t>
            </a:r>
            <a:r>
              <a:rPr lang="en-US" dirty="0"/>
              <a:t>MVC </a:t>
            </a:r>
            <a:r>
              <a:rPr lang="bg-BG" dirty="0"/>
              <a:t>компонентите?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/>
              <a:t>Model?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/>
              <a:t>View?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/>
              <a:t>Controller?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A58CF25-721A-4852-A468-E4FDE1E76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4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MVC</a:t>
            </a:r>
            <a:r>
              <a:rPr lang="bg-BG" dirty="0"/>
              <a:t> шаблон</a:t>
            </a:r>
            <a:endParaRPr lang="en-US" dirty="0"/>
          </a:p>
        </p:txBody>
      </p:sp>
      <p:pic>
        <p:nvPicPr>
          <p:cNvPr id="7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4212" y="1371600"/>
            <a:ext cx="3117850" cy="3117850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F080943-F110-4258-807A-3D744E46284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9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Model–view–controller (MVC) </a:t>
            </a:r>
            <a:r>
              <a:rPr lang="bg-BG" dirty="0"/>
              <a:t>е шаблон за архитектура</a:t>
            </a:r>
            <a:endParaRPr lang="en-US" dirty="0"/>
          </a:p>
          <a:p>
            <a:r>
              <a:rPr lang="bg-BG" dirty="0"/>
              <a:t>Създаден е през 1970 от </a:t>
            </a:r>
            <a:r>
              <a:rPr lang="en-US" noProof="1"/>
              <a:t>Trygve Reenskaug</a:t>
            </a:r>
            <a:r>
              <a:rPr lang="bg-BG" dirty="0"/>
              <a:t>, като част от </a:t>
            </a:r>
            <a:r>
              <a:rPr lang="en-US" dirty="0"/>
              <a:t>Smalltalk</a:t>
            </a:r>
          </a:p>
          <a:p>
            <a:r>
              <a:rPr lang="bg-BG" dirty="0"/>
              <a:t>Позволява </a:t>
            </a:r>
            <a:r>
              <a:rPr lang="bg-BG" dirty="0" err="1"/>
              <a:t>преизползване</a:t>
            </a:r>
            <a:r>
              <a:rPr lang="bg-BG" dirty="0"/>
              <a:t> и разделение на кода</a:t>
            </a:r>
            <a:endParaRPr lang="en-US" dirty="0"/>
          </a:p>
          <a:p>
            <a:r>
              <a:rPr lang="bg-BG" dirty="0"/>
              <a:t>Първоначално е разработен за настолни приложения, но после идеята е прехвърлена и в уеб приложенията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bg-BG" dirty="0"/>
              <a:t> шаблона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023" y="4572000"/>
            <a:ext cx="2209800" cy="1865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D1CD66E-E487-471F-BCA7-F2958922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Модела в </a:t>
            </a:r>
            <a:r>
              <a:rPr lang="en-US" sz="3200" dirty="0"/>
              <a:t>MVC </a:t>
            </a:r>
            <a:r>
              <a:rPr lang="bg-BG" sz="3200" dirty="0"/>
              <a:t>представлява:</a:t>
            </a:r>
            <a:endParaRPr lang="bg-BG" sz="3000" dirty="0"/>
          </a:p>
          <a:p>
            <a:pPr lvl="1"/>
            <a:r>
              <a:rPr lang="bg-BG" sz="3000" dirty="0"/>
              <a:t>Сет който представлява данните, с които работим</a:t>
            </a:r>
            <a:endParaRPr lang="en-US" sz="3000" dirty="0"/>
          </a:p>
          <a:p>
            <a:pPr lvl="1"/>
            <a:r>
              <a:rPr lang="bg-BG" sz="3000" dirty="0"/>
              <a:t>Правила за това как да манипулираме данните</a:t>
            </a:r>
            <a:endParaRPr lang="en-US" sz="3000" dirty="0"/>
          </a:p>
          <a:p>
            <a:pPr lvl="1"/>
            <a:r>
              <a:rPr lang="bg-BG" sz="3000" dirty="0"/>
              <a:t>Може да съдържа валидация на данните</a:t>
            </a:r>
            <a:endParaRPr lang="en-US" sz="3000" dirty="0"/>
          </a:p>
          <a:p>
            <a:pPr lvl="1"/>
            <a:r>
              <a:rPr lang="bg-BG" sz="3000" dirty="0"/>
              <a:t>Често данните са капсулирани</a:t>
            </a:r>
          </a:p>
          <a:p>
            <a:pPr lvl="1"/>
            <a:r>
              <a:rPr lang="bg-BG" sz="3000" dirty="0"/>
              <a:t>Прилича на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Data Access Layer</a:t>
            </a:r>
            <a:endParaRPr lang="en-US" sz="3000" dirty="0"/>
          </a:p>
          <a:p>
            <a:pPr lvl="1"/>
            <a:r>
              <a:rPr lang="ru-RU" sz="3000" dirty="0"/>
              <a:t>Няма значение в рамката, идеята е </a:t>
            </a:r>
            <a:br>
              <a:rPr lang="ru-RU" sz="3000" dirty="0"/>
            </a:br>
            <a:r>
              <a:rPr lang="ru-RU" sz="3000" dirty="0"/>
              <a:t>дава обекти с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8C1E3-75A5-4DE9-A405-E5356F4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424" y="3276600"/>
            <a:ext cx="3267735" cy="3059542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971ED4B-7BB7-4FC0-9672-23ABA70CB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Изглед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sz="3200" dirty="0"/>
              <a:t> </a:t>
            </a:r>
            <a:r>
              <a:rPr lang="bg-BG" sz="3200" dirty="0"/>
              <a:t>представлява</a:t>
            </a:r>
            <a:r>
              <a:rPr lang="en-US" sz="3200" dirty="0"/>
              <a:t>:</a:t>
            </a:r>
          </a:p>
          <a:p>
            <a:pPr lvl="1"/>
            <a:r>
              <a:rPr lang="ru-RU" sz="3000" dirty="0"/>
              <a:t>Определя как ще се показва потребителският интерфейс на приложението (UI)</a:t>
            </a:r>
            <a:endParaRPr lang="en-US" sz="3000" dirty="0"/>
          </a:p>
          <a:p>
            <a:pPr lvl="1"/>
            <a:r>
              <a:rPr lang="ru-RU" sz="3000" dirty="0"/>
              <a:t>Може да поддържа главни изгледи (оформления) и под-изгледи (частични изгледи или контроли)</a:t>
            </a:r>
          </a:p>
          <a:p>
            <a:pPr lvl="1"/>
            <a:r>
              <a:rPr lang="ru-RU" sz="3000" dirty="0"/>
              <a:t>Web: Шаблон за динамично генериране на HTML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59" y="4707984"/>
            <a:ext cx="2937831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03" y="4626783"/>
            <a:ext cx="2520509" cy="199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DE35050-5BDE-4255-AD55-88A6CE8C5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6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Контролер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dirty="0"/>
              <a:t> </a:t>
            </a:r>
            <a:r>
              <a:rPr lang="bg-BG" dirty="0"/>
              <a:t>представлява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Основният </a:t>
            </a:r>
            <a:r>
              <a:rPr lang="en-US" dirty="0"/>
              <a:t>MVC </a:t>
            </a:r>
            <a:r>
              <a:rPr lang="bg-BG" dirty="0"/>
              <a:t>компонент</a:t>
            </a:r>
          </a:p>
          <a:p>
            <a:pPr lvl="1"/>
            <a:r>
              <a:rPr lang="ru-RU" dirty="0"/>
              <a:t>Обработвайте заявките с помощта на изгледи и модели</a:t>
            </a:r>
          </a:p>
          <a:p>
            <a:pPr lvl="1" fontAlgn="t"/>
            <a:r>
              <a:rPr lang="ru-RU" dirty="0"/>
              <a:t>Набор от класове, който се справя</a:t>
            </a:r>
          </a:p>
          <a:p>
            <a:pPr lvl="2"/>
            <a:r>
              <a:rPr lang="bg-BG" dirty="0"/>
              <a:t>Комуникация от потребителя</a:t>
            </a:r>
            <a:endParaRPr lang="en-US" dirty="0"/>
          </a:p>
          <a:p>
            <a:pPr lvl="2"/>
            <a:r>
              <a:rPr lang="bg-BG" dirty="0"/>
              <a:t>Общ поток на приложение</a:t>
            </a:r>
          </a:p>
          <a:p>
            <a:pPr lvl="2"/>
            <a:r>
              <a:rPr lang="bg-BG" dirty="0"/>
              <a:t>Логика на приложението</a:t>
            </a:r>
            <a:endParaRPr lang="en-US" dirty="0"/>
          </a:p>
          <a:p>
            <a:pPr lvl="1"/>
            <a:r>
              <a:rPr lang="ru-RU" dirty="0"/>
              <a:t>Всеки контролер има едно или повече "действия"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Контролер</a:t>
            </a:r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3130298"/>
            <a:ext cx="4251207" cy="2394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97E1712-54CF-405E-8AB3-2EBFBFCC9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Входяща заявка се пренасочва към контролер</a:t>
            </a:r>
          </a:p>
          <a:p>
            <a:pPr lvl="1"/>
            <a:r>
              <a:rPr lang="bg-BG" dirty="0"/>
              <a:t>За уеб: </a:t>
            </a:r>
            <a:r>
              <a:rPr lang="en-US" dirty="0"/>
              <a:t>HTTP </a:t>
            </a:r>
            <a:r>
              <a:rPr lang="bg-BG" dirty="0"/>
              <a:t>Заявка</a:t>
            </a:r>
          </a:p>
          <a:p>
            <a:r>
              <a:rPr lang="ru-RU" dirty="0"/>
              <a:t>Контролерът обработва заявка и създава презентационен модел</a:t>
            </a:r>
          </a:p>
          <a:p>
            <a:pPr lvl="1"/>
            <a:r>
              <a:rPr lang="ru-RU" dirty="0"/>
              <a:t>Controller също избира подходящ резултат (например: View)</a:t>
            </a:r>
          </a:p>
          <a:p>
            <a:pPr fontAlgn="t"/>
            <a:r>
              <a:rPr lang="ru-RU" dirty="0"/>
              <a:t>Моделът се предава на изгледа</a:t>
            </a:r>
          </a:p>
          <a:p>
            <a:r>
              <a:rPr lang="ru-RU" sz="3200" dirty="0"/>
              <a:t>Изгледът преобразува Модела в подходящ изходен формат (HTML)</a:t>
            </a:r>
          </a:p>
          <a:p>
            <a:r>
              <a:rPr lang="ru-RU" sz="3200" b="1" dirty="0"/>
              <a:t>Отговорът е предоставен (HTTP отговор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bg-BG" dirty="0"/>
              <a:t>стъпки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097E4DD-4DC3-4368-AEE5-526F0493E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8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</a:t>
            </a:r>
            <a:r>
              <a:rPr lang="bg-BG" dirty="0"/>
              <a:t>шаблона за уеб среда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15695" y="1369673"/>
            <a:ext cx="2743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/Some/Page/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53025" y="3158714"/>
            <a:ext cx="259976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Controller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53025" y="1295400"/>
            <a:ext cx="3599330" cy="121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Front controller (dispatcher)</a:t>
            </a:r>
          </a:p>
        </p:txBody>
      </p:sp>
      <p:sp>
        <p:nvSpPr>
          <p:cNvPr id="8" name="Down Arrow 7"/>
          <p:cNvSpPr/>
          <p:nvPr/>
        </p:nvSpPr>
        <p:spPr>
          <a:xfrm>
            <a:off x="6372225" y="2589456"/>
            <a:ext cx="360830" cy="496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96225" y="5255874"/>
            <a:ext cx="236220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Model (data)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54045" y="5255874"/>
            <a:ext cx="242865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View</a:t>
            </a:r>
          </a:p>
          <a:p>
            <a:pPr algn="ctr"/>
            <a:r>
              <a:rPr lang="en-US" sz="2800" dirty="0">
                <a:solidFill>
                  <a:schemeClr val="lt1"/>
                </a:solidFill>
              </a:rPr>
              <a:t>(render UI)</a:t>
            </a:r>
          </a:p>
        </p:txBody>
      </p:sp>
      <p:sp>
        <p:nvSpPr>
          <p:cNvPr id="11" name="Left Arrow 10"/>
          <p:cNvSpPr/>
          <p:nvPr/>
        </p:nvSpPr>
        <p:spPr>
          <a:xfrm rot="10800000">
            <a:off x="5135095" y="5579074"/>
            <a:ext cx="2617696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12" name="Action Button: Home 11">
            <a:hlinkClick r:id="" action="ppaction://noaction" highlightClick="1"/>
          </p:cNvPr>
          <p:cNvSpPr/>
          <p:nvPr/>
        </p:nvSpPr>
        <p:spPr>
          <a:xfrm>
            <a:off x="2409828" y="241424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09828" y="3132383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4" name="Left Arrow 13"/>
          <p:cNvSpPr/>
          <p:nvPr/>
        </p:nvSpPr>
        <p:spPr>
          <a:xfrm rot="14392517">
            <a:off x="7465991" y="4531700"/>
            <a:ext cx="1017025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 rot="17829597">
            <a:off x="4477692" y="4535290"/>
            <a:ext cx="999969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9685705">
            <a:off x="2747225" y="3649276"/>
            <a:ext cx="800100" cy="1343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5032005" flipV="1">
            <a:off x="3130767" y="3869906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81127" y="2591295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30615" y="4418078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76825" y="5865475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92102" y="4278221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694D6AFE-A886-4A31-A831-694D9B702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7146</TotalTime>
  <Words>595</Words>
  <Application>Microsoft Office PowerPoint</Application>
  <PresentationFormat>Custom</PresentationFormat>
  <Paragraphs>110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MVC шаблон</vt:lpstr>
      <vt:lpstr>MVC шаблона</vt:lpstr>
      <vt:lpstr>Модел</vt:lpstr>
      <vt:lpstr>Изглед</vt:lpstr>
      <vt:lpstr>Контролер</vt:lpstr>
      <vt:lpstr>MVC стъпки</vt:lpstr>
      <vt:lpstr>MVC шаблона за уеб среда</vt:lpstr>
      <vt:lpstr>Overall Architecture</vt:lpstr>
      <vt:lpstr>MVC работни рамки</vt:lpstr>
      <vt:lpstr>Въведение в MVC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2019-12-17T14:27:50Z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