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43"/>
  </p:notesMasterIdLst>
  <p:handoutMasterIdLst>
    <p:handoutMasterId r:id="rId44"/>
  </p:handoutMasterIdLst>
  <p:sldIdLst>
    <p:sldId id="616" r:id="rId3"/>
    <p:sldId id="611" r:id="rId4"/>
    <p:sldId id="618" r:id="rId5"/>
    <p:sldId id="606" r:id="rId6"/>
    <p:sldId id="617" r:id="rId7"/>
    <p:sldId id="619" r:id="rId8"/>
    <p:sldId id="620" r:id="rId9"/>
    <p:sldId id="621" r:id="rId10"/>
    <p:sldId id="625" r:id="rId11"/>
    <p:sldId id="622" r:id="rId12"/>
    <p:sldId id="623" r:id="rId13"/>
    <p:sldId id="624" r:id="rId14"/>
    <p:sldId id="631" r:id="rId15"/>
    <p:sldId id="626" r:id="rId16"/>
    <p:sldId id="627" r:id="rId17"/>
    <p:sldId id="628" r:id="rId18"/>
    <p:sldId id="629" r:id="rId19"/>
    <p:sldId id="630" r:id="rId20"/>
    <p:sldId id="632" r:id="rId21"/>
    <p:sldId id="633" r:id="rId22"/>
    <p:sldId id="634" r:id="rId23"/>
    <p:sldId id="635" r:id="rId24"/>
    <p:sldId id="636" r:id="rId25"/>
    <p:sldId id="637" r:id="rId26"/>
    <p:sldId id="638" r:id="rId27"/>
    <p:sldId id="639" r:id="rId28"/>
    <p:sldId id="640" r:id="rId29"/>
    <p:sldId id="641" r:id="rId30"/>
    <p:sldId id="642" r:id="rId31"/>
    <p:sldId id="644" r:id="rId32"/>
    <p:sldId id="643" r:id="rId33"/>
    <p:sldId id="645" r:id="rId34"/>
    <p:sldId id="646" r:id="rId35"/>
    <p:sldId id="647" r:id="rId36"/>
    <p:sldId id="648" r:id="rId37"/>
    <p:sldId id="649" r:id="rId38"/>
    <p:sldId id="650" r:id="rId39"/>
    <p:sldId id="652" r:id="rId40"/>
    <p:sldId id="612" r:id="rId41"/>
    <p:sldId id="481" r:id="rId4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063B9BC6-AD6A-44B8-A677-03387082AE3A}">
          <p14:sldIdLst>
            <p14:sldId id="616"/>
            <p14:sldId id="611"/>
            <p14:sldId id="618"/>
            <p14:sldId id="606"/>
            <p14:sldId id="617"/>
            <p14:sldId id="619"/>
            <p14:sldId id="620"/>
            <p14:sldId id="621"/>
            <p14:sldId id="625"/>
            <p14:sldId id="622"/>
            <p14:sldId id="623"/>
            <p14:sldId id="624"/>
            <p14:sldId id="631"/>
            <p14:sldId id="626"/>
            <p14:sldId id="627"/>
            <p14:sldId id="628"/>
            <p14:sldId id="629"/>
            <p14:sldId id="630"/>
            <p14:sldId id="632"/>
            <p14:sldId id="633"/>
            <p14:sldId id="634"/>
            <p14:sldId id="635"/>
            <p14:sldId id="636"/>
            <p14:sldId id="637"/>
            <p14:sldId id="638"/>
            <p14:sldId id="639"/>
            <p14:sldId id="640"/>
            <p14:sldId id="641"/>
            <p14:sldId id="642"/>
            <p14:sldId id="644"/>
            <p14:sldId id="643"/>
            <p14:sldId id="645"/>
            <p14:sldId id="646"/>
            <p14:sldId id="647"/>
            <p14:sldId id="648"/>
            <p14:sldId id="649"/>
            <p14:sldId id="650"/>
            <p14:sldId id="652"/>
          </p14:sldIdLst>
        </p14:section>
        <p14:section name="Заключение" id="{7E766A23-AD0B-483D-803A-F32B83449F45}">
          <p14:sldIdLst>
            <p14:sldId id="612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C10897C6-F269-4505-B35B-309ACE3B92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70763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D529D10D-7834-4F04-BB85-A995F80A4CD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330228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8CB07D91-8F05-4612-B2AD-B5AE09FF627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01209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DEE31C5-CAC8-4125-A855-670C609E9E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59430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9C3ED06-B09B-489A-B592-5517BDB549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681134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36.jpeg"/><Relationship Id="rId4" Type="http://schemas.openxmlformats.org/officeDocument/2006/relationships/image" Target="../media/image33.png"/><Relationship Id="rId9" Type="http://schemas.openxmlformats.org/officeDocument/2006/relationships/hyperlink" Target="https://it-kariera.mon.bg/e-learnin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1065212" y="609600"/>
            <a:ext cx="10501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Въведение в ASP.NET Core (MVC)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535863"/>
            <a:ext cx="6018151" cy="2613492"/>
            <a:chOff x="745783" y="3535863"/>
            <a:chExt cx="6018151" cy="261349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1323314">
              <a:off x="5225564" y="3535863"/>
              <a:ext cx="1538370" cy="6178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</a:t>
              </a:r>
            </a:p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на 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sp>
        <p:nvSpPr>
          <p:cNvPr id="14" name="Subtitle 28">
            <a:extLst>
              <a:ext uri="{FF2B5EF4-FFF2-40B4-BE49-F238E27FC236}">
                <a16:creationId xmlns:a16="http://schemas.microsoft.com/office/drawing/2014/main" id="{965D0CC8-407E-4C79-AC34-3E4E54A63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514" y="1857286"/>
            <a:ext cx="10937855" cy="122594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ASP.NET Core, контролери и действия, маршрутизация, </a:t>
            </a:r>
            <a:r>
              <a:rPr lang="en-US" dirty="0"/>
              <a:t>Razor</a:t>
            </a:r>
            <a:r>
              <a:rPr lang="ru-RU" dirty="0"/>
              <a:t>, идентичност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1B23A4-025F-4B37-AA9F-7FE900148C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616" y="3962400"/>
            <a:ext cx="4686321" cy="23806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46136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6B15005-C0A3-4E28-B13A-BE20FE39F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879" y="1031441"/>
            <a:ext cx="4011352" cy="383609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2" y="5275400"/>
            <a:ext cx="10363200" cy="820600"/>
          </a:xfrm>
        </p:spPr>
        <p:txBody>
          <a:bodyPr/>
          <a:lstStyle/>
          <a:p>
            <a:r>
              <a:rPr lang="bg-BG" dirty="0"/>
              <a:t>Общ преглед на </a:t>
            </a:r>
            <a:r>
              <a:rPr lang="en-US" dirty="0"/>
              <a:t>ASP.NET Core </a:t>
            </a:r>
            <a:r>
              <a:rPr lang="bg-BG" dirty="0"/>
              <a:t>М</a:t>
            </a:r>
            <a:r>
              <a:rPr lang="en-US" dirty="0"/>
              <a:t>VC</a:t>
            </a:r>
          </a:p>
        </p:txBody>
      </p:sp>
    </p:spTree>
    <p:extLst>
      <p:ext uri="{BB962C8B-B14F-4D97-AF65-F5344CB8AC3E}">
        <p14:creationId xmlns:p14="http://schemas.microsoft.com/office/powerpoint/2010/main" val="1021725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ASP.NET Core MVC предоставя функции за изграждане на уеб API и уеб приложения</a:t>
            </a:r>
          </a:p>
          <a:p>
            <a:r>
              <a:rPr lang="ru-RU" dirty="0"/>
              <a:t>Използва модела на дизайна на модела View-Controller (MVC)</a:t>
            </a:r>
          </a:p>
          <a:p>
            <a:r>
              <a:rPr lang="ru-RU" dirty="0"/>
              <a:t>Лек, с отворен код, тестируем, добър инструментариум</a:t>
            </a:r>
          </a:p>
          <a:p>
            <a:r>
              <a:rPr lang="ru-RU" dirty="0"/>
              <a:t>RESTful услуги с ASP.NET Core Web API</a:t>
            </a:r>
          </a:p>
          <a:p>
            <a:r>
              <a:rPr lang="ru-RU" dirty="0"/>
              <a:t>Вградена поддръжка за множество формати на данни, договаряне на съдържание и CORS</a:t>
            </a:r>
          </a:p>
          <a:p>
            <a:r>
              <a:rPr lang="ru-RU" dirty="0"/>
              <a:t>Постигнете висококачествен архитектурен дизайн, оптимизирайки работата на разработчиците</a:t>
            </a:r>
          </a:p>
          <a:p>
            <a:r>
              <a:rPr lang="ru-RU" dirty="0"/>
              <a:t>Конвенция за конфигуриране</a:t>
            </a:r>
          </a:p>
          <a:p>
            <a:r>
              <a:rPr lang="ru-RU" dirty="0"/>
              <a:t>Обвързването на модела автоматично картографира данни от HTTP заявки</a:t>
            </a:r>
          </a:p>
          <a:p>
            <a:r>
              <a:rPr lang="ru-RU" dirty="0"/>
              <a:t>Проверка на модела с валидиране от страна на клиента и от страна на сървъра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MVC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95E70243-D74C-43A6-B395-EB53C9DBD7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78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Заедно с тези ASP.NET Core MVC предоставя функции като:</a:t>
            </a:r>
          </a:p>
          <a:p>
            <a:r>
              <a:rPr lang="ru-RU" dirty="0"/>
              <a:t>Routing</a:t>
            </a:r>
          </a:p>
          <a:p>
            <a:r>
              <a:rPr lang="ru-RU" dirty="0"/>
              <a:t>Инжектиране на зависимостта </a:t>
            </a:r>
            <a:r>
              <a:rPr lang="en-US" dirty="0"/>
              <a:t>- DI</a:t>
            </a:r>
            <a:endParaRPr lang="ru-RU" dirty="0"/>
          </a:p>
          <a:p>
            <a:r>
              <a:rPr lang="ru-RU" dirty="0"/>
              <a:t>Силно типизирани изгледи с двигателя </a:t>
            </a:r>
            <a:r>
              <a:rPr lang="en-US" dirty="0"/>
              <a:t>Razor</a:t>
            </a:r>
            <a:endParaRPr lang="ru-RU" dirty="0"/>
          </a:p>
          <a:p>
            <a:r>
              <a:rPr lang="ru-RU" dirty="0"/>
              <a:t>Помощниците на маркери активират код от страна на сървъра в HTML елементи</a:t>
            </a:r>
          </a:p>
          <a:p>
            <a:r>
              <a:rPr lang="ru-RU" dirty="0"/>
              <a:t>Частични изгледи и преглед на компоненти</a:t>
            </a:r>
          </a:p>
          <a:p>
            <a:r>
              <a:rPr lang="ru-RU" dirty="0"/>
              <a:t>Филтри, области, </a:t>
            </a:r>
            <a:r>
              <a:rPr lang="en-US" dirty="0" err="1"/>
              <a:t>Middlewares</a:t>
            </a:r>
            <a:endParaRPr lang="en-US" dirty="0"/>
          </a:p>
          <a:p>
            <a:r>
              <a:rPr lang="ru-RU" dirty="0"/>
              <a:t>Вградени функции за защита</a:t>
            </a:r>
          </a:p>
          <a:p>
            <a:r>
              <a:rPr lang="ru-RU" dirty="0"/>
              <a:t>Идентичност с потребители, роли и външни доставчици</a:t>
            </a:r>
          </a:p>
          <a:p>
            <a:r>
              <a:rPr lang="ru-RU" dirty="0"/>
              <a:t>И много други…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MVC</a:t>
            </a:r>
            <a:r>
              <a:rPr lang="bg-BG" dirty="0"/>
              <a:t> (2)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CB2003-388B-4ED6-9510-2082B2F18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730" y="1043903"/>
            <a:ext cx="2857501" cy="1607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D688A5-C8C2-401D-81CD-F3A2D0F56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636" y="4203642"/>
            <a:ext cx="2819904" cy="1607345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06F740E0-1DCE-4801-979E-0B350FA9F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71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</a:t>
            </a:r>
            <a:r>
              <a:rPr lang="bg-BG" dirty="0"/>
              <a:t>шаблона за уеб среда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2315695" y="1369673"/>
            <a:ext cx="27432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lt1"/>
                </a:solidFill>
              </a:rPr>
              <a:t>/Some/Page/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153025" y="3158714"/>
            <a:ext cx="2599766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lt1"/>
                </a:solidFill>
              </a:rPr>
              <a:t>Controller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153025" y="1295400"/>
            <a:ext cx="3599330" cy="1217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lt1"/>
                </a:solidFill>
              </a:rPr>
              <a:t>Front controller (dispatcher)</a:t>
            </a:r>
          </a:p>
        </p:txBody>
      </p:sp>
      <p:sp>
        <p:nvSpPr>
          <p:cNvPr id="8" name="Down Arrow 7"/>
          <p:cNvSpPr/>
          <p:nvPr/>
        </p:nvSpPr>
        <p:spPr>
          <a:xfrm>
            <a:off x="6372225" y="2589456"/>
            <a:ext cx="360830" cy="4969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>
              <a:solidFill>
                <a:schemeClr val="lt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896225" y="5255874"/>
            <a:ext cx="2362200" cy="1166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lt1"/>
                </a:solidFill>
              </a:rPr>
              <a:t>Model (data)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554045" y="5255874"/>
            <a:ext cx="2428650" cy="1166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lt1"/>
                </a:solidFill>
              </a:rPr>
              <a:t>View</a:t>
            </a:r>
          </a:p>
          <a:p>
            <a:pPr algn="ctr"/>
            <a:r>
              <a:rPr lang="en-US" sz="2800" dirty="0">
                <a:solidFill>
                  <a:schemeClr val="lt1"/>
                </a:solidFill>
              </a:rPr>
              <a:t>(render UI)</a:t>
            </a:r>
          </a:p>
        </p:txBody>
      </p:sp>
      <p:sp>
        <p:nvSpPr>
          <p:cNvPr id="11" name="Left Arrow 10"/>
          <p:cNvSpPr/>
          <p:nvPr/>
        </p:nvSpPr>
        <p:spPr>
          <a:xfrm rot="10800000">
            <a:off x="5135095" y="5579074"/>
            <a:ext cx="2617696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>
              <a:solidFill>
                <a:schemeClr val="lt1"/>
              </a:solidFill>
            </a:endParaRPr>
          </a:p>
        </p:txBody>
      </p:sp>
      <p:sp>
        <p:nvSpPr>
          <p:cNvPr id="12" name="Action Button: Home 11">
            <a:hlinkClick r:id="" action="ppaction://noaction" highlightClick="1"/>
          </p:cNvPr>
          <p:cNvSpPr/>
          <p:nvPr/>
        </p:nvSpPr>
        <p:spPr>
          <a:xfrm>
            <a:off x="2409828" y="2414245"/>
            <a:ext cx="914400" cy="725559"/>
          </a:xfrm>
          <a:prstGeom prst="actionButtonHom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09828" y="3132383"/>
            <a:ext cx="91440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9525">
                  <a:solidFill>
                    <a:schemeClr val="tx1"/>
                  </a:solidFill>
                  <a:prstDash val="solid"/>
                </a:ln>
              </a:rPr>
              <a:t>User</a:t>
            </a:r>
            <a:endParaRPr lang="en-US" sz="2200" b="1" dirty="0">
              <a:ln w="9525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4" name="Left Arrow 13"/>
          <p:cNvSpPr/>
          <p:nvPr/>
        </p:nvSpPr>
        <p:spPr>
          <a:xfrm rot="14392517">
            <a:off x="7465991" y="4531700"/>
            <a:ext cx="1017025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>
              <a:solidFill>
                <a:schemeClr val="lt1"/>
              </a:solidFill>
            </a:endParaRPr>
          </a:p>
        </p:txBody>
      </p:sp>
      <p:sp>
        <p:nvSpPr>
          <p:cNvPr id="15" name="Left Arrow 14"/>
          <p:cNvSpPr/>
          <p:nvPr/>
        </p:nvSpPr>
        <p:spPr>
          <a:xfrm rot="17829597">
            <a:off x="4477692" y="4535290"/>
            <a:ext cx="999969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>
              <a:solidFill>
                <a:schemeClr val="lt1"/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 rot="9685705">
            <a:off x="2747225" y="3649276"/>
            <a:ext cx="800100" cy="13439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lt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15032005" flipV="1">
            <a:off x="3130767" y="3869906"/>
            <a:ext cx="1869189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HTTP </a:t>
            </a:r>
            <a:r>
              <a:rPr lang="en-US" b="1" dirty="0">
                <a:ln w="9525">
                  <a:solidFill>
                    <a:schemeClr val="tx1"/>
                  </a:solidFill>
                  <a:prstDash val="solid"/>
                </a:ln>
              </a:rPr>
              <a:t>Response</a:t>
            </a:r>
            <a:endParaRPr lang="en-US" sz="2200" b="1" dirty="0">
              <a:ln w="9525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681127" y="2591295"/>
            <a:ext cx="2597525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Delegate request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130615" y="4418078"/>
            <a:ext cx="185285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Select view &amp;</a:t>
            </a:r>
            <a:b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</a:br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pass data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76825" y="5865475"/>
            <a:ext cx="259080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Use model data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992102" y="4278221"/>
            <a:ext cx="15240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CRUD model</a:t>
            </a:r>
          </a:p>
        </p:txBody>
      </p:sp>
      <p:sp>
        <p:nvSpPr>
          <p:cNvPr id="22" name="Slide Number Placeholder">
            <a:extLst>
              <a:ext uri="{FF2B5EF4-FFF2-40B4-BE49-F238E27FC236}">
                <a16:creationId xmlns:a16="http://schemas.microsoft.com/office/drawing/2014/main" id="{DB62BD7C-A0FD-4EA6-958C-D60D1904E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26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724400"/>
            <a:ext cx="8938472" cy="820600"/>
          </a:xfrm>
        </p:spPr>
        <p:txBody>
          <a:bodyPr/>
          <a:lstStyle/>
          <a:p>
            <a:r>
              <a:rPr lang="en-US" dirty="0"/>
              <a:t>Hello, ASP.NET Core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30384" y="5631727"/>
            <a:ext cx="10393228" cy="692873"/>
          </a:xfrm>
        </p:spPr>
        <p:txBody>
          <a:bodyPr/>
          <a:lstStyle/>
          <a:p>
            <a:r>
              <a:rPr lang="bg-BG" dirty="0"/>
              <a:t>Създайте първият си </a:t>
            </a:r>
            <a:r>
              <a:rPr lang="en-US" dirty="0"/>
              <a:t>ASP.NET Core </a:t>
            </a:r>
            <a:r>
              <a:rPr lang="bg-BG" dirty="0"/>
              <a:t>проект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A1BC63-A005-4EA5-8572-473BFB161C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240" y="1122782"/>
            <a:ext cx="2640887" cy="3241917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B39A3661-E33B-498A-9A21-355366B4084A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987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bg-BG" dirty="0"/>
              <a:t>Контролери и действия</a:t>
            </a:r>
            <a:endParaRPr lang="en-US" dirty="0"/>
          </a:p>
        </p:txBody>
      </p:sp>
      <p:pic>
        <p:nvPicPr>
          <p:cNvPr id="7" name="Graphic 6" descr="Network">
            <a:extLst>
              <a:ext uri="{FF2B5EF4-FFF2-40B4-BE49-F238E27FC236}">
                <a16:creationId xmlns:a16="http://schemas.microsoft.com/office/drawing/2014/main" id="{0EE9055A-9990-43A0-9631-8165D9B37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3212" y="1066800"/>
            <a:ext cx="3648237" cy="3648237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42F7C5C7-A43A-4102-A24A-25F2BA90DA62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094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Основният компонент на MVC модела</a:t>
            </a:r>
          </a:p>
          <a:p>
            <a:r>
              <a:rPr lang="ru-RU" dirty="0"/>
              <a:t>Всички контролери трябва да са на разположение в името на папката Контролери</a:t>
            </a:r>
          </a:p>
          <a:p>
            <a:r>
              <a:rPr lang="ru-RU" dirty="0"/>
              <a:t>Стандартът за именуване на контролера трябва да бъде {name} Контролер (конвенция)</a:t>
            </a:r>
          </a:p>
          <a:p>
            <a:r>
              <a:rPr lang="ru-RU" dirty="0"/>
              <a:t>Всеки контролер трябва да наследи класа Controller</a:t>
            </a:r>
          </a:p>
          <a:p>
            <a:r>
              <a:rPr lang="ru-RU" dirty="0"/>
              <a:t>Достъп до заявка, отговор, HttpContext, RouteData, TempData, ModelState, потребител, ViewBag / ViewData и т.н.</a:t>
            </a:r>
          </a:p>
          <a:p>
            <a:r>
              <a:rPr lang="ru-RU" dirty="0"/>
              <a:t>Маршрутите избират Контролери при всяка заявка</a:t>
            </a:r>
          </a:p>
          <a:p>
            <a:r>
              <a:rPr lang="ru-RU" dirty="0"/>
              <a:t>Всички заявки са картографирани към конкретно действие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Контролери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174C4FF1-A300-4100-A898-7F24044EA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253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Действията са крайната дестинация за заявка</a:t>
            </a:r>
          </a:p>
          <a:p>
            <a:r>
              <a:rPr lang="ru-RU" dirty="0"/>
              <a:t>Публични методи за контролер</a:t>
            </a:r>
          </a:p>
          <a:p>
            <a:r>
              <a:rPr lang="ru-RU" dirty="0"/>
              <a:t>Не-статичен</a:t>
            </a:r>
          </a:p>
          <a:p>
            <a:r>
              <a:rPr lang="ru-RU" dirty="0"/>
              <a:t>Без ограничения на връщащата стойност</a:t>
            </a:r>
          </a:p>
          <a:p>
            <a:r>
              <a:rPr lang="ru-RU" dirty="0"/>
              <a:t>Действията обикновено връщат IActionResult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Действия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EDD9BA2-B3DC-4855-8AFD-28C73224783E}"/>
              </a:ext>
            </a:extLst>
          </p:cNvPr>
          <p:cNvSpPr txBox="1">
            <a:spLocks/>
          </p:cNvSpPr>
          <p:nvPr/>
        </p:nvSpPr>
        <p:spPr>
          <a:xfrm>
            <a:off x="684212" y="4760127"/>
            <a:ext cx="10609741" cy="1756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public IActionResult Details(int id)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var viewModel = this.dataService.GetById(id).To&lt;DetailsViewModel&gt;();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return this.View();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45DB6591-FE40-4638-9887-41CB880124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09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Отговор на действие на контролер на заявка на браузър</a:t>
            </a:r>
          </a:p>
          <a:p>
            <a:r>
              <a:rPr lang="ru-RU" dirty="0"/>
              <a:t>Представете различни кодове за състоянието на HTTP</a:t>
            </a:r>
          </a:p>
          <a:p>
            <a:r>
              <a:rPr lang="ru-RU" dirty="0"/>
              <a:t>Наследи от базовия клас ActionResult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 от действия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A0A0CF-0F99-4EC1-AA78-4CBA51D4F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21" y="3281542"/>
            <a:ext cx="5362479" cy="12097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9E36A9-10C9-41F7-963C-C374AB7DC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44" y="4844750"/>
            <a:ext cx="5454231" cy="18887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8B2A0A-1725-4A77-B338-5B28E0E13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374" y="3281542"/>
            <a:ext cx="5048105" cy="15632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D8D297-8952-414B-BA0B-109A61CCAA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3430" y="4954755"/>
            <a:ext cx="4961991" cy="1668781"/>
          </a:xfrm>
          <a:prstGeom prst="rect">
            <a:avLst/>
          </a:prstGeom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B673BCBD-52C3-488E-81CD-F87F750C7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82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 от действия (2)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722298"/>
              </p:ext>
            </p:extLst>
          </p:nvPr>
        </p:nvGraphicFramePr>
        <p:xfrm>
          <a:off x="309466" y="1579540"/>
          <a:ext cx="11573068" cy="495002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97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7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8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17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1" i="0" u="none" strike="noStrike" kern="1200" baseline="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Име</a:t>
                      </a:r>
                      <a:endParaRPr lang="en-US" sz="1800" b="1" i="0" u="none" strike="noStrike" kern="1200" baseline="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1" i="0" u="none" strike="noStrike" kern="1200" baseline="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Рамково поведение</a:t>
                      </a:r>
                      <a:endParaRPr lang="en-US" sz="1800" b="1" i="0" u="none" strike="noStrike" kern="1200" baseline="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bg-BG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Помощен метод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9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StatusCodeResult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kern="1200" baseline="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Връща HTTP Резултат на отговор с даден статус</a:t>
                      </a:r>
                      <a:endParaRPr lang="en-US" sz="1800" b="0" i="0" u="none" strike="noStrike" kern="1200" baseline="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StatusCode() </a:t>
                      </a:r>
                      <a:r>
                        <a:rPr lang="en-US" sz="1800" b="0" i="0" u="none" strike="noStrike" kern="1200" baseline="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1" i="0" u="none" strike="noStrike" kern="1200" baseline="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Ok()</a:t>
                      </a:r>
                      <a:br>
                        <a:rPr lang="en-US" sz="1800" b="0" i="0" u="none" strike="noStrike" kern="1200" baseline="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i="0" u="none" strike="noStrike" kern="1200" baseline="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BadRequest() </a:t>
                      </a:r>
                      <a:r>
                        <a:rPr lang="en-US" sz="1800" b="0" i="0" u="none" strike="noStrike" kern="1200" baseline="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1" i="0" u="none" strike="noStrike" kern="1200" baseline="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NotFound()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2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JsonResult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kern="1200" baseline="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Връща данни във формат JSON</a:t>
                      </a:r>
                      <a:endParaRPr lang="en-US" sz="1800" b="0" i="0" u="none" strike="noStrike" kern="1200" baseline="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Json()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3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RedirectResult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Redirects the client to a new URL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Redirect() </a:t>
                      </a:r>
                      <a:r>
                        <a:rPr lang="en-US" sz="1800" b="0" i="0" u="none" strike="noStrike" kern="1200" baseline="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sz="1800" b="1" i="0" u="none" strike="noStrike" kern="1200" baseline="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RedirectPermanent()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38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RedirectToRouteResult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kern="1200" baseline="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Пренасочва клиента към нов URL адрес</a:t>
                      </a:r>
                      <a:endParaRPr lang="en-US" sz="1800" b="0" i="0" u="none" strike="noStrike" kern="1200" baseline="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RedirectToRoute() </a:t>
                      </a:r>
                      <a:r>
                        <a:rPr lang="en-US" sz="1800" b="0" i="0" u="none" strike="noStrike" kern="1200" baseline="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sz="1800" b="1" i="0" u="none" strike="noStrike" kern="1200" baseline="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RedirectToAction()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58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ViewResult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PartialViewResult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kern="1200" baseline="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Отговорът е отговорност на двигател с оглед</a:t>
                      </a:r>
                      <a:endParaRPr lang="en-US" sz="1800" b="0" i="0" u="none" strike="noStrike" kern="1200" baseline="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View() </a:t>
                      </a:r>
                      <a:r>
                        <a:rPr lang="en-US" sz="1800" b="0" i="0" u="none" strike="noStrike" kern="1200" baseline="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sz="1800" b="1" i="0" u="none" strike="noStrike" kern="1200" baseline="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PartialView()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2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ContentResult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Връща низовия буквал</a:t>
                      </a: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Content()</a:t>
                      </a:r>
                      <a:endParaRPr lang="en-US" sz="1800" b="1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272454"/>
                  </a:ext>
                </a:extLst>
              </a:tr>
              <a:tr h="4665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EmptyResult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Без отговор, без заглавие от тип съдържание</a:t>
                      </a: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512490"/>
                  </a:ext>
                </a:extLst>
              </a:tr>
              <a:tr h="6158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FileContentResult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FilePathResult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FileStreamResult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Върнете съдържанието на файл</a:t>
                      </a: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File() </a:t>
                      </a:r>
                      <a:r>
                        <a:rPr lang="en-US" sz="1800" b="0" i="0" u="none" strike="noStrike" kern="1200" baseline="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PhysicalFile</a:t>
                      </a:r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339503"/>
                  </a:ext>
                </a:extLst>
              </a:tr>
            </a:tbl>
          </a:graphicData>
        </a:graphic>
      </p:graphicFrame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E09AB742-829F-4495-914C-049910F7D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00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87168" y="3170350"/>
            <a:ext cx="2601657" cy="33546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Общ преглед на </a:t>
            </a:r>
            <a:r>
              <a:rPr lang="en-US" dirty="0"/>
              <a:t>ASP.NET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Преглед на </a:t>
            </a:r>
            <a:r>
              <a:rPr lang="en-US" dirty="0"/>
              <a:t>ASP.NET Core MVC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ru-RU" dirty="0"/>
              <a:t>Създаване на нашите първи ASP.NET </a:t>
            </a:r>
            <a:r>
              <a:rPr lang="en-US" dirty="0"/>
              <a:t>Core</a:t>
            </a:r>
            <a:r>
              <a:rPr lang="ru-RU" dirty="0"/>
              <a:t> проекти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Контролери и действия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 err="1"/>
              <a:t>Рутиране</a:t>
            </a:r>
            <a:endParaRPr lang="bg-BG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Статични файлове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Razor View Engine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ASP.NET Core Identity System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8E32F65D-F8BD-41A4-AAFD-75BB2632D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41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ASP.NET Core обръща данните от HTTP заявката към параметрите на действие по няколко начина:</a:t>
            </a:r>
          </a:p>
          <a:p>
            <a:pPr lvl="2"/>
            <a:r>
              <a:rPr lang="ru-RU" dirty="0"/>
              <a:t>Маршрутизаторът може да предава параметри на действия</a:t>
            </a:r>
          </a:p>
          <a:p>
            <a:pPr lvl="2"/>
            <a:r>
              <a:rPr lang="ru-RU" dirty="0"/>
              <a:t>HTTP: // Localhost / Потребители / Niki</a:t>
            </a:r>
          </a:p>
          <a:p>
            <a:pPr lvl="1"/>
            <a:r>
              <a:rPr lang="ru-RU" dirty="0"/>
              <a:t>Модел на маршрутизация: Потребители / {потребителско име}</a:t>
            </a:r>
          </a:p>
          <a:p>
            <a:pPr lvl="1"/>
            <a:r>
              <a:rPr lang="ru-RU" dirty="0"/>
              <a:t>URL низът на заявката може да съдържа параметри</a:t>
            </a:r>
          </a:p>
          <a:p>
            <a:pPr lvl="2"/>
            <a:r>
              <a:rPr lang="ru-RU" dirty="0"/>
              <a:t>/ Потребители / ByUsername? Потребителско име = NikolayIT</a:t>
            </a:r>
          </a:p>
          <a:p>
            <a:pPr lvl="1"/>
            <a:r>
              <a:rPr lang="ru-RU" dirty="0"/>
              <a:t>Данните за HTTP публикации също могат да съдържат параметри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Параметри за действията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8BB77761-6902-44C9-9ED1-3FBB4DEEA6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747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noProof="1"/>
              <a:t>ActionName(string name)</a:t>
            </a:r>
          </a:p>
          <a:p>
            <a:r>
              <a:rPr lang="en-US" noProof="1"/>
              <a:t>AcceptVerbs</a:t>
            </a:r>
          </a:p>
          <a:p>
            <a:pPr lvl="1"/>
            <a:r>
              <a:rPr lang="en-US" noProof="1"/>
              <a:t>HttpPost</a:t>
            </a:r>
          </a:p>
          <a:p>
            <a:pPr lvl="1"/>
            <a:r>
              <a:rPr lang="en-US" noProof="1"/>
              <a:t>HttpGet</a:t>
            </a:r>
          </a:p>
          <a:p>
            <a:pPr lvl="1"/>
            <a:r>
              <a:rPr lang="en-US" noProof="1"/>
              <a:t>HttpDelete</a:t>
            </a:r>
          </a:p>
          <a:p>
            <a:pPr lvl="1"/>
            <a:r>
              <a:rPr lang="en-US" noProof="1"/>
              <a:t>HttpOptions</a:t>
            </a:r>
          </a:p>
          <a:p>
            <a:pPr lvl="1"/>
            <a:r>
              <a:rPr lang="en-US" noProof="1"/>
              <a:t>…</a:t>
            </a:r>
          </a:p>
          <a:p>
            <a:r>
              <a:rPr lang="en-US" noProof="1"/>
              <a:t>NonAction</a:t>
            </a:r>
          </a:p>
          <a:p>
            <a:r>
              <a:rPr lang="en-US" noProof="1"/>
              <a:t>RequireHttps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Селектори за действията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CA97D9-9B29-4469-B94E-8F55A56C8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612" y="2261901"/>
            <a:ext cx="7166842" cy="3897953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15D57C7-15DC-4B45-B7BC-447EE3337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70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5089521"/>
            <a:ext cx="8938472" cy="820600"/>
          </a:xfrm>
        </p:spPr>
        <p:txBody>
          <a:bodyPr/>
          <a:lstStyle/>
          <a:p>
            <a:r>
              <a:rPr lang="en-US" dirty="0"/>
              <a:t>ASP.NET Core MVC </a:t>
            </a:r>
            <a:r>
              <a:rPr lang="bg-BG" dirty="0" err="1"/>
              <a:t>рутиране</a:t>
            </a:r>
            <a:endParaRPr lang="en-US" dirty="0"/>
          </a:p>
        </p:txBody>
      </p:sp>
      <p:pic>
        <p:nvPicPr>
          <p:cNvPr id="7" name="Graphic 6" descr="Network">
            <a:extLst>
              <a:ext uri="{FF2B5EF4-FFF2-40B4-BE49-F238E27FC236}">
                <a16:creationId xmlns:a16="http://schemas.microsoft.com/office/drawing/2014/main" id="{0EE9055A-9990-43A0-9631-8165D9B37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1972" y="1388067"/>
            <a:ext cx="3168054" cy="316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788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ASP.NET Core MVC използва </a:t>
            </a:r>
            <a:r>
              <a:rPr lang="en-US" dirty="0"/>
              <a:t>middleware </a:t>
            </a:r>
            <a:r>
              <a:rPr lang="ru-RU" dirty="0"/>
              <a:t>за маршрутизиране при клиентски заявки.</a:t>
            </a:r>
          </a:p>
          <a:p>
            <a:pPr lvl="1"/>
            <a:r>
              <a:rPr lang="ru-RU" dirty="0"/>
              <a:t>Маршрутите описват как пътищата на URL адреса на заявката трябва да бъдат обърнаати към действия на контролер.</a:t>
            </a:r>
          </a:p>
          <a:p>
            <a:pPr lvl="1"/>
            <a:r>
              <a:rPr lang="ru-RU" dirty="0"/>
              <a:t>Има 2 вида маршрутизиране на действие</a:t>
            </a:r>
          </a:p>
          <a:p>
            <a:pPr lvl="2"/>
            <a:r>
              <a:rPr lang="ru-RU" dirty="0"/>
              <a:t>Конвенционален</a:t>
            </a:r>
          </a:p>
          <a:p>
            <a:pPr lvl="2"/>
            <a:r>
              <a:rPr lang="ru-RU" dirty="0"/>
              <a:t>Атрибут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MVC </a:t>
            </a:r>
            <a:r>
              <a:rPr lang="bg-BG" dirty="0" err="1"/>
              <a:t>Рутиране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2A83DA-B08B-44F5-8524-6CFA203BE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12" y="4105274"/>
            <a:ext cx="3953868" cy="25304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BE1A4B-740C-4994-8D5F-E1B9ADE588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2" y="4648200"/>
            <a:ext cx="2203504" cy="1629411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AD78607C-F890-4A74-8D1C-69FB8B657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74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Използване на конвенционална маршрутизация с маршрута по подразбиране:</a:t>
            </a:r>
          </a:p>
          <a:p>
            <a:pPr lvl="1"/>
            <a:r>
              <a:rPr lang="ru-RU" sz="2800" dirty="0"/>
              <a:t>Оптимизира приложение, като предотвратява създаването на нов шаблон на URL адрес за всяко действие.</a:t>
            </a:r>
          </a:p>
          <a:p>
            <a:pPr lvl="1"/>
            <a:r>
              <a:rPr lang="ru-RU" sz="2800" dirty="0"/>
              <a:t>Гарантира съгласуваност на URL адресите в приложения в стил CRUD.</a:t>
            </a:r>
          </a:p>
          <a:p>
            <a:pPr lvl="1"/>
            <a:r>
              <a:rPr lang="ru-RU" sz="2800" dirty="0"/>
              <a:t>Опростява кода и прави потребителския интерфейс по-предсказуем.</a:t>
            </a:r>
          </a:p>
          <a:p>
            <a:r>
              <a:rPr lang="ru-RU" sz="3200" dirty="0"/>
              <a:t>Може да се реализира така: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Конвенционален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A077BB0-541A-4B1E-86B9-FBE8B825175C}"/>
              </a:ext>
            </a:extLst>
          </p:cNvPr>
          <p:cNvSpPr txBox="1">
            <a:spLocks/>
          </p:cNvSpPr>
          <p:nvPr/>
        </p:nvSpPr>
        <p:spPr>
          <a:xfrm>
            <a:off x="973129" y="5250607"/>
            <a:ext cx="10239389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public void Configure(IApplicationBuilder app, IHostingEnvironment env)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PH" sz="2000" dirty="0">
                <a:solidFill>
                  <a:schemeClr val="tx1"/>
                </a:solidFill>
                <a:effectLst/>
              </a:rPr>
              <a:t>    app.UseMvcWithDefaultRoute(</a:t>
            </a:r>
            <a:r>
              <a:rPr lang="en-US" sz="2000" dirty="0">
                <a:solidFill>
                  <a:schemeClr val="tx1"/>
                </a:solidFill>
                <a:effectLst/>
              </a:rPr>
              <a:t>);</a:t>
            </a:r>
            <a:endParaRPr lang="bg-BG" sz="2000" dirty="0">
              <a:solidFill>
                <a:schemeClr val="tx1"/>
              </a:solidFill>
              <a:effectLst/>
            </a:endParaRP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D438BB58-6207-4B36-80BD-8878FE9336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86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Ограниченията на маршрута са правила за URL сегментите</a:t>
            </a:r>
          </a:p>
          <a:p>
            <a:r>
              <a:rPr lang="ru-RU" dirty="0"/>
              <a:t>Всички ограничения са редовен израз, съвместим с класа Regex</a:t>
            </a:r>
          </a:p>
          <a:p>
            <a:r>
              <a:rPr lang="ru-RU" dirty="0"/>
              <a:t>Определен като един от параметрите на маршрутите.MapRoute (…)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Ограничения при </a:t>
            </a:r>
            <a:r>
              <a:rPr lang="bg-BG" dirty="0" err="1"/>
              <a:t>Рутиране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F79FEDA-71EB-4034-A423-2FD3BED696F2}"/>
              </a:ext>
            </a:extLst>
          </p:cNvPr>
          <p:cNvSpPr txBox="1">
            <a:spLocks/>
          </p:cNvSpPr>
          <p:nvPr/>
        </p:nvSpPr>
        <p:spPr>
          <a:xfrm>
            <a:off x="912812" y="4460233"/>
            <a:ext cx="10239389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 err="1">
                <a:solidFill>
                  <a:schemeClr val="tx1"/>
                </a:solidFill>
                <a:effectLst/>
              </a:rPr>
              <a:t>routes.MapRoute</a:t>
            </a:r>
            <a:r>
              <a:rPr lang="en-US" sz="2000" dirty="0"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name: "blog",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template: "{year}/{month}/{day}",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defaults: new { controller = "Blog", action = "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ByDate</a:t>
            </a:r>
            <a:r>
              <a:rPr lang="en-US" sz="2000" dirty="0">
                <a:solidFill>
                  <a:schemeClr val="tx1"/>
                </a:solidFill>
                <a:effectLst/>
              </a:rPr>
              <a:t>" },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constraints: new { year = @"\d{4}", month = @"\d{1,2}", day = @"\d{1,2}", });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A458B833-81CE-4EE8-AAB1-1DB7CCF41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31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Рутирането на атрибутите използва набор от атрибути, за да обръщат действията директно към шаблоните на маршрута.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Атрибут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EFF4C8-DE25-436F-86FD-7D874A71E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523" y="4090901"/>
            <a:ext cx="3291711" cy="24341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457AF6D-2B0B-49F4-8D1C-45AED5F1FF3E}"/>
              </a:ext>
            </a:extLst>
          </p:cNvPr>
          <p:cNvSpPr txBox="1">
            <a:spLocks/>
          </p:cNvSpPr>
          <p:nvPr/>
        </p:nvSpPr>
        <p:spPr>
          <a:xfrm>
            <a:off x="764852" y="2324350"/>
            <a:ext cx="10239389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public void Configure(IApplicationBuilder app, IHostingEnvironment env)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PH" sz="2000" dirty="0">
                <a:solidFill>
                  <a:schemeClr val="tx1"/>
                </a:solidFill>
                <a:effectLst/>
              </a:rPr>
              <a:t>    app.UseMvc(</a:t>
            </a:r>
            <a:r>
              <a:rPr lang="en-US" sz="2000" dirty="0">
                <a:solidFill>
                  <a:schemeClr val="tx1"/>
                </a:solidFill>
                <a:effectLst/>
              </a:rPr>
              <a:t>);</a:t>
            </a:r>
            <a:endParaRPr lang="bg-BG" sz="2000" dirty="0">
              <a:solidFill>
                <a:schemeClr val="tx1"/>
              </a:solidFill>
              <a:effectLst/>
            </a:endParaRP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D9FE7A2-5D1D-4D57-824C-197B044FFF1F}"/>
              </a:ext>
            </a:extLst>
          </p:cNvPr>
          <p:cNvSpPr txBox="1">
            <a:spLocks/>
          </p:cNvSpPr>
          <p:nvPr/>
        </p:nvSpPr>
        <p:spPr>
          <a:xfrm>
            <a:off x="764852" y="4032990"/>
            <a:ext cx="6243960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public class 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HomeController</a:t>
            </a:r>
            <a:r>
              <a:rPr lang="en-US" sz="2000" dirty="0">
                <a:solidFill>
                  <a:schemeClr val="tx1"/>
                </a:solidFill>
                <a:effectLst/>
              </a:rPr>
              <a:t> : Controller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[Route("/")]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public IActionResult Index()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return View();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85D33D3B-AC09-41CC-9793-69F27B7B8F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74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3200" dirty="0"/>
              <a:t>Рутирането на атрибутите също може директно да дефинира метода на заявка.</a:t>
            </a:r>
          </a:p>
          <a:p>
            <a:endParaRPr lang="ru-RU" sz="3200" dirty="0"/>
          </a:p>
          <a:p>
            <a:endParaRPr lang="ru-RU" sz="3200" dirty="0"/>
          </a:p>
          <a:p>
            <a:endParaRPr lang="ru-RU" sz="3200" dirty="0"/>
          </a:p>
          <a:p>
            <a:endParaRPr lang="ru-RU" sz="3200" dirty="0"/>
          </a:p>
          <a:p>
            <a:endParaRPr lang="ru-RU" sz="3200" dirty="0"/>
          </a:p>
          <a:p>
            <a:endParaRPr lang="ru-RU" sz="3200" dirty="0"/>
          </a:p>
          <a:p>
            <a:r>
              <a:rPr lang="bg-BG" sz="3200" dirty="0"/>
              <a:t>Атрибутите </a:t>
            </a:r>
            <a:r>
              <a:rPr lang="en-US" sz="3200" dirty="0"/>
              <a:t>Http {action} </a:t>
            </a:r>
            <a:r>
              <a:rPr lang="bg-BG" sz="3200" dirty="0"/>
              <a:t>често се използват в </a:t>
            </a:r>
            <a:r>
              <a:rPr lang="en-US" sz="3200" dirty="0"/>
              <a:t>REST API.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Атрибут (2)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804FF3C-AB3C-485F-BA35-BD31AC5C205E}"/>
              </a:ext>
            </a:extLst>
          </p:cNvPr>
          <p:cNvSpPr txBox="1">
            <a:spLocks/>
          </p:cNvSpPr>
          <p:nvPr/>
        </p:nvSpPr>
        <p:spPr>
          <a:xfrm>
            <a:off x="478590" y="2261901"/>
            <a:ext cx="5486400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public class HomeController : Controller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//...</a:t>
            </a:r>
          </a:p>
          <a:p>
            <a:endParaRPr lang="en-US" sz="2000" dirty="0">
              <a:solidFill>
                <a:schemeClr val="tx1"/>
              </a:solidFill>
              <a:effectLst/>
            </a:endParaRP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[HttpGet("/")]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public IActionResult Index()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return View();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6ACBA6-9631-4695-BF8E-40B70E2290C9}"/>
              </a:ext>
            </a:extLst>
          </p:cNvPr>
          <p:cNvSpPr txBox="1">
            <a:spLocks/>
          </p:cNvSpPr>
          <p:nvPr/>
        </p:nvSpPr>
        <p:spPr>
          <a:xfrm>
            <a:off x="6248401" y="2261900"/>
            <a:ext cx="5463423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public class UsersController : Controller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//...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[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HttpPost</a:t>
            </a:r>
            <a:r>
              <a:rPr lang="en-US" sz="2000" dirty="0">
                <a:solidFill>
                  <a:schemeClr val="tx1"/>
                </a:solidFill>
                <a:effectLst/>
              </a:rPr>
              <a:t>("Login")]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public IActionResult Login()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return View();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B3325544-0BEB-44D6-851B-419FB99F99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24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Рутирането на атрибути ви позволява да създавате няколко маршрута за едно действие.</a:t>
            </a:r>
          </a:p>
          <a:p>
            <a:r>
              <a:rPr lang="ru-RU" sz="2400" dirty="0"/>
              <a:t>Той също така ви позволява да комбинирате маршрут за контролер и маршрут за действие.</a:t>
            </a:r>
          </a:p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Атрибут (2)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F044DE7-E47D-4590-A566-1D9E09FC2A76}"/>
              </a:ext>
            </a:extLst>
          </p:cNvPr>
          <p:cNvSpPr txBox="1">
            <a:spLocks/>
          </p:cNvSpPr>
          <p:nvPr/>
        </p:nvSpPr>
        <p:spPr>
          <a:xfrm>
            <a:off x="606467" y="3048000"/>
            <a:ext cx="4343400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800" dirty="0">
                <a:solidFill>
                  <a:schemeClr val="tx1"/>
                </a:solidFill>
                <a:effectLst/>
              </a:rPr>
              <a:t>public class HomeController : Controller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    //...</a:t>
            </a:r>
          </a:p>
          <a:p>
            <a:endParaRPr lang="en-US" sz="1800" dirty="0">
              <a:solidFill>
                <a:schemeClr val="tx1"/>
              </a:solidFill>
              <a:effectLst/>
            </a:endParaRP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    [Route("/")]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    [Route("Index")]    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    public IActionResult Index()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        return View();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863BEE-96AF-498D-BFB6-6AB4ADD28DDA}"/>
              </a:ext>
            </a:extLst>
          </p:cNvPr>
          <p:cNvSpPr txBox="1">
            <a:spLocks/>
          </p:cNvSpPr>
          <p:nvPr/>
        </p:nvSpPr>
        <p:spPr>
          <a:xfrm>
            <a:off x="5373501" y="2590800"/>
            <a:ext cx="6600811" cy="38190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800" dirty="0">
                <a:solidFill>
                  <a:schemeClr val="tx1"/>
                </a:solidFill>
                <a:effectLst/>
              </a:rPr>
              <a:t>[Route("Home")] 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public class HomeController : Controller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    //...</a:t>
            </a:r>
          </a:p>
          <a:p>
            <a:endParaRPr lang="en-US" sz="1800" dirty="0">
              <a:solidFill>
                <a:schemeClr val="tx1"/>
              </a:solidFill>
              <a:effectLst/>
            </a:endParaRP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    [Route("/")] // Does not combine, Route – /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    [Route("Index")] // Route - /Home/Index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    [Route("")] // Route - /Home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    public IActionResult Index()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        return View();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2660EA46-6925-4CB0-817C-C9EF98EB5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21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9061" y="5013321"/>
            <a:ext cx="10815551" cy="896800"/>
          </a:xfrm>
        </p:spPr>
        <p:txBody>
          <a:bodyPr/>
          <a:lstStyle/>
          <a:p>
            <a:r>
              <a:rPr lang="bg-BG" dirty="0" err="1"/>
              <a:t>Рутиране</a:t>
            </a:r>
            <a:r>
              <a:rPr lang="bg-BG" dirty="0"/>
              <a:t> на статични файлове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D37B4F-9E2A-4525-9496-6F2DAE5D9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881" y="1854644"/>
            <a:ext cx="5661636" cy="254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501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C0CAA4-22EC-4C88-83D1-5E57E4B2F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04" y="1392008"/>
            <a:ext cx="11804745" cy="4855647"/>
          </a:xfrm>
          <a:prstGeom prst="rect">
            <a:avLst/>
          </a:prstGeom>
        </p:spPr>
      </p:pic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C5D60E01-A1D7-4A1C-B6E4-7003808C8732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731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Статичните файлове са необходимост за работа на уеб приложение.</a:t>
            </a:r>
          </a:p>
          <a:p>
            <a:r>
              <a:rPr lang="ru-RU" dirty="0"/>
              <a:t>Файлове като HTML, CSS, JS и различни активи могат да се обслужват директно на клиенти с ASP.NET Core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Това ще каже на ASP.NET Core App да обслужва статичните файлове в директорията wwwroot.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Статични файлове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7532B8B-1221-4D24-8EAC-4B51CD84FB18}"/>
              </a:ext>
            </a:extLst>
          </p:cNvPr>
          <p:cNvSpPr txBox="1">
            <a:spLocks/>
          </p:cNvSpPr>
          <p:nvPr/>
        </p:nvSpPr>
        <p:spPr>
          <a:xfrm>
            <a:off x="608012" y="3581400"/>
            <a:ext cx="10239389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public void Configure(IApplicationBuilder app, IHostingEnvironment env)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PH" sz="2000" dirty="0">
                <a:solidFill>
                  <a:schemeClr val="tx1"/>
                </a:solidFill>
                <a:effectLst/>
              </a:rPr>
              <a:t>    app.UseStaticFiles(</a:t>
            </a:r>
            <a:r>
              <a:rPr lang="en-US" sz="20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28B04337-A8A2-4DEE-B406-36F9D3426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6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815" y="1130609"/>
            <a:ext cx="11804822" cy="557035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Може да се модифицира, за да служи на други папки.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bg-BG" dirty="0"/>
              <a:t>Това ще обслужва файла „</a:t>
            </a:r>
            <a:r>
              <a:rPr lang="en-US" dirty="0"/>
              <a:t>style.css“ </a:t>
            </a:r>
            <a:r>
              <a:rPr lang="bg-BG" dirty="0"/>
              <a:t>при поискване „</a:t>
            </a:r>
            <a:r>
              <a:rPr lang="en-US" dirty="0"/>
              <a:t>http: // {app} /files/style.css“ </a:t>
            </a:r>
            <a:r>
              <a:rPr lang="bg-BG" dirty="0"/>
              <a:t>от „</a:t>
            </a:r>
            <a:r>
              <a:rPr lang="en-US" dirty="0"/>
              <a:t>OtherFiles“ </a:t>
            </a:r>
            <a:r>
              <a:rPr lang="bg-BG" dirty="0"/>
              <a:t>вместо „</a:t>
            </a:r>
            <a:r>
              <a:rPr lang="en-US" dirty="0"/>
              <a:t>wwwroot“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Статични файлове (2)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7532B8B-1221-4D24-8EAC-4B51CD84FB18}"/>
              </a:ext>
            </a:extLst>
          </p:cNvPr>
          <p:cNvSpPr txBox="1">
            <a:spLocks/>
          </p:cNvSpPr>
          <p:nvPr/>
        </p:nvSpPr>
        <p:spPr>
          <a:xfrm>
            <a:off x="608012" y="1882748"/>
            <a:ext cx="11125200" cy="3603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public void Configure(IApplicationBuilder app, IHostingEnvironment env)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PH" sz="2000" dirty="0">
                <a:solidFill>
                  <a:schemeClr val="tx1"/>
                </a:solidFill>
                <a:effectLst/>
              </a:rPr>
              <a:t>    app.UseStaticFiles(); // For the wwwroot folder</a:t>
            </a:r>
          </a:p>
          <a:p>
            <a:endParaRPr lang="en-PH" sz="2000" dirty="0">
              <a:solidFill>
                <a:schemeClr val="tx1"/>
              </a:solidFill>
              <a:effectLst/>
            </a:endParaRPr>
          </a:p>
          <a:p>
            <a:r>
              <a:rPr lang="en-PH" sz="2000" dirty="0">
                <a:solidFill>
                  <a:schemeClr val="tx1"/>
                </a:solidFill>
                <a:effectLst/>
              </a:rPr>
              <a:t>    app.UseStaticFiles(new StaticFileOptions()</a:t>
            </a:r>
          </a:p>
          <a:p>
            <a:r>
              <a:rPr lang="en-PH" sz="2000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PH" sz="2000" dirty="0">
                <a:solidFill>
                  <a:schemeClr val="tx1"/>
                </a:solidFill>
                <a:effectLst/>
              </a:rPr>
              <a:t>        FileProvider = new PhysicalFileProvider(</a:t>
            </a:r>
          </a:p>
          <a:p>
            <a:r>
              <a:rPr lang="en-PH" sz="2000" dirty="0">
                <a:solidFill>
                  <a:schemeClr val="tx1"/>
                </a:solidFill>
                <a:effectLst/>
              </a:rPr>
              <a:t>            Path.Combine(Directory.GetCurrentDirectory(), "OtherFiles")),</a:t>
            </a:r>
          </a:p>
          <a:p>
            <a:r>
              <a:rPr lang="en-PH" sz="2000" dirty="0">
                <a:solidFill>
                  <a:schemeClr val="tx1"/>
                </a:solidFill>
                <a:effectLst/>
              </a:rPr>
              <a:t>        RequestPath = new PathString("/files")</a:t>
            </a:r>
          </a:p>
          <a:p>
            <a:r>
              <a:rPr lang="en-PH" sz="2000" dirty="0">
                <a:solidFill>
                  <a:schemeClr val="tx1"/>
                </a:solidFill>
                <a:effectLst/>
              </a:rPr>
              <a:t>    });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0B13EFBE-942D-4541-BAD6-42F7832861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04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View</a:t>
            </a:r>
          </a:p>
        </p:txBody>
      </p:sp>
      <p:pic>
        <p:nvPicPr>
          <p:cNvPr id="7" name="Graphic 6" descr="Pocket knife">
            <a:extLst>
              <a:ext uri="{FF2B5EF4-FFF2-40B4-BE49-F238E27FC236}">
                <a16:creationId xmlns:a16="http://schemas.microsoft.com/office/drawing/2014/main" id="{FAEB71FB-1CEA-4AB6-A425-6100CAC66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1899" y="1483798"/>
            <a:ext cx="3088202" cy="3088202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426A3D07-5F8C-46EE-8148-27AA49EE460D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8236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HTML шаблони на приложението</a:t>
            </a:r>
          </a:p>
          <a:p>
            <a:r>
              <a:rPr lang="ru-RU" sz="3600" dirty="0"/>
              <a:t>На разположение много двигатели за оглед</a:t>
            </a:r>
          </a:p>
          <a:p>
            <a:pPr lvl="1"/>
            <a:r>
              <a:rPr lang="ru-RU" dirty="0"/>
              <a:t>Прегледът на двигателите изпълнява код и предоставя HTML</a:t>
            </a:r>
          </a:p>
          <a:p>
            <a:pPr lvl="1"/>
            <a:r>
              <a:rPr lang="ru-RU" dirty="0"/>
              <a:t>Осигурете много помощници за лесно генериране на HTML</a:t>
            </a:r>
          </a:p>
          <a:p>
            <a:pPr lvl="1"/>
            <a:r>
              <a:rPr lang="ru-RU" dirty="0"/>
              <a:t>Най-популярният е Razor View Engine</a:t>
            </a:r>
          </a:p>
          <a:p>
            <a:r>
              <a:rPr lang="ru-RU" sz="3600" dirty="0"/>
              <a:t>Можем да предаваме данни на изгледи чрез:</a:t>
            </a:r>
          </a:p>
          <a:p>
            <a:pPr lvl="1"/>
            <a:r>
              <a:rPr lang="ru-RU" dirty="0"/>
              <a:t>ViewBag, ViewData и Model (силно типизирани изгледи)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Изгледи (</a:t>
            </a:r>
            <a:r>
              <a:rPr lang="en-US" dirty="0"/>
              <a:t>Views)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C5556E43-48D6-4E8F-B149-3B17DED91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1626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Синтаксис за маркиране на шаблона</a:t>
            </a:r>
          </a:p>
          <a:p>
            <a:r>
              <a:rPr lang="ru-RU" dirty="0"/>
              <a:t>Проста синтаксична машина</a:t>
            </a:r>
          </a:p>
          <a:p>
            <a:r>
              <a:rPr lang="ru-RU" dirty="0"/>
              <a:t>Въз основа на езика за програмиране на C #</a:t>
            </a:r>
          </a:p>
          <a:p>
            <a:r>
              <a:rPr lang="ru-RU" dirty="0"/>
              <a:t>Разрешава на програмиста да използва работен поток за изграждане на HTML</a:t>
            </a:r>
          </a:p>
          <a:p>
            <a:r>
              <a:rPr lang="ru-RU" dirty="0"/>
              <a:t>Подход за шаблониране, фокусиран върху кода, с минимален преход между HTML и код</a:t>
            </a:r>
          </a:p>
          <a:p>
            <a:r>
              <a:rPr lang="ru-RU" dirty="0"/>
              <a:t>Синтаксисът на Razor стартира кодови блокове с символ @ и не изисква изрично затваряне на кодовия блок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</a:t>
            </a:r>
          </a:p>
        </p:txBody>
      </p:sp>
      <p:pic>
        <p:nvPicPr>
          <p:cNvPr id="5" name="Picture 2" descr="http://4.bp.blogspot.com/-a6YTA0JT92s/UCsiVEUT02I/AAAAAAAABgs/ZW9FTY2Ea7Q/s1600/raz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964" y="402795"/>
            <a:ext cx="3109800" cy="18477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44B8D4AA-ABA3-42E8-839A-CB66A44C8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0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С</a:t>
            </a:r>
            <a:r>
              <a:rPr lang="en-US" dirty="0"/>
              <a:t> </a:t>
            </a:r>
            <a:r>
              <a:rPr lang="en-US" dirty="0" err="1"/>
              <a:t>ViewBag</a:t>
            </a:r>
            <a:r>
              <a:rPr lang="en-US" dirty="0"/>
              <a:t> (</a:t>
            </a:r>
            <a:r>
              <a:rPr lang="bg-BG" dirty="0"/>
              <a:t>динамичен тип</a:t>
            </a:r>
            <a:r>
              <a:rPr lang="en-US" dirty="0"/>
              <a:t>):</a:t>
            </a:r>
          </a:p>
          <a:p>
            <a:pPr lvl="1"/>
            <a:r>
              <a:rPr lang="bg-BG" dirty="0"/>
              <a:t>Действие</a:t>
            </a:r>
            <a:r>
              <a:rPr lang="en-US" dirty="0"/>
              <a:t>: </a:t>
            </a:r>
            <a:r>
              <a:rPr lang="en-US" dirty="0" err="1"/>
              <a:t>ViewBag.Message</a:t>
            </a:r>
            <a:r>
              <a:rPr lang="en-US" dirty="0"/>
              <a:t> = "Hello World!";</a:t>
            </a:r>
          </a:p>
          <a:p>
            <a:pPr lvl="1"/>
            <a:r>
              <a:rPr lang="bg-BG" dirty="0"/>
              <a:t>Изглед</a:t>
            </a:r>
            <a:r>
              <a:rPr lang="en-US" dirty="0"/>
              <a:t>: @</a:t>
            </a:r>
            <a:r>
              <a:rPr lang="en-US" dirty="0" err="1"/>
              <a:t>ViewBag.Message</a:t>
            </a:r>
            <a:r>
              <a:rPr lang="en-US" dirty="0"/>
              <a:t> </a:t>
            </a:r>
          </a:p>
          <a:p>
            <a:r>
              <a:rPr lang="bg-BG" dirty="0"/>
              <a:t>С</a:t>
            </a:r>
            <a:r>
              <a:rPr lang="en-US" dirty="0"/>
              <a:t> ViewData (dictionary)</a:t>
            </a:r>
          </a:p>
          <a:p>
            <a:pPr lvl="1"/>
            <a:r>
              <a:rPr lang="bg-BG" dirty="0"/>
              <a:t>Действие </a:t>
            </a:r>
            <a:r>
              <a:rPr lang="en-US" dirty="0"/>
              <a:t>: ViewData["message"] = "Hello World!";</a:t>
            </a:r>
          </a:p>
          <a:p>
            <a:pPr lvl="1"/>
            <a:r>
              <a:rPr lang="bg-BG" dirty="0"/>
              <a:t>Изглед </a:t>
            </a:r>
            <a:r>
              <a:rPr lang="en-US" dirty="0"/>
              <a:t>: @ViewData["message"]</a:t>
            </a:r>
          </a:p>
          <a:p>
            <a:r>
              <a:rPr lang="bg-BG" dirty="0"/>
              <a:t>Със силно въведени изгледи:</a:t>
            </a:r>
            <a:endParaRPr lang="en-US" dirty="0"/>
          </a:p>
          <a:p>
            <a:pPr lvl="1"/>
            <a:r>
              <a:rPr lang="bg-BG" dirty="0"/>
              <a:t>Действие </a:t>
            </a:r>
            <a:r>
              <a:rPr lang="en-US" dirty="0"/>
              <a:t>: return View(model);</a:t>
            </a:r>
          </a:p>
          <a:p>
            <a:pPr lvl="1"/>
            <a:r>
              <a:rPr lang="bg-BG" dirty="0"/>
              <a:t>Изглед </a:t>
            </a:r>
            <a:r>
              <a:rPr lang="en-US" dirty="0"/>
              <a:t>: @model </a:t>
            </a:r>
            <a:r>
              <a:rPr lang="en-US" dirty="0" err="1"/>
              <a:t>ModelDataType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Предаване на данни към изглед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6953BBC6-20BE-4D87-A88D-9DF3C7ACC9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8331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2" y="5046800"/>
            <a:ext cx="10363200" cy="820600"/>
          </a:xfrm>
        </p:spPr>
        <p:txBody>
          <a:bodyPr/>
          <a:lstStyle/>
          <a:p>
            <a:r>
              <a:rPr lang="en-US" dirty="0"/>
              <a:t>ASP.NET Core Identity System</a:t>
            </a:r>
          </a:p>
        </p:txBody>
      </p:sp>
      <p:pic>
        <p:nvPicPr>
          <p:cNvPr id="7" name="Graphic 5" descr="User">
            <a:extLst>
              <a:ext uri="{FF2B5EF4-FFF2-40B4-BE49-F238E27FC236}">
                <a16:creationId xmlns:a16="http://schemas.microsoft.com/office/drawing/2014/main" id="{2222C537-3E26-4D85-ACCC-1910C8DA6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0772" y="1313000"/>
            <a:ext cx="3527279" cy="3527279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CBA1B6AD-7C90-4F51-8E1B-9F6767421E1A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9234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Системата </a:t>
            </a:r>
            <a:r>
              <a:rPr lang="en-US" sz="2800" dirty="0"/>
              <a:t>ASP.NET Core Identity</a:t>
            </a:r>
          </a:p>
          <a:p>
            <a:pPr lvl="1"/>
            <a:r>
              <a:rPr lang="bg-BG" sz="2800" dirty="0"/>
              <a:t>Система за удостоверяване и упълномощаване за </a:t>
            </a:r>
            <a:r>
              <a:rPr lang="en-US" sz="2800" dirty="0"/>
              <a:t>ASP.NET Core Web </a:t>
            </a:r>
            <a:r>
              <a:rPr lang="bg-BG" sz="2800" dirty="0"/>
              <a:t>приложения</a:t>
            </a:r>
            <a:endParaRPr lang="en-US" sz="2800" dirty="0"/>
          </a:p>
          <a:p>
            <a:pPr lvl="1"/>
            <a:r>
              <a:rPr lang="bg-BG" sz="2800" dirty="0"/>
              <a:t>Поддържа </a:t>
            </a:r>
            <a:r>
              <a:rPr lang="en-US" sz="2800" dirty="0"/>
              <a:t>ASP.NET Core MVC, Web API, </a:t>
            </a:r>
            <a:r>
              <a:rPr lang="en-US" sz="2800" dirty="0" err="1"/>
              <a:t>SignalR</a:t>
            </a:r>
            <a:r>
              <a:rPr lang="en-US" sz="2800" dirty="0"/>
              <a:t>, </a:t>
            </a:r>
            <a:r>
              <a:rPr lang="en-US" sz="2800" dirty="0" err="1"/>
              <a:t>Blazor</a:t>
            </a:r>
            <a:endParaRPr lang="en-US" sz="2800" dirty="0"/>
          </a:p>
          <a:p>
            <a:pPr lvl="1"/>
            <a:r>
              <a:rPr lang="bg-BG" sz="2800" dirty="0"/>
              <a:t>Работи с потребители, потребителски профили, влизане / излизане, роли и т.н.</a:t>
            </a:r>
            <a:endParaRPr lang="en-US" sz="2800" dirty="0"/>
          </a:p>
          <a:p>
            <a:pPr lvl="1"/>
            <a:r>
              <a:rPr lang="bg-BG" sz="2800" dirty="0"/>
              <a:t>Поддържа потребителските акаунти в локалната БД или във външния магазин за данни</a:t>
            </a:r>
            <a:endParaRPr lang="en-US" sz="2800" dirty="0"/>
          </a:p>
          <a:p>
            <a:pPr lvl="1"/>
            <a:r>
              <a:rPr lang="bg-BG" sz="2800" dirty="0"/>
              <a:t>Включено чрез междинен софтуер: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Identity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0DCD5FB-F4EF-4D53-9A17-A1F646F30C13}"/>
              </a:ext>
            </a:extLst>
          </p:cNvPr>
          <p:cNvSpPr txBox="1">
            <a:spLocks/>
          </p:cNvSpPr>
          <p:nvPr/>
        </p:nvSpPr>
        <p:spPr>
          <a:xfrm>
            <a:off x="912812" y="6097354"/>
            <a:ext cx="7588376" cy="5258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 err="1">
                <a:solidFill>
                  <a:schemeClr val="tx1"/>
                </a:solidFill>
                <a:effectLst/>
              </a:rPr>
              <a:t>app.UseAuthentication</a:t>
            </a:r>
            <a:r>
              <a:rPr lang="en-US" sz="2000" dirty="0">
                <a:solidFill>
                  <a:schemeClr val="tx1"/>
                </a:solidFill>
                <a:effectLst/>
              </a:rPr>
              <a:t>();</a:t>
            </a:r>
          </a:p>
        </p:txBody>
      </p:sp>
      <p:pic>
        <p:nvPicPr>
          <p:cNvPr id="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06037" y="5273676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20E3AA26-215C-4D53-8E14-4B945160C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98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ASP.NET Core е чудесна платформа за разработване на уеб приложения</a:t>
            </a:r>
          </a:p>
          <a:p>
            <a:r>
              <a:rPr lang="ru-RU" dirty="0"/>
              <a:t>Добре проектиран, лесно разтегаем, високо тестван</a:t>
            </a:r>
          </a:p>
          <a:p>
            <a:r>
              <a:rPr lang="ru-RU" dirty="0"/>
              <a:t>Има голяма (и нарастваща) общност</a:t>
            </a:r>
          </a:p>
          <a:p>
            <a:r>
              <a:rPr lang="ru-RU" dirty="0"/>
              <a:t>Построен от земята нагоре</a:t>
            </a:r>
          </a:p>
          <a:p>
            <a:r>
              <a:rPr lang="ru-RU" dirty="0"/>
              <a:t>Но прави развитието по-лесно за наследените разработчици на ASP.NET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111D9BDE-95C1-41B1-8921-FEA004EDA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1490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Въведение в ASP.NET Core (MVC)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282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4869900"/>
            <a:ext cx="8938472" cy="9037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bg-BG" dirty="0"/>
              <a:t>Общ преглед на </a:t>
            </a:r>
            <a:r>
              <a:rPr lang="en-US" dirty="0"/>
              <a:t>ASP.NET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465834-9A4C-4784-94B6-38DCDCB99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287" y="1819624"/>
            <a:ext cx="4686321" cy="23806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E8124677-88E1-4BE6-B694-32793A06DD95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5751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315D3BB6-B4E5-4DC3-AF69-7C3C93EF0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044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1A1E4169-5E86-4291-B3CD-88C6971195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ASP.NET Core </a:t>
            </a:r>
            <a:r>
              <a:rPr lang="bg-BG" dirty="0"/>
              <a:t>е уеб платформа с отворен код</a:t>
            </a:r>
          </a:p>
          <a:p>
            <a:r>
              <a:rPr lang="bg-BG" dirty="0"/>
              <a:t>Можете да изграждате уеб приложения и услуги, </a:t>
            </a:r>
            <a:r>
              <a:rPr lang="en-US" dirty="0" err="1"/>
              <a:t>IoT</a:t>
            </a:r>
            <a:r>
              <a:rPr lang="en-US" dirty="0"/>
              <a:t> </a:t>
            </a:r>
            <a:r>
              <a:rPr lang="bg-BG" dirty="0"/>
              <a:t>приложения, мобилни пакети и всяко уеб-базирано решение с </a:t>
            </a:r>
            <a:r>
              <a:rPr lang="en-US" dirty="0"/>
              <a:t>ASP.NET Core</a:t>
            </a:r>
          </a:p>
          <a:p>
            <a:r>
              <a:rPr lang="bg-BG" dirty="0"/>
              <a:t>Има перфектна интеграция с </a:t>
            </a:r>
            <a:r>
              <a:rPr lang="en-US" dirty="0"/>
              <a:t>Azure</a:t>
            </a:r>
            <a:endParaRPr lang="bg-BG" dirty="0"/>
          </a:p>
          <a:p>
            <a:r>
              <a:rPr lang="bg-BG" dirty="0"/>
              <a:t>Страхотна документация: </a:t>
            </a:r>
            <a:r>
              <a:rPr lang="en-US" dirty="0"/>
              <a:t>https://docs.microsoft.com/en-us/aspnet</a:t>
            </a:r>
          </a:p>
          <a:p>
            <a:r>
              <a:rPr lang="en-US" dirty="0"/>
              <a:t>ASP.NET Core </a:t>
            </a:r>
            <a:r>
              <a:rPr lang="bg-BG" dirty="0"/>
              <a:t>осигурява:</a:t>
            </a:r>
          </a:p>
          <a:p>
            <a:r>
              <a:rPr lang="bg-BG" dirty="0"/>
              <a:t>Интеграция на съвременни рамки от страна на клиента (</a:t>
            </a:r>
            <a:r>
              <a:rPr lang="en-US" dirty="0"/>
              <a:t>Angular, </a:t>
            </a:r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bg-BG" dirty="0"/>
              <a:t>и др.) И работни процеси (</a:t>
            </a:r>
            <a:r>
              <a:rPr lang="en-US" dirty="0"/>
              <a:t>MVC, </a:t>
            </a:r>
            <a:r>
              <a:rPr lang="en-US" dirty="0" err="1"/>
              <a:t>WebAPI</a:t>
            </a:r>
            <a:r>
              <a:rPr lang="en-US" dirty="0"/>
              <a:t>, Razor Pages, </a:t>
            </a:r>
            <a:r>
              <a:rPr lang="en-US" dirty="0" err="1"/>
              <a:t>SignalR</a:t>
            </a:r>
            <a:r>
              <a:rPr lang="en-US" dirty="0"/>
              <a:t>)</a:t>
            </a:r>
          </a:p>
          <a:p>
            <a:r>
              <a:rPr lang="bg-BG" dirty="0"/>
              <a:t>Приложенията </a:t>
            </a:r>
            <a:r>
              <a:rPr lang="en-US" dirty="0"/>
              <a:t>ASP.NET Core </a:t>
            </a:r>
            <a:r>
              <a:rPr lang="bg-BG" dirty="0"/>
              <a:t>стартират както в .</a:t>
            </a:r>
            <a:r>
              <a:rPr lang="en-US" dirty="0"/>
              <a:t>NET Core, </a:t>
            </a:r>
            <a:r>
              <a:rPr lang="bg-BG" dirty="0"/>
              <a:t>така и .</a:t>
            </a:r>
            <a:r>
              <a:rPr lang="en-US" dirty="0"/>
              <a:t>NET Framework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Общ преглед на </a:t>
            </a:r>
            <a:r>
              <a:rPr lang="en-US" dirty="0"/>
              <a:t>ASP.NET</a:t>
            </a:r>
          </a:p>
        </p:txBody>
      </p:sp>
    </p:spTree>
    <p:extLst>
      <p:ext uri="{BB962C8B-B14F-4D97-AF65-F5344CB8AC3E}">
        <p14:creationId xmlns:p14="http://schemas.microsoft.com/office/powerpoint/2010/main" val="1114878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Унифицирана рамка за изграждане на уеб потребителски интерфейс и уеб API, архитектирана с възможност за проверка</a:t>
            </a:r>
          </a:p>
          <a:p>
            <a:r>
              <a:rPr lang="ru-RU" dirty="0"/>
              <a:t>Възможност за разработване и изпълнение на Windows, macOS и Linux</a:t>
            </a:r>
          </a:p>
          <a:p>
            <a:r>
              <a:rPr lang="ru-RU" dirty="0"/>
              <a:t>Възможност за хостване на IIS, Nginx, Apache, Docker или самостоятелно хостване във вашия собствен процес</a:t>
            </a:r>
          </a:p>
          <a:p>
            <a:r>
              <a:rPr lang="ru-RU" dirty="0"/>
              <a:t>Вградена инжекция за зависимост</a:t>
            </a:r>
          </a:p>
          <a:p>
            <a:r>
              <a:rPr lang="ru-RU" dirty="0"/>
              <a:t>Лек, високопроизводителен и модулен HTTP тръбопровод за заявка (средни софтуерни програми)</a:t>
            </a:r>
          </a:p>
          <a:p>
            <a:r>
              <a:rPr lang="ru-RU" dirty="0"/>
              <a:t>Razor Pages е основан на страници модел за програмиране, който улеснява изграждането на уеб интерфейс</a:t>
            </a:r>
          </a:p>
          <a:p>
            <a:r>
              <a:rPr lang="ru-RU" dirty="0"/>
              <a:t>Blazor ви позволява да използвате C # в браузъра и да споделяте логиката на приложението от страна на сървъра и от страна на клиента</a:t>
            </a:r>
          </a:p>
          <a:p>
            <a:r>
              <a:rPr lang="ru-RU" dirty="0"/>
              <a:t>Версия на едновременно до приложение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</a:t>
            </a:r>
            <a:r>
              <a:rPr lang="bg-BG" dirty="0"/>
              <a:t>главни плюсове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1AF92D7B-3BBF-42C4-861B-D85133ACC2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786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</a:t>
            </a:r>
          </a:p>
        </p:txBody>
      </p:sp>
      <p:sp>
        <p:nvSpPr>
          <p:cNvPr id="16" name="Rectangle: Rounded Corners 4">
            <a:extLst>
              <a:ext uri="{FF2B5EF4-FFF2-40B4-BE49-F238E27FC236}">
                <a16:creationId xmlns:a16="http://schemas.microsoft.com/office/drawing/2014/main" id="{C6810521-EFCD-4D40-847A-71B2D1A281DF}"/>
              </a:ext>
            </a:extLst>
          </p:cNvPr>
          <p:cNvSpPr/>
          <p:nvPr/>
        </p:nvSpPr>
        <p:spPr bwMode="auto">
          <a:xfrm>
            <a:off x="645029" y="3446584"/>
            <a:ext cx="8129695" cy="946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lt1"/>
                </a:solidFill>
              </a:rPr>
              <a:t>ASP.NET CORE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635C688-17D3-4164-9C19-D2DB96054462}"/>
              </a:ext>
            </a:extLst>
          </p:cNvPr>
          <p:cNvGrpSpPr/>
          <p:nvPr/>
        </p:nvGrpSpPr>
        <p:grpSpPr>
          <a:xfrm>
            <a:off x="645029" y="2365124"/>
            <a:ext cx="8129695" cy="861557"/>
            <a:chOff x="589084" y="2954208"/>
            <a:chExt cx="10366131" cy="712185"/>
          </a:xfrm>
        </p:grpSpPr>
        <p:sp>
          <p:nvSpPr>
            <p:cNvPr id="18" name="Rectangle: Rounded Corners 5">
              <a:extLst>
                <a:ext uri="{FF2B5EF4-FFF2-40B4-BE49-F238E27FC236}">
                  <a16:creationId xmlns:a16="http://schemas.microsoft.com/office/drawing/2014/main" id="{9E96D365-9ED3-40BD-BFF5-D24FC741F233}"/>
                </a:ext>
              </a:extLst>
            </p:cNvPr>
            <p:cNvSpPr/>
            <p:nvPr/>
          </p:nvSpPr>
          <p:spPr bwMode="auto">
            <a:xfrm>
              <a:off x="2708030" y="2954216"/>
              <a:ext cx="1890347" cy="7121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lt1"/>
                  </a:solidFill>
                </a:rPr>
                <a:t>Pages</a:t>
              </a:r>
            </a:p>
          </p:txBody>
        </p:sp>
        <p:sp>
          <p:nvSpPr>
            <p:cNvPr id="19" name="Rectangle: Rounded Corners 7">
              <a:extLst>
                <a:ext uri="{FF2B5EF4-FFF2-40B4-BE49-F238E27FC236}">
                  <a16:creationId xmlns:a16="http://schemas.microsoft.com/office/drawing/2014/main" id="{C6BD6473-BD02-4E96-811B-B38CB2492BB6}"/>
                </a:ext>
              </a:extLst>
            </p:cNvPr>
            <p:cNvSpPr/>
            <p:nvPr/>
          </p:nvSpPr>
          <p:spPr bwMode="auto">
            <a:xfrm>
              <a:off x="589084" y="2954208"/>
              <a:ext cx="1890347" cy="7121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/>
                <a:t>MVC</a:t>
              </a:r>
            </a:p>
          </p:txBody>
        </p:sp>
        <p:sp>
          <p:nvSpPr>
            <p:cNvPr id="20" name="Rectangle: Rounded Corners 8">
              <a:extLst>
                <a:ext uri="{FF2B5EF4-FFF2-40B4-BE49-F238E27FC236}">
                  <a16:creationId xmlns:a16="http://schemas.microsoft.com/office/drawing/2014/main" id="{EA712F17-B168-48DB-B837-629B0F923132}"/>
                </a:ext>
              </a:extLst>
            </p:cNvPr>
            <p:cNvSpPr/>
            <p:nvPr/>
          </p:nvSpPr>
          <p:spPr bwMode="auto">
            <a:xfrm>
              <a:off x="9064868" y="2954208"/>
              <a:ext cx="1890347" cy="7121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lt1"/>
                  </a:solidFill>
                </a:rPr>
                <a:t>Blazor</a:t>
              </a:r>
            </a:p>
          </p:txBody>
        </p:sp>
        <p:sp>
          <p:nvSpPr>
            <p:cNvPr id="21" name="Rectangle: Rounded Corners 9">
              <a:extLst>
                <a:ext uri="{FF2B5EF4-FFF2-40B4-BE49-F238E27FC236}">
                  <a16:creationId xmlns:a16="http://schemas.microsoft.com/office/drawing/2014/main" id="{1867D13E-E7C8-4832-9AA5-1F4804999F42}"/>
                </a:ext>
              </a:extLst>
            </p:cNvPr>
            <p:cNvSpPr/>
            <p:nvPr/>
          </p:nvSpPr>
          <p:spPr bwMode="auto">
            <a:xfrm>
              <a:off x="4826976" y="2954216"/>
              <a:ext cx="1890347" cy="7121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noProof="1">
                  <a:solidFill>
                    <a:schemeClr val="lt1"/>
                  </a:solidFill>
                </a:rPr>
                <a:t>WebAPI</a:t>
              </a:r>
            </a:p>
          </p:txBody>
        </p:sp>
        <p:sp>
          <p:nvSpPr>
            <p:cNvPr id="22" name="Rectangle: Rounded Corners 10">
              <a:extLst>
                <a:ext uri="{FF2B5EF4-FFF2-40B4-BE49-F238E27FC236}">
                  <a16:creationId xmlns:a16="http://schemas.microsoft.com/office/drawing/2014/main" id="{DF191067-574E-4F85-8943-DA2564BC2DB4}"/>
                </a:ext>
              </a:extLst>
            </p:cNvPr>
            <p:cNvSpPr/>
            <p:nvPr/>
          </p:nvSpPr>
          <p:spPr bwMode="auto">
            <a:xfrm>
              <a:off x="6945922" y="2954215"/>
              <a:ext cx="1890347" cy="7121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noProof="1">
                  <a:solidFill>
                    <a:schemeClr val="lt1"/>
                  </a:solidFill>
                </a:rPr>
                <a:t>SignalR</a:t>
              </a:r>
            </a:p>
          </p:txBody>
        </p:sp>
      </p:grpSp>
      <p:sp>
        <p:nvSpPr>
          <p:cNvPr id="23" name="Rectangle: Rounded Corners 12">
            <a:extLst>
              <a:ext uri="{FF2B5EF4-FFF2-40B4-BE49-F238E27FC236}">
                <a16:creationId xmlns:a16="http://schemas.microsoft.com/office/drawing/2014/main" id="{2820D360-4491-4152-BDB0-49E54D86ED8D}"/>
              </a:ext>
            </a:extLst>
          </p:cNvPr>
          <p:cNvSpPr/>
          <p:nvPr/>
        </p:nvSpPr>
        <p:spPr bwMode="auto">
          <a:xfrm>
            <a:off x="645029" y="4583722"/>
            <a:ext cx="5254610" cy="946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lt1"/>
                </a:solidFill>
              </a:rPr>
              <a:t>.NET Core</a:t>
            </a:r>
          </a:p>
        </p:txBody>
      </p:sp>
      <p:sp>
        <p:nvSpPr>
          <p:cNvPr id="24" name="Rectangle: Rounded Corners 13">
            <a:extLst>
              <a:ext uri="{FF2B5EF4-FFF2-40B4-BE49-F238E27FC236}">
                <a16:creationId xmlns:a16="http://schemas.microsoft.com/office/drawing/2014/main" id="{7A97B710-458D-4644-B656-CAAF99402745}"/>
              </a:ext>
            </a:extLst>
          </p:cNvPr>
          <p:cNvSpPr/>
          <p:nvPr/>
        </p:nvSpPr>
        <p:spPr bwMode="auto">
          <a:xfrm>
            <a:off x="6074020" y="4583722"/>
            <a:ext cx="5169876" cy="946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.NET Framework</a:t>
            </a:r>
          </a:p>
        </p:txBody>
      </p:sp>
      <p:sp>
        <p:nvSpPr>
          <p:cNvPr id="25" name="Rectangle: Rounded Corners 14">
            <a:extLst>
              <a:ext uri="{FF2B5EF4-FFF2-40B4-BE49-F238E27FC236}">
                <a16:creationId xmlns:a16="http://schemas.microsoft.com/office/drawing/2014/main" id="{3C9F8B71-2FE3-4158-8D01-B4106E51A38A}"/>
              </a:ext>
            </a:extLst>
          </p:cNvPr>
          <p:cNvSpPr/>
          <p:nvPr/>
        </p:nvSpPr>
        <p:spPr bwMode="auto">
          <a:xfrm>
            <a:off x="8971984" y="3446584"/>
            <a:ext cx="2271911" cy="946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ASP.NET 4.6</a:t>
            </a:r>
          </a:p>
        </p:txBody>
      </p:sp>
      <p:sp>
        <p:nvSpPr>
          <p:cNvPr id="26" name="Rectangle: Rounded Corners 15">
            <a:extLst>
              <a:ext uri="{FF2B5EF4-FFF2-40B4-BE49-F238E27FC236}">
                <a16:creationId xmlns:a16="http://schemas.microsoft.com/office/drawing/2014/main" id="{9C70D24B-5C86-4DEE-93B4-D60C9D661995}"/>
              </a:ext>
            </a:extLst>
          </p:cNvPr>
          <p:cNvSpPr/>
          <p:nvPr/>
        </p:nvSpPr>
        <p:spPr bwMode="auto">
          <a:xfrm>
            <a:off x="8971984" y="2309446"/>
            <a:ext cx="2271911" cy="946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/>
              <a:t>WebForms</a:t>
            </a:r>
            <a:r>
              <a:rPr lang="en-US" dirty="0"/>
              <a:t>, MVC, Web API</a:t>
            </a:r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21A285B0-5AE4-449F-8CCE-1090BFFA5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301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1143238"/>
            <a:ext cx="5903999" cy="557035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ASP.NET е зряла рамка (v1.0 издаден януари 2002 г.)</a:t>
            </a:r>
          </a:p>
          <a:p>
            <a:r>
              <a:rPr lang="ru-RU" dirty="0"/>
              <a:t>Предоставя услугите, необходими за изграждане на корпоративни уеб приложения, базирани на сървър, на Windows</a:t>
            </a:r>
          </a:p>
          <a:p>
            <a:r>
              <a:rPr lang="ru-RU" dirty="0"/>
              <a:t>ASP.NET MVC работи само на Windows и само в IIS</a:t>
            </a:r>
          </a:p>
          <a:p>
            <a:r>
              <a:rPr lang="ru-RU" dirty="0"/>
              <a:t>Последна версия: 5.2.5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vs ASP.NET Core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07211" y="1143237"/>
            <a:ext cx="5903999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ASP.NET Core е сравнително нова рамка с отворен код (v1.0 издаден юни 2016)</a:t>
            </a:r>
          </a:p>
          <a:p>
            <a:r>
              <a:rPr lang="ru-RU" dirty="0"/>
              <a:t>Междуплатформена рамка</a:t>
            </a:r>
          </a:p>
          <a:p>
            <a:r>
              <a:rPr lang="ru-RU" dirty="0"/>
              <a:t>Подходящ за изграждане на модерни, облачни базирани уеб приложения на Windows, macOS или Linux</a:t>
            </a:r>
          </a:p>
          <a:p>
            <a:r>
              <a:rPr lang="ru-RU" dirty="0"/>
              <a:t>Последна версия: 3.0</a:t>
            </a:r>
          </a:p>
          <a:p>
            <a:r>
              <a:rPr lang="ru-RU" dirty="0"/>
              <a:t>3.1 в развитие</a:t>
            </a:r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348198FC-4CB9-4791-920F-2C5C677C7E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600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1143238"/>
            <a:ext cx="5903999" cy="5570355"/>
          </a:xfrm>
        </p:spPr>
        <p:txBody>
          <a:bodyPr>
            <a:normAutofit fontScale="92500"/>
          </a:bodyPr>
          <a:lstStyle/>
          <a:p>
            <a:r>
              <a:rPr lang="ru-RU" dirty="0"/>
              <a:t>Една версия на машина</a:t>
            </a:r>
          </a:p>
          <a:p>
            <a:r>
              <a:rPr lang="en-US" dirty="0"/>
              <a:t>System.Web.dll</a:t>
            </a:r>
          </a:p>
          <a:p>
            <a:r>
              <a:rPr lang="ru-RU" dirty="0"/>
              <a:t>Всичко е включено по подразбиране</a:t>
            </a:r>
          </a:p>
          <a:p>
            <a:r>
              <a:rPr lang="en-US" dirty="0"/>
              <a:t>HTTP </a:t>
            </a:r>
            <a:r>
              <a:rPr lang="ru-RU" dirty="0"/>
              <a:t>модули, </a:t>
            </a:r>
            <a:r>
              <a:rPr lang="en-US" dirty="0"/>
              <a:t>HTTP </a:t>
            </a:r>
            <a:r>
              <a:rPr lang="ru-RU" dirty="0"/>
              <a:t>манипулатори, </a:t>
            </a:r>
            <a:r>
              <a:rPr lang="en-US" dirty="0" err="1"/>
              <a:t>Global.asax</a:t>
            </a:r>
            <a:endParaRPr lang="en-US" dirty="0"/>
          </a:p>
          <a:p>
            <a:r>
              <a:rPr lang="en-US" dirty="0"/>
              <a:t>MVC + Web API + </a:t>
            </a:r>
            <a:r>
              <a:rPr lang="ru-RU" dirty="0"/>
              <a:t>уеб страници</a:t>
            </a:r>
          </a:p>
          <a:p>
            <a:r>
              <a:rPr lang="ru-RU" dirty="0"/>
              <a:t>Действия с деца (</a:t>
            </a:r>
            <a:r>
              <a:rPr lang="en-US" dirty="0" err="1"/>
              <a:t>Html.Render</a:t>
            </a:r>
            <a:r>
              <a:rPr lang="en-US" dirty="0"/>
              <a:t>)</a:t>
            </a:r>
          </a:p>
          <a:p>
            <a:r>
              <a:rPr lang="en-US" dirty="0" err="1"/>
              <a:t>Web.config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vs ASP.NET Core</a:t>
            </a:r>
            <a:r>
              <a:rPr lang="bg-BG" dirty="0"/>
              <a:t> (2)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07211" y="1143237"/>
            <a:ext cx="5903999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2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Kestrel, Windows, Mac, Linux</a:t>
            </a:r>
          </a:p>
          <a:p>
            <a:r>
              <a:rPr lang="ru-RU" dirty="0"/>
              <a:t>Няколко версии на машина</a:t>
            </a:r>
          </a:p>
          <a:p>
            <a:r>
              <a:rPr lang="ru-RU" dirty="0"/>
              <a:t>Всичко е </a:t>
            </a:r>
            <a:r>
              <a:rPr lang="en-US" dirty="0" err="1"/>
              <a:t>Nuget</a:t>
            </a:r>
            <a:r>
              <a:rPr lang="en-US" dirty="0"/>
              <a:t> </a:t>
            </a:r>
            <a:r>
              <a:rPr lang="ru-RU" dirty="0"/>
              <a:t>пакети</a:t>
            </a:r>
          </a:p>
          <a:p>
            <a:r>
              <a:rPr lang="ru-RU" dirty="0"/>
              <a:t>Мидълуер. Всичко в едно. По-бързо.</a:t>
            </a:r>
          </a:p>
          <a:p>
            <a:r>
              <a:rPr lang="ru-RU" dirty="0"/>
              <a:t>Променливи </a:t>
            </a:r>
            <a:r>
              <a:rPr lang="en-US" dirty="0"/>
              <a:t>JSON </a:t>
            </a:r>
            <a:r>
              <a:rPr lang="ru-RU" dirty="0"/>
              <a:t>и среда</a:t>
            </a:r>
          </a:p>
          <a:p>
            <a:r>
              <a:rPr lang="ru-RU" dirty="0"/>
              <a:t>Преглед на компоненти, помощници на маркери</a:t>
            </a:r>
          </a:p>
          <a:p>
            <a:r>
              <a:rPr lang="ru-RU" dirty="0"/>
              <a:t>Вграден </a:t>
            </a:r>
            <a:r>
              <a:rPr lang="en-US" dirty="0"/>
              <a:t>DI, </a:t>
            </a:r>
            <a:r>
              <a:rPr lang="ru-RU" dirty="0"/>
              <a:t>регистрация, услуги, доставчици на файлове, </a:t>
            </a:r>
            <a:r>
              <a:rPr lang="en-US" dirty="0" err="1"/>
              <a:t>WebSockets</a:t>
            </a:r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DE781A0C-6531-4481-9F8A-35E8FE249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838572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7150</TotalTime>
  <Words>2323</Words>
  <Application>Microsoft Office PowerPoint</Application>
  <PresentationFormat>Custom</PresentationFormat>
  <Paragraphs>402</Paragraphs>
  <Slides>40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PowerPoint Presentation</vt:lpstr>
      <vt:lpstr>Общ преглед на ASP.NET</vt:lpstr>
      <vt:lpstr>Общ преглед на ASP.NET</vt:lpstr>
      <vt:lpstr>ASP.NET Core главни плюсове</vt:lpstr>
      <vt:lpstr>ASP.NET Core</vt:lpstr>
      <vt:lpstr>ASP.NET vs ASP.NET Core</vt:lpstr>
      <vt:lpstr>ASP.NET vs ASP.NET Core (2)</vt:lpstr>
      <vt:lpstr>Общ преглед на ASP.NET Core МVC</vt:lpstr>
      <vt:lpstr>ASP.NET Core MVC</vt:lpstr>
      <vt:lpstr>ASP.NET Core MVC (2)</vt:lpstr>
      <vt:lpstr>MVC шаблона за уеб среда</vt:lpstr>
      <vt:lpstr>Hello, ASP.NET Core</vt:lpstr>
      <vt:lpstr>Контролери и действия</vt:lpstr>
      <vt:lpstr>Контролери</vt:lpstr>
      <vt:lpstr>Действия</vt:lpstr>
      <vt:lpstr>Резултат от действия</vt:lpstr>
      <vt:lpstr>Резултат от действия (2)</vt:lpstr>
      <vt:lpstr>Параметри за действията</vt:lpstr>
      <vt:lpstr>Селектори за действията</vt:lpstr>
      <vt:lpstr>ASP.NET Core MVC рутиране</vt:lpstr>
      <vt:lpstr>ASP.NET Core MVC Рутиране</vt:lpstr>
      <vt:lpstr>Конвенционален</vt:lpstr>
      <vt:lpstr>Ограничения при Рутиране</vt:lpstr>
      <vt:lpstr>Атрибут</vt:lpstr>
      <vt:lpstr>Атрибут (2)</vt:lpstr>
      <vt:lpstr>Атрибут (2)</vt:lpstr>
      <vt:lpstr>Рутиране на статични файлове</vt:lpstr>
      <vt:lpstr>Статични файлове</vt:lpstr>
      <vt:lpstr>Статични файлове (2)</vt:lpstr>
      <vt:lpstr>Razor View</vt:lpstr>
      <vt:lpstr>Изгледи (Views)</vt:lpstr>
      <vt:lpstr>Razor</vt:lpstr>
      <vt:lpstr>Предаване на данни към изглед</vt:lpstr>
      <vt:lpstr>ASP.NET Core Identity System</vt:lpstr>
      <vt:lpstr>ASP.NET Identity</vt:lpstr>
      <vt:lpstr>Обобщение</vt:lpstr>
      <vt:lpstr>Въведение в ASP.NET Core (MVC)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Web Development Basics - Introduction to MVC</dc:title>
  <dc:subject>Java; Bootstrap; Cookies; Sessions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Svetlin Nakov</cp:lastModifiedBy>
  <cp:revision>303</cp:revision>
  <dcterms:created xsi:type="dcterms:W3CDTF">2014-01-02T17:00:34Z</dcterms:created>
  <dcterms:modified xsi:type="dcterms:W3CDTF">2019-12-17T14:31:17Z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