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9"/>
  </p:notesMasterIdLst>
  <p:handoutMasterIdLst>
    <p:handoutMasterId r:id="rId30"/>
  </p:handoutMasterIdLst>
  <p:sldIdLst>
    <p:sldId id="616" r:id="rId3"/>
    <p:sldId id="611" r:id="rId4"/>
    <p:sldId id="617" r:id="rId5"/>
    <p:sldId id="618" r:id="rId6"/>
    <p:sldId id="619" r:id="rId7"/>
    <p:sldId id="551" r:id="rId8"/>
    <p:sldId id="552" r:id="rId9"/>
    <p:sldId id="553" r:id="rId10"/>
    <p:sldId id="554" r:id="rId11"/>
    <p:sldId id="555" r:id="rId12"/>
    <p:sldId id="556" r:id="rId13"/>
    <p:sldId id="473" r:id="rId14"/>
    <p:sldId id="557" r:id="rId15"/>
    <p:sldId id="558" r:id="rId16"/>
    <p:sldId id="559" r:id="rId17"/>
    <p:sldId id="560" r:id="rId18"/>
    <p:sldId id="561" r:id="rId19"/>
    <p:sldId id="562" r:id="rId20"/>
    <p:sldId id="563" r:id="rId21"/>
    <p:sldId id="480" r:id="rId22"/>
    <p:sldId id="564" r:id="rId23"/>
    <p:sldId id="565" r:id="rId24"/>
    <p:sldId id="566" r:id="rId25"/>
    <p:sldId id="567" r:id="rId26"/>
    <p:sldId id="612" r:id="rId27"/>
    <p:sldId id="481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45E7A615-C38E-4800-AFE0-D3EED2F0587B}">
          <p14:sldIdLst>
            <p14:sldId id="616"/>
            <p14:sldId id="611"/>
            <p14:sldId id="617"/>
            <p14:sldId id="618"/>
            <p14:sldId id="619"/>
            <p14:sldId id="551"/>
            <p14:sldId id="552"/>
            <p14:sldId id="553"/>
            <p14:sldId id="554"/>
            <p14:sldId id="555"/>
            <p14:sldId id="556"/>
            <p14:sldId id="473"/>
            <p14:sldId id="557"/>
            <p14:sldId id="558"/>
            <p14:sldId id="559"/>
            <p14:sldId id="560"/>
            <p14:sldId id="561"/>
            <p14:sldId id="562"/>
            <p14:sldId id="563"/>
            <p14:sldId id="480"/>
            <p14:sldId id="564"/>
            <p14:sldId id="565"/>
            <p14:sldId id="566"/>
            <p14:sldId id="567"/>
          </p14:sldIdLst>
        </p14:section>
        <p14:section name="Заключение" id="{735F3FEE-B990-4133-A5DE-A6A2CE064EC3}">
          <p14:sldIdLst>
            <p14:sldId id="612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16FD104-CC2E-45D7-884B-D298CA9B79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26352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19007AB-1358-4F66-A2F6-1F18346AFF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91797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DD4B902-13BB-4A12-A1C0-08681BB3E2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37886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E4AC8A4-7B4E-407C-BC85-F8A17C91C7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7222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71E963-EAC3-4751-9B25-FF80C89F54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90531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DBBE7BD-C730-4038-8E74-757E9C2AB9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29687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DE1E6F3-C9F4-4DD1-BCB1-829BCB54D5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40341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17CC72FE-5CA4-4433-855B-E6157B6113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46798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98375D24-4ABF-4749-BF54-BA99F93951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51169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717C9F44-9D40-4244-A014-43B8C34064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01804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C3F492A1-C386-488B-8B47-E5D62D1E0A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60387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profiler.codeplex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3.jpeg"/><Relationship Id="rId4" Type="http://schemas.openxmlformats.org/officeDocument/2006/relationships/image" Target="../media/image20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Комуникация с база от данни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535863"/>
            <a:ext cx="6002730" cy="2613492"/>
            <a:chOff x="745783" y="3535863"/>
            <a:chExt cx="6002730" cy="261349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5240984" y="3535863"/>
              <a:ext cx="1507529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Subtitle 28">
            <a:extLst>
              <a:ext uri="{FF2B5EF4-FFF2-40B4-BE49-F238E27FC236}">
                <a16:creationId xmlns:a16="http://schemas.microsoft.com/office/drawing/2014/main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028" y="1981200"/>
            <a:ext cx="7382341" cy="642054"/>
          </a:xfrm>
        </p:spPr>
        <p:txBody>
          <a:bodyPr/>
          <a:lstStyle/>
          <a:p>
            <a:r>
              <a:rPr lang="en-US" dirty="0"/>
              <a:t>Entity Framework Core</a:t>
            </a:r>
          </a:p>
        </p:txBody>
      </p:sp>
      <p:pic>
        <p:nvPicPr>
          <p:cNvPr id="12" name="Picture 11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F2B8BCCD-6F0D-4C29-B79F-B58BD4780B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3414835"/>
            <a:ext cx="4806457" cy="292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44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noProof="1"/>
              <a:t>DbContext</a:t>
            </a:r>
            <a:r>
              <a:rPr lang="bg-BG" noProof="1"/>
              <a:t>:</a:t>
            </a:r>
            <a:endParaRPr lang="en-US" dirty="0"/>
          </a:p>
          <a:p>
            <a:pPr lvl="1"/>
            <a:r>
              <a:rPr lang="bg-BG" dirty="0"/>
              <a:t>Съдържа връзката към базата данни и преобразуваните </a:t>
            </a:r>
            <a:br>
              <a:rPr lang="bg-BG" dirty="0"/>
            </a:br>
            <a:r>
              <a:rPr lang="bg-BG" dirty="0"/>
              <a:t>класове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Осигурява достъп до данни, базиран на LINQ</a:t>
            </a:r>
          </a:p>
          <a:p>
            <a:pPr lvl="1"/>
            <a:r>
              <a:rPr lang="bg-BG" dirty="0"/>
              <a:t>Осигурява проследяване на идентичността, проследяване на </a:t>
            </a:r>
            <a:br>
              <a:rPr lang="bg-BG" dirty="0"/>
            </a:br>
            <a:r>
              <a:rPr lang="bg-BG" dirty="0"/>
              <a:t>промените и API за CRUD операции</a:t>
            </a:r>
            <a:endParaRPr lang="en-US" dirty="0"/>
          </a:p>
          <a:p>
            <a:r>
              <a:rPr lang="en-US" dirty="0"/>
              <a:t>Entity classes</a:t>
            </a:r>
            <a:endParaRPr lang="bg-BG" dirty="0"/>
          </a:p>
          <a:p>
            <a:pPr lvl="1"/>
            <a:r>
              <a:rPr lang="bg-BG" dirty="0"/>
              <a:t>Всяка таблица от база данни се свежда до C# клас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</a:t>
            </a:r>
            <a:r>
              <a:rPr lang="bg-BG" dirty="0"/>
              <a:t>Компоненти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1921BB8-9225-494F-999F-CC6E0523B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39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bg-BG" dirty="0"/>
              <a:t>социации</a:t>
            </a:r>
            <a:r>
              <a:rPr lang="en-US" dirty="0"/>
              <a:t> (</a:t>
            </a:r>
            <a:r>
              <a:rPr lang="bg-BG" dirty="0"/>
              <a:t>връзки между таблиците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Асоциацията е базирана на първичен ключ / чужд ключ </a:t>
            </a:r>
            <a:br>
              <a:rPr lang="bg-BG" dirty="0"/>
            </a:br>
            <a:r>
              <a:rPr lang="bg-BG" dirty="0"/>
              <a:t>между два класа</a:t>
            </a:r>
            <a:endParaRPr lang="en-US" dirty="0"/>
          </a:p>
          <a:p>
            <a:pPr lvl="1"/>
            <a:r>
              <a:rPr lang="bg-BG" dirty="0"/>
              <a:t>Позволява навигация от един обкет към друг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Concurrency </a:t>
            </a:r>
            <a:r>
              <a:rPr lang="bg-BG" dirty="0"/>
              <a:t>контрол</a:t>
            </a:r>
            <a:endParaRPr lang="en-US" dirty="0"/>
          </a:p>
          <a:p>
            <a:pPr lvl="1"/>
            <a:r>
              <a:rPr lang="en-US" dirty="0"/>
              <a:t>Entity Framework </a:t>
            </a:r>
            <a:r>
              <a:rPr lang="bg-BG" dirty="0"/>
              <a:t>използва</a:t>
            </a:r>
            <a:r>
              <a:rPr lang="en-US" dirty="0"/>
              <a:t> optimistic concurrency </a:t>
            </a:r>
            <a:r>
              <a:rPr lang="bg-BG" dirty="0"/>
              <a:t>контрол</a:t>
            </a:r>
            <a:r>
              <a:rPr lang="en-US" dirty="0"/>
              <a:t> </a:t>
            </a:r>
          </a:p>
          <a:p>
            <a:pPr lvl="2"/>
            <a:r>
              <a:rPr lang="bg-BG" dirty="0"/>
              <a:t>Няма заключване по подразбиране</a:t>
            </a:r>
            <a:endParaRPr lang="en-US" dirty="0"/>
          </a:p>
          <a:p>
            <a:pPr lvl="2"/>
            <a:r>
              <a:rPr lang="bg-BG" dirty="0"/>
              <a:t>Автоматично</a:t>
            </a:r>
            <a:r>
              <a:rPr lang="en-US" dirty="0"/>
              <a:t> </a:t>
            </a:r>
            <a:r>
              <a:rPr lang="bg-BG" dirty="0"/>
              <a:t>открива </a:t>
            </a:r>
            <a:r>
              <a:rPr lang="en-US" dirty="0"/>
              <a:t>concurrency </a:t>
            </a:r>
            <a:r>
              <a:rPr lang="bg-BG" dirty="0"/>
              <a:t>конфликти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</a:t>
            </a:r>
            <a:r>
              <a:rPr lang="bg-BG" dirty="0"/>
              <a:t>Компоненти</a:t>
            </a:r>
            <a:r>
              <a:rPr lang="en-US" dirty="0"/>
              <a:t> (2)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130424" y="3443855"/>
            <a:ext cx="79248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courses = student.Courses.Where(…);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F751BF2-B5CF-4C57-A57B-4F83BD879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54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D122-952A-4119-A82B-DD9AD113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bg-BG" dirty="0"/>
              <a:t>Четене на Данни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bg-BG" dirty="0"/>
              <a:t>Заявки към БД с помощта на </a:t>
            </a:r>
            <a:r>
              <a:rPr lang="en-US" dirty="0"/>
              <a:t>EF Core</a:t>
            </a:r>
          </a:p>
        </p:txBody>
      </p:sp>
      <p:pic>
        <p:nvPicPr>
          <p:cNvPr id="2054" name="Picture 6" descr="Image result for reading data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397" y="1732616"/>
            <a:ext cx="4840102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A098896-B6DF-450A-B17D-470565241CA6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66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</a:t>
            </a:r>
            <a:r>
              <a:rPr lang="en-US" noProof="1"/>
              <a:t>Context</a:t>
            </a:r>
            <a:r>
              <a:rPr lang="en-US" dirty="0"/>
              <a:t> </a:t>
            </a:r>
            <a:r>
              <a:rPr lang="bg-BG" dirty="0"/>
              <a:t>предоставя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CRUD </a:t>
            </a:r>
            <a:r>
              <a:rPr lang="bg-BG" dirty="0"/>
              <a:t>Операции</a:t>
            </a:r>
            <a:endParaRPr lang="en-US" dirty="0"/>
          </a:p>
          <a:p>
            <a:pPr lvl="2"/>
            <a:r>
              <a:rPr lang="bg-BG" dirty="0"/>
              <a:t>Начин за достъпване на записите</a:t>
            </a:r>
            <a:endParaRPr lang="en-US" dirty="0"/>
          </a:p>
          <a:p>
            <a:pPr lvl="2"/>
            <a:r>
              <a:rPr lang="bg-BG" dirty="0"/>
              <a:t>Метод за добавяне на нови записи</a:t>
            </a:r>
            <a:r>
              <a:rPr lang="en-US" dirty="0"/>
              <a:t> (</a:t>
            </a:r>
            <a:r>
              <a:rPr lang="bg-BG" dirty="0"/>
              <a:t>методът </a:t>
            </a:r>
            <a:r>
              <a:rPr lang="en-US" noProof="1"/>
              <a:t>Add()</a:t>
            </a:r>
            <a:r>
              <a:rPr lang="en-US" dirty="0"/>
              <a:t>)</a:t>
            </a:r>
          </a:p>
          <a:p>
            <a:pPr lvl="2"/>
            <a:r>
              <a:rPr lang="bg-BG" dirty="0"/>
              <a:t>Възможност за манипулиране на данни от база данни чрез промяна на обекти</a:t>
            </a:r>
          </a:p>
          <a:p>
            <a:r>
              <a:rPr lang="bg-BG" dirty="0"/>
              <a:t>Изпълнение на LINQ заявки като SQL заявки</a:t>
            </a:r>
          </a:p>
          <a:p>
            <a:r>
              <a:rPr lang="bg-BG" dirty="0"/>
              <a:t>Управление на база данни</a:t>
            </a:r>
            <a:r>
              <a:rPr lang="en-US" dirty="0"/>
              <a:t> </a:t>
            </a:r>
            <a:r>
              <a:rPr lang="bg-BG" dirty="0"/>
              <a:t>създаване</a:t>
            </a:r>
            <a:r>
              <a:rPr lang="en-US" dirty="0"/>
              <a:t>/</a:t>
            </a:r>
            <a:r>
              <a:rPr lang="bg-BG" dirty="0"/>
              <a:t>изтриване</a:t>
            </a:r>
            <a:r>
              <a:rPr lang="en-US" dirty="0"/>
              <a:t>/</a:t>
            </a:r>
            <a:r>
              <a:rPr lang="bg-BG" dirty="0"/>
              <a:t>миграция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noProof="1"/>
              <a:t>DbContext</a:t>
            </a:r>
            <a:endParaRPr lang="bg-BG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1628B0C-92DA-4165-BD22-A6319F850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27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Първо създайте инстанци на класа </a:t>
            </a:r>
            <a:r>
              <a:rPr lang="en-US" noProof="1"/>
              <a:t>DbContext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r>
              <a:rPr lang="bg-BG" dirty="0"/>
              <a:t>В конструктора може да бъде подаден низ за свързване към БД</a:t>
            </a:r>
            <a:endParaRPr lang="en-US" dirty="0"/>
          </a:p>
          <a:p>
            <a:r>
              <a:rPr lang="bg-BG" dirty="0"/>
              <a:t>Свойствата на класа </a:t>
            </a:r>
            <a:r>
              <a:rPr lang="en-US" dirty="0" err="1"/>
              <a:t>DbContext</a:t>
            </a:r>
            <a:r>
              <a:rPr lang="en-US" dirty="0"/>
              <a:t>:</a:t>
            </a:r>
          </a:p>
          <a:p>
            <a:pPr lvl="1"/>
            <a:r>
              <a:rPr lang="en-US" noProof="1"/>
              <a:t>Database</a:t>
            </a:r>
            <a:r>
              <a:rPr lang="en-US" dirty="0"/>
              <a:t> – EnsureCreated/Deleted </a:t>
            </a:r>
            <a:r>
              <a:rPr lang="bg-BG" dirty="0"/>
              <a:t>методи</a:t>
            </a:r>
            <a:r>
              <a:rPr lang="en-US" dirty="0"/>
              <a:t>, DB</a:t>
            </a:r>
            <a:r>
              <a:rPr lang="bg-BG" dirty="0"/>
              <a:t> връзка</a:t>
            </a:r>
            <a:endParaRPr lang="en-US" dirty="0"/>
          </a:p>
          <a:p>
            <a:pPr lvl="1"/>
            <a:r>
              <a:rPr lang="en-US" dirty="0"/>
              <a:t>ChangeTracker – </a:t>
            </a:r>
            <a:r>
              <a:rPr lang="bg-BG" dirty="0"/>
              <a:t>Съдържа информация за вградения тракера за </a:t>
            </a:r>
            <a:br>
              <a:rPr lang="bg-BG" dirty="0"/>
            </a:br>
            <a:r>
              <a:rPr lang="bg-BG" dirty="0"/>
              <a:t>промени</a:t>
            </a:r>
            <a:endParaRPr lang="en-US" dirty="0"/>
          </a:p>
          <a:p>
            <a:pPr lvl="1"/>
            <a:r>
              <a:rPr lang="bg-BG" dirty="0"/>
              <a:t>Всички таблици са изредени като свойства в следния формат :</a:t>
            </a:r>
            <a:endParaRPr lang="en-US" dirty="0"/>
          </a:p>
          <a:p>
            <a:pPr lvl="2"/>
            <a:r>
              <a:rPr lang="en-US" noProof="1"/>
              <a:t>DbSet&lt;Employee&gt; Employees { get; set;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Изпозлване на Класът</a:t>
            </a:r>
            <a:r>
              <a:rPr lang="en-US" dirty="0"/>
              <a:t> </a:t>
            </a:r>
            <a:r>
              <a:rPr lang="en-US" dirty="0" err="1"/>
              <a:t>DbContext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84212" y="1828800"/>
            <a:ext cx="648017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6A5F417-6220-4DF2-AA49-B5667C921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53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Изпъленние на </a:t>
            </a:r>
            <a:r>
              <a:rPr lang="en-US" dirty="0"/>
              <a:t>LINQ </a:t>
            </a:r>
            <a:r>
              <a:rPr lang="bg-BG" dirty="0"/>
              <a:t>заявка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Employees </a:t>
            </a:r>
            <a:r>
              <a:rPr lang="bg-BG" dirty="0"/>
              <a:t>е свойство към класа </a:t>
            </a:r>
            <a:r>
              <a:rPr lang="en-US" noProof="1"/>
              <a:t>DbContext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Четене на Данни с LINQ Заявки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59846" y="4784712"/>
            <a:ext cx="8764588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public partial class SoftUniEntities : DbContext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</a:t>
            </a:r>
            <a:r>
              <a:rPr lang="en-US" noProof="1">
                <a:solidFill>
                  <a:schemeClr val="tx1"/>
                </a:solidFill>
              </a:rPr>
              <a:t>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DbSet&lt;Project&gt; Projects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DbSet&lt;Department&gt; Departments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59846" y="2025554"/>
            <a:ext cx="8764588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.ToArray();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94612" y="2743200"/>
            <a:ext cx="2672167" cy="904513"/>
          </a:xfrm>
          <a:prstGeom prst="wedgeRoundRectCallout">
            <a:avLst>
              <a:gd name="adj1" fmla="val -58072"/>
              <a:gd name="adj2" fmla="val -16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400" b="1" noProof="1">
                <a:solidFill>
                  <a:srgbClr val="FFFFFF"/>
                </a:solidFill>
              </a:rPr>
              <a:t>EF превежда това до SQL заявка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A8D003E6-D720-4F4E-975E-ABF6B8C68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88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Може да се използват и </a:t>
            </a:r>
            <a:r>
              <a:rPr lang="en-US" dirty="0"/>
              <a:t>extension </a:t>
            </a:r>
            <a:r>
              <a:rPr lang="ru-RU" dirty="0"/>
              <a:t>методи </a:t>
            </a:r>
            <a:r>
              <a:rPr lang="bg-BG" dirty="0"/>
              <a:t>в </a:t>
            </a:r>
            <a:r>
              <a:rPr lang="ru-RU" dirty="0"/>
              <a:t>заявката</a:t>
            </a:r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Намиране на запис по </a:t>
            </a:r>
            <a:r>
              <a:rPr lang="en-US" dirty="0"/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Четене на Данни с LINQ Заявки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4700879"/>
            <a:ext cx="98298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var project = context.Projects.Find(2);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Console.WriteLine(project.Name);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2" y="1905000"/>
            <a:ext cx="98298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.Where(c =&gt; c.JobTitle == "Design Engineering")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.Select(c =&gt; c.FirstName)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.ToList();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1910F86-A824-491C-AE81-AE38A388F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08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1"/>
              <a:t>Where()</a:t>
            </a:r>
          </a:p>
          <a:p>
            <a:pPr lvl="1"/>
            <a:r>
              <a:rPr lang="bg-BG" dirty="0"/>
              <a:t>Търси по дадено условие</a:t>
            </a:r>
            <a:endParaRPr lang="en-US" dirty="0"/>
          </a:p>
          <a:p>
            <a:r>
              <a:rPr lang="en-US" noProof="1"/>
              <a:t>First/Last() / FirstOrDefault/LastOrDefault()</a:t>
            </a:r>
          </a:p>
          <a:p>
            <a:pPr lvl="1"/>
            <a:r>
              <a:rPr lang="ru-RU" dirty="0"/>
              <a:t>Получава първия / последния елемент, който съответства на условието</a:t>
            </a:r>
          </a:p>
          <a:p>
            <a:pPr lvl="1"/>
            <a:r>
              <a:rPr lang="bg-BG" dirty="0"/>
              <a:t>Хвърля</a:t>
            </a:r>
            <a:r>
              <a:rPr lang="en-US" dirty="0"/>
              <a:t> </a:t>
            </a:r>
            <a:r>
              <a:rPr lang="en-US" noProof="1"/>
              <a:t>InvalidOperationException</a:t>
            </a:r>
            <a:r>
              <a:rPr lang="en-US" dirty="0"/>
              <a:t> </a:t>
            </a:r>
            <a:r>
              <a:rPr lang="bg-BG" dirty="0"/>
              <a:t>грешка без </a:t>
            </a:r>
            <a:r>
              <a:rPr lang="en-US" dirty="0" err="1"/>
              <a:t>OrDefault</a:t>
            </a:r>
            <a:endParaRPr lang="en-US" dirty="0"/>
          </a:p>
          <a:p>
            <a:r>
              <a:rPr lang="en-US" noProof="1"/>
              <a:t>Select() </a:t>
            </a:r>
          </a:p>
          <a:p>
            <a:pPr lvl="1"/>
            <a:r>
              <a:rPr lang="bg-BG" dirty="0"/>
              <a:t>Преобразува колекция до друг тип</a:t>
            </a:r>
            <a:endParaRPr lang="en-US" dirty="0"/>
          </a:p>
          <a:p>
            <a:r>
              <a:rPr lang="en-US" noProof="1"/>
              <a:t>OrderBy() / ThenBy() / OrderByDescending()</a:t>
            </a:r>
          </a:p>
          <a:p>
            <a:pPr lvl="1"/>
            <a:r>
              <a:rPr lang="bg-BG" dirty="0"/>
              <a:t>Сортира колекция по дадено условие</a:t>
            </a:r>
            <a:endParaRPr lang="en-US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Операции с </a:t>
            </a:r>
            <a:r>
              <a:rPr lang="en-US" dirty="0"/>
              <a:t>LINQ</a:t>
            </a:r>
            <a:endParaRPr lang="bg-BG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0FF30E4-B65B-4945-8E17-443B6C8BD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940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Any()</a:t>
            </a:r>
          </a:p>
          <a:p>
            <a:pPr lvl="1"/>
            <a:r>
              <a:rPr lang="ru-RU" dirty="0"/>
              <a:t>Проверява дали някой елемент съответства на условие</a:t>
            </a:r>
            <a:endParaRPr lang="en-US" dirty="0"/>
          </a:p>
          <a:p>
            <a:r>
              <a:rPr lang="en-US" noProof="1"/>
              <a:t>All()</a:t>
            </a:r>
          </a:p>
          <a:p>
            <a:pPr lvl="1"/>
            <a:r>
              <a:rPr lang="ru-RU" dirty="0"/>
              <a:t>Проверява дали всички елементи съответстват на условие</a:t>
            </a:r>
          </a:p>
          <a:p>
            <a:r>
              <a:rPr lang="en-US" noProof="1"/>
              <a:t>Distinct()</a:t>
            </a:r>
          </a:p>
          <a:p>
            <a:pPr lvl="1"/>
            <a:r>
              <a:rPr lang="bg-BG" dirty="0"/>
              <a:t>Връща само уникалните елементи от колекция</a:t>
            </a:r>
            <a:endParaRPr lang="en-US" dirty="0"/>
          </a:p>
          <a:p>
            <a:r>
              <a:rPr lang="en-US" noProof="1"/>
              <a:t>Skip() / Take()</a:t>
            </a:r>
          </a:p>
          <a:p>
            <a:pPr lvl="1"/>
            <a:r>
              <a:rPr lang="bg-BG" dirty="0"/>
              <a:t>Пропуска / взима </a:t>
            </a:r>
            <a:r>
              <a:rPr lang="en-US" dirty="0"/>
              <a:t>X </a:t>
            </a:r>
            <a:r>
              <a:rPr lang="bg-BG" dirty="0"/>
              <a:t>на брой елементи</a:t>
            </a:r>
            <a:endParaRPr lang="en-US" noProof="1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Операции с </a:t>
            </a:r>
            <a:r>
              <a:rPr lang="en-US" dirty="0"/>
              <a:t>LINQ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41870A32-D5EC-401C-AE8C-B3C011E84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3179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Заявки, изпратени до SQL Server, могат да бъдат </a:t>
            </a:r>
            <a:br>
              <a:rPr lang="ru-RU" dirty="0"/>
            </a:br>
            <a:r>
              <a:rPr lang="ru-RU" dirty="0"/>
              <a:t>наблюдавани с SQL Server Profiler</a:t>
            </a:r>
            <a:endParaRPr lang="en-US" dirty="0"/>
          </a:p>
          <a:p>
            <a:pPr lvl="1"/>
            <a:r>
              <a:rPr lang="bg-BG" dirty="0"/>
              <a:t>Включено е в </a:t>
            </a:r>
            <a:r>
              <a:rPr lang="en-US" dirty="0"/>
              <a:t>SQL Server Management Studio: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Заявките също могат да бъдат наблюдавани с Express Profiler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Проследяване на </a:t>
            </a:r>
            <a:r>
              <a:rPr lang="en-US" dirty="0"/>
              <a:t>SQL </a:t>
            </a:r>
            <a:r>
              <a:rPr lang="bg-BG" dirty="0"/>
              <a:t>Заявките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446212" y="5792063"/>
            <a:ext cx="9296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sz="3200" noProof="1">
                <a:solidFill>
                  <a:srgbClr val="FBEEDC"/>
                </a:solidFill>
                <a:effectLst/>
                <a:hlinkClick r:id="rId3"/>
              </a:rPr>
              <a:t>https://expressprofiler.codeplex.com/</a:t>
            </a:r>
            <a:endParaRPr lang="en-US" sz="3200" noProof="1">
              <a:solidFill>
                <a:srgbClr val="FBEEDC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7D0F3-10C4-4895-AD35-77EC9D27A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349" y="3112074"/>
            <a:ext cx="6334125" cy="161925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AB3F043-1AE6-4291-A67D-78E9871BF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66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Преглед на </a:t>
            </a:r>
            <a:r>
              <a:rPr lang="en-US" dirty="0"/>
              <a:t>Entity Framework Core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Моделът "</a:t>
            </a:r>
            <a:r>
              <a:rPr lang="en-US" dirty="0"/>
              <a:t>Database First</a:t>
            </a:r>
            <a:r>
              <a:rPr lang="bg-BG" dirty="0"/>
              <a:t>"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CRUD </a:t>
            </a:r>
            <a:r>
              <a:rPr lang="bg-BG" dirty="0"/>
              <a:t>Операции</a:t>
            </a:r>
            <a:r>
              <a:rPr lang="en-US" dirty="0"/>
              <a:t> </a:t>
            </a:r>
            <a:r>
              <a:rPr lang="bg-BG" dirty="0"/>
              <a:t>използвайки</a:t>
            </a:r>
            <a:br>
              <a:rPr lang="en-US" dirty="0"/>
            </a:br>
            <a:r>
              <a:rPr lang="en-US" dirty="0"/>
              <a:t>Entity Framework Core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Работа с </a:t>
            </a:r>
            <a:r>
              <a:rPr lang="en-US" dirty="0"/>
              <a:t>LINQ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020" y="1905000"/>
            <a:ext cx="3547193" cy="4573849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6540ABF-6ACA-4BD6-932A-16DE309E3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26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182EB1-6E1D-4773-979F-BE54AE6B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ru-RU" dirty="0"/>
              <a:t>CRUD Операции с EF Core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3515148" y="1698024"/>
            <a:ext cx="4800600" cy="2437307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800" b="1" i="1" dirty="0"/>
              <a:t>CRUD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44674CC-3A22-4F24-8707-19515C224FF6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626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noProof="1"/>
              <a:t>За да създадете нов ред в БД, използвайте метода </a:t>
            </a:r>
            <a:r>
              <a:rPr lang="en-US" noProof="1"/>
              <a:t>Add</a:t>
            </a:r>
            <a:r>
              <a:rPr lang="ru-RU" noProof="1"/>
              <a:t>(...) </a:t>
            </a:r>
            <a:br>
              <a:rPr lang="en-US" noProof="1"/>
            </a:br>
            <a:r>
              <a:rPr lang="ru-RU" noProof="1"/>
              <a:t>на съответния DbSet</a:t>
            </a:r>
            <a:r>
              <a:rPr lang="en-US" noProof="1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Нови Данни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19236" y="2590800"/>
            <a:ext cx="868997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Name = "Judge System",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StartDate = new DateTime(2015, 4, 15),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context.Projects.Add(project);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1012" y="5524500"/>
            <a:ext cx="8686800" cy="11049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249594" y="5977540"/>
            <a:ext cx="3505200" cy="535755"/>
          </a:xfrm>
          <a:prstGeom prst="wedgeRoundRectCallout">
            <a:avLst>
              <a:gd name="adj1" fmla="val -57576"/>
              <a:gd name="adj2" fmla="val -534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</a:rPr>
              <a:t>Изпълянва </a:t>
            </a:r>
            <a:r>
              <a:rPr lang="en-US" sz="2400" b="1" noProof="1">
                <a:solidFill>
                  <a:srgbClr val="FFFFFF"/>
                </a:solidFill>
              </a:rPr>
              <a:t>SQL </a:t>
            </a:r>
            <a:r>
              <a:rPr lang="bg-BG" sz="2400" b="1" noProof="1">
                <a:solidFill>
                  <a:srgbClr val="FFFFFF"/>
                </a:solidFill>
              </a:rPr>
              <a:t>заявка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085012" y="2004650"/>
            <a:ext cx="2819400" cy="890950"/>
          </a:xfrm>
          <a:prstGeom prst="wedgeRoundRectCallout">
            <a:avLst>
              <a:gd name="adj1" fmla="val -57436"/>
              <a:gd name="adj2" fmla="val 402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</a:rPr>
              <a:t>Създаване на</a:t>
            </a:r>
            <a:r>
              <a:rPr lang="ru-RU" sz="2400" b="1" noProof="1">
                <a:solidFill>
                  <a:srgbClr val="FFFFFF"/>
                </a:solidFill>
              </a:rPr>
              <a:t> нво Project обект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33371" y="4756536"/>
            <a:ext cx="4572000" cy="535755"/>
          </a:xfrm>
          <a:prstGeom prst="wedgeRoundRectCallout">
            <a:avLst>
              <a:gd name="adj1" fmla="val -53061"/>
              <a:gd name="adj2" fmla="val 432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</a:rPr>
              <a:t>Добавяне на обекта към </a:t>
            </a:r>
            <a:r>
              <a:rPr lang="en-US" sz="2400" b="1" noProof="1">
                <a:solidFill>
                  <a:srgbClr val="FFFFFF"/>
                </a:solidFill>
              </a:rPr>
              <a:t>DbSet-a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FFD5752F-45F8-4870-8E2E-59E59A1A9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72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Можем да добавяме и каскадно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Проектът ще бъде добавен, когато служителя бъде добавен в базата данни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Каскадни Добавяния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98781" y="2057400"/>
            <a:ext cx="11355389" cy="23729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19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</a:rPr>
              <a:t>Employee employee = new Employee();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</a:rPr>
              <a:t>employee.FirstName = "Petya";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</a:rPr>
              <a:t>employee.LastName = "Grozdarska";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</a:rPr>
              <a:t>employee.Projects.Add(new Project { Name = "SoftUni Conf"} ); 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</a:rPr>
              <a:t>softUniEntities.Employees.Add(employee);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</a:rPr>
              <a:t>softUniEntities.SaveChanges();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BF5FAE7-9363-4BCE-90A1-7BD22DD18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6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DbContext</a:t>
            </a:r>
            <a:r>
              <a:rPr lang="en-US" dirty="0"/>
              <a:t> </a:t>
            </a:r>
            <a:r>
              <a:rPr lang="ru-RU" dirty="0"/>
              <a:t>позволява промяна на свойствата на обект и запазване на промяната в базата данни</a:t>
            </a:r>
            <a:endParaRPr lang="en-US" dirty="0"/>
          </a:p>
          <a:p>
            <a:pPr lvl="1"/>
            <a:r>
              <a:rPr lang="bg-BG" dirty="0"/>
              <a:t>Просто заредете записа, променете го и извикайте </a:t>
            </a:r>
            <a:br>
              <a:rPr lang="bg-BG" dirty="0"/>
            </a:br>
            <a:r>
              <a:rPr lang="bg-BG" dirty="0"/>
              <a:t>SaveChanges()</a:t>
            </a:r>
            <a:endParaRPr lang="en-US" dirty="0"/>
          </a:p>
          <a:p>
            <a:r>
              <a:rPr lang="bg-BG" dirty="0"/>
              <a:t>DbContext автоматично проследява всички промени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Съществуващи Данни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08012" y="4419600"/>
            <a:ext cx="67818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BB24FD09-9980-4BFF-A277-CEB646899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12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Изтриването се извършва чрез Remove() върху зададена </a:t>
            </a:r>
            <a:br>
              <a:rPr lang="bg-BG" dirty="0"/>
            </a:br>
            <a:r>
              <a:rPr lang="bg-BG" dirty="0"/>
              <a:t>колекция</a:t>
            </a:r>
            <a:endParaRPr lang="en-US" dirty="0"/>
          </a:p>
          <a:p>
            <a:r>
              <a:rPr lang="bg-BG" noProof="1"/>
              <a:t>Методът </a:t>
            </a:r>
            <a:r>
              <a:rPr lang="en-US" noProof="1"/>
              <a:t>SaveChanges</a:t>
            </a:r>
            <a:r>
              <a:rPr lang="en-US" dirty="0"/>
              <a:t>() </a:t>
            </a:r>
            <a:r>
              <a:rPr lang="bg-BG" dirty="0"/>
              <a:t>извършва изтриване в базата данни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Съществуващи Данни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08012" y="3454167"/>
            <a:ext cx="8077200" cy="20005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softUniEntities.Employees.Remove(employee);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softUniEntities.SaveChanges();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64694" y="3241446"/>
            <a:ext cx="3939918" cy="1168201"/>
          </a:xfrm>
          <a:prstGeom prst="wedgeRoundRectCallout">
            <a:avLst>
              <a:gd name="adj1" fmla="val -53507"/>
              <a:gd name="adj2" fmla="val 494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400" b="1" noProof="1">
                <a:solidFill>
                  <a:srgbClr val="FFFFFF"/>
                </a:solidFill>
              </a:rPr>
              <a:t>Маркира обекта за изтриване при следващото записване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399212" y="5286436"/>
            <a:ext cx="3416204" cy="762000"/>
          </a:xfrm>
          <a:prstGeom prst="wedgeRoundRectCallout">
            <a:avLst>
              <a:gd name="adj1" fmla="val -56943"/>
              <a:gd name="adj2" fmla="val -496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</a:rPr>
              <a:t>Изпълнете командата за изтриване в </a:t>
            </a:r>
            <a:r>
              <a:rPr lang="en-US" sz="2400" b="1" noProof="1">
                <a:solidFill>
                  <a:srgbClr val="FFFFFF"/>
                </a:solidFill>
              </a:rPr>
              <a:t>SQL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9EB44693-31A9-4B5C-8D88-27AA9234E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98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Комуникация с база от данни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10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5B06AC5D-0463-471A-B37D-502BCF963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8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B1E7B69-2440-4ACD-94AD-EFDA4E75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5199200"/>
            <a:ext cx="8938472" cy="820600"/>
          </a:xfrm>
        </p:spPr>
        <p:txBody>
          <a:bodyPr/>
          <a:lstStyle/>
          <a:p>
            <a:r>
              <a:rPr lang="en-US" dirty="0"/>
              <a:t>Entity Framework Core</a:t>
            </a:r>
            <a:endParaRPr lang="bg-BG" dirty="0"/>
          </a:p>
        </p:txBody>
      </p:sp>
      <p:pic>
        <p:nvPicPr>
          <p:cNvPr id="10" name="Picture 9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47CCA54-1983-4E31-A80D-F6FE2FEED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10" y="1262774"/>
            <a:ext cx="5629275" cy="34290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D763BBC-B161-46EE-9DDB-7B512E3953A7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4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5BDA2C-F928-4F4D-AC92-CA987567F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Стандартната рамка за ORM за .NET и .NET Core</a:t>
            </a:r>
          </a:p>
          <a:p>
            <a:r>
              <a:rPr lang="ru-RU" dirty="0"/>
              <a:t>Предоставя LINQ-базирани заявки за данни и </a:t>
            </a:r>
            <a:br>
              <a:rPr lang="ru-RU" dirty="0"/>
            </a:br>
            <a:r>
              <a:rPr lang="ru-RU" dirty="0"/>
              <a:t>CRUD операции</a:t>
            </a:r>
          </a:p>
          <a:p>
            <a:r>
              <a:rPr lang="ru-RU" dirty="0"/>
              <a:t>Автоматично проследяване на промяната на </a:t>
            </a:r>
            <a:br>
              <a:rPr lang="ru-RU" dirty="0"/>
            </a:br>
            <a:r>
              <a:rPr lang="ru-RU" dirty="0"/>
              <a:t>обекти в паметта</a:t>
            </a:r>
          </a:p>
          <a:p>
            <a:r>
              <a:rPr lang="ru-RU" dirty="0"/>
              <a:t>Работи с много релационни бази данни </a:t>
            </a:r>
            <a:br>
              <a:rPr lang="ru-RU" dirty="0"/>
            </a:br>
            <a:r>
              <a:rPr lang="ru-RU" dirty="0"/>
              <a:t>(с различни доставчици)</a:t>
            </a:r>
          </a:p>
          <a:p>
            <a:r>
              <a:rPr lang="ru-RU" dirty="0"/>
              <a:t>Отворен код с независими цикъл на пускане на версии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9C2BF8-6A39-403C-AAAC-C6E281B5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  <a:endParaRPr lang="bg-BG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D1DE83C-2AFD-4B8F-91CA-5DA4D2581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50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9C2BF8-6A39-403C-AAAC-C6E281B5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Основен Работен Процес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6349D0-753E-44F1-8595-8A8F9642F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72" y="3704265"/>
            <a:ext cx="2244280" cy="3077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F216E6-FCE9-4A43-825C-BFFD2F5E5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496" y="3704265"/>
            <a:ext cx="2434404" cy="30772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A3611A-0F13-4EB1-B882-5D9D3B257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9229" y="3710718"/>
            <a:ext cx="2329393" cy="30772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22D675-2DEC-4FB5-840F-E012A1DA1260}"/>
              </a:ext>
            </a:extLst>
          </p:cNvPr>
          <p:cNvSpPr txBox="1"/>
          <p:nvPr/>
        </p:nvSpPr>
        <p:spPr>
          <a:xfrm>
            <a:off x="4151409" y="1058985"/>
            <a:ext cx="346700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bg-BG" sz="3400" dirty="0"/>
              <a:t>Писане и изпълняване на заявки върх</a:t>
            </a:r>
            <a:br>
              <a:rPr lang="bg-BG" sz="3400" dirty="0"/>
            </a:br>
            <a:r>
              <a:rPr lang="en-US" sz="3400" dirty="0" err="1"/>
              <a:t>IQueryable</a:t>
            </a:r>
            <a:endParaRPr lang="en-US" sz="3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4292AB-C5AF-4430-AC4F-703F2D49748F}"/>
              </a:ext>
            </a:extLst>
          </p:cNvPr>
          <p:cNvSpPr txBox="1"/>
          <p:nvPr/>
        </p:nvSpPr>
        <p:spPr>
          <a:xfrm>
            <a:off x="7811933" y="1058985"/>
            <a:ext cx="366112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sz="3400" dirty="0"/>
              <a:t>EF генерира и изпълнява SQL заявка в БД</a:t>
            </a:r>
            <a:endParaRPr lang="en-US" sz="3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084FA3-7B50-4D5F-844A-2F9FC8B8D53D}"/>
              </a:ext>
            </a:extLst>
          </p:cNvPr>
          <p:cNvSpPr txBox="1"/>
          <p:nvPr/>
        </p:nvSpPr>
        <p:spPr>
          <a:xfrm>
            <a:off x="455612" y="1058985"/>
            <a:ext cx="34290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bg-BG" sz="3400" dirty="0"/>
              <a:t>Определете модела на данни </a:t>
            </a:r>
            <a:r>
              <a:rPr lang="en-US" sz="3400" dirty="0"/>
              <a:t>(Code First </a:t>
            </a:r>
            <a:r>
              <a:rPr lang="bg-BG" sz="3400" dirty="0"/>
              <a:t>/ </a:t>
            </a:r>
            <a:r>
              <a:rPr lang="en-US" sz="3400" dirty="0"/>
              <a:t>Scaffold from DB)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F12AF3BC-7C52-495B-92DC-E0D0CF869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62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11806238" cy="1111250"/>
          </a:xfrm>
        </p:spPr>
        <p:txBody>
          <a:bodyPr/>
          <a:lstStyle/>
          <a:p>
            <a:r>
              <a:rPr lang="bg-BG" dirty="0"/>
              <a:t>Основен Работен Процес (2)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47323" y="1151118"/>
            <a:ext cx="38892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bg-BG" sz="3200" dirty="0"/>
              <a:t>Промяна на данните със C# и се извиква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Save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Changes()</a:t>
            </a:r>
            <a:r>
              <a:rPr lang="en-US" sz="3200" dirty="0"/>
              <a:t>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1933" y="1151118"/>
            <a:ext cx="36611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200" dirty="0"/>
              <a:t>EF </a:t>
            </a:r>
            <a:r>
              <a:rPr lang="ru-RU" sz="3200" dirty="0"/>
              <a:t>генерира и изпълнява SQL команда за промяна на БД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08011" y="1151117"/>
            <a:ext cx="3523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ru-RU" sz="3200" dirty="0"/>
              <a:t>EF преобразува резултатите от заявката в .NET обекти</a:t>
            </a:r>
            <a:endParaRPr lang="en-US" sz="3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2" y="3447710"/>
            <a:ext cx="2860254" cy="30772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3" y="3447711"/>
            <a:ext cx="3582032" cy="30772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043" y="4038599"/>
            <a:ext cx="3889232" cy="1821735"/>
          </a:xfrm>
          <a:prstGeom prst="rect">
            <a:avLst/>
          </a:prstGeom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F99889C5-8B18-4C10-A844-A6CA73B4957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34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 да добавите поддръжка на EF Core към проект във Visual Studio:</a:t>
            </a:r>
            <a:endParaRPr lang="en-US" dirty="0"/>
          </a:p>
          <a:p>
            <a:pPr lvl="1"/>
            <a:r>
              <a:rPr lang="bg-BG" dirty="0"/>
              <a:t>Инсталирайте го от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Package Manager Console</a:t>
            </a:r>
          </a:p>
          <a:p>
            <a:pPr lvl="1"/>
            <a:endParaRPr lang="en-US" dirty="0"/>
          </a:p>
          <a:p>
            <a:pPr lvl="1"/>
            <a:r>
              <a:rPr lang="ru-RU" dirty="0"/>
              <a:t>EF Core е модулен - различни допълнителни пакети могат да бъдат инсталирани</a:t>
            </a:r>
            <a:r>
              <a:rPr lang="en-US" dirty="0"/>
              <a:t>: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Core: </a:t>
            </a:r>
            <a:r>
              <a:rPr lang="bg-BG" dirty="0"/>
              <a:t>Конфигурация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035EBD2-3BA3-4963-9819-A1E7C3CCB42E}"/>
              </a:ext>
            </a:extLst>
          </p:cNvPr>
          <p:cNvSpPr txBox="1">
            <a:spLocks/>
          </p:cNvSpPr>
          <p:nvPr/>
        </p:nvSpPr>
        <p:spPr>
          <a:xfrm>
            <a:off x="833436" y="3151466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Install-Package Microsoft.EntityFrameworkCore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833436" y="4953000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9BB53C3-86C3-4656-9353-653C2DCD4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6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Моделът "</a:t>
            </a:r>
            <a:r>
              <a:rPr lang="en-US" dirty="0"/>
              <a:t>Database First</a:t>
            </a:r>
            <a:r>
              <a:rPr lang="bg-BG" dirty="0"/>
              <a:t>"</a:t>
            </a:r>
            <a:r>
              <a:rPr lang="en-US" dirty="0"/>
              <a:t> </a:t>
            </a:r>
            <a:r>
              <a:rPr lang="ru-RU" dirty="0"/>
              <a:t>моделира класовете субекта след като базата данни е създадена: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Моделът "</a:t>
            </a:r>
            <a:r>
              <a:rPr lang="en-US" dirty="0"/>
              <a:t>Database First</a:t>
            </a:r>
            <a:r>
              <a:rPr lang="bg-BG" dirty="0"/>
              <a:t>"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F58F87-06B2-4701-8451-F0DC562F4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6" r="2674"/>
          <a:stretch/>
        </p:blipFill>
        <p:spPr>
          <a:xfrm>
            <a:off x="1331594" y="2547594"/>
            <a:ext cx="4124040" cy="3968767"/>
          </a:xfrm>
          <a:prstGeom prst="roundRect">
            <a:avLst>
              <a:gd name="adj" fmla="val 1465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90821E-A007-4AD2-A3D3-7D91241DE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12" y="3084176"/>
            <a:ext cx="3716948" cy="2895600"/>
          </a:xfrm>
          <a:prstGeom prst="roundRect">
            <a:avLst>
              <a:gd name="adj" fmla="val 2668"/>
            </a:avLst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6092824" y="4222453"/>
            <a:ext cx="611188" cy="61904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72B595A2-9E28-44BA-AC3D-16EB2FAE5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0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Scaffolding DbContext от DB с командата Scaffold-DbContext в конзолата за управление на пакети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Scaffolding </a:t>
            </a:r>
            <a:r>
              <a:rPr lang="bg-BG" dirty="0"/>
              <a:t>предварително изисква следните пакети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Модела "</a:t>
            </a:r>
            <a:r>
              <a:rPr lang="en-US" dirty="0"/>
              <a:t>Database First</a:t>
            </a:r>
            <a:r>
              <a:rPr lang="bg-BG" dirty="0"/>
              <a:t>"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09BDA-12FC-4567-86D2-FE08A50BD86D}"/>
              </a:ext>
            </a:extLst>
          </p:cNvPr>
          <p:cNvSpPr txBox="1">
            <a:spLocks/>
          </p:cNvSpPr>
          <p:nvPr/>
        </p:nvSpPr>
        <p:spPr>
          <a:xfrm>
            <a:off x="566283" y="2590800"/>
            <a:ext cx="1106315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Scaffold-DbContext 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  -Connection "Server=.;Database=…;Integrated Security=True" 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  -Provider Microsoft.EntityFrameworkCore.SqlServer 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  -OutputDir Data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E90AC19-67A6-48CD-8049-529D8A0ACEF8}"/>
              </a:ext>
            </a:extLst>
          </p:cNvPr>
          <p:cNvSpPr txBox="1">
            <a:spLocks/>
          </p:cNvSpPr>
          <p:nvPr/>
        </p:nvSpPr>
        <p:spPr>
          <a:xfrm>
            <a:off x="561245" y="5275992"/>
            <a:ext cx="11063157" cy="8617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>
                <a:latin typeface="Consolas" panose="020B0609020204030204" pitchFamily="49" charset="0"/>
              </a:rPr>
              <a:t>Install-Package Microsoft.EntityFrameworkCore.Tools</a:t>
            </a:r>
          </a:p>
          <a:p>
            <a:r>
              <a:rPr lang="en-US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5B67767-A08E-4DDF-939D-4EFD75C9E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0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7151</TotalTime>
  <Words>1523</Words>
  <Application>Microsoft Office PowerPoint</Application>
  <PresentationFormat>Custom</PresentationFormat>
  <Paragraphs>253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Entity Framework Core</vt:lpstr>
      <vt:lpstr>Entity Framework Core</vt:lpstr>
      <vt:lpstr>Основен Работен Процес</vt:lpstr>
      <vt:lpstr>Основен Работен Процес (2)</vt:lpstr>
      <vt:lpstr>Entity Framework Core: Конфигурация</vt:lpstr>
      <vt:lpstr>Моделът "Database First"</vt:lpstr>
      <vt:lpstr>Използване на Модела "Database First"</vt:lpstr>
      <vt:lpstr>EF Компоненти</vt:lpstr>
      <vt:lpstr>EF Компоненти (2)</vt:lpstr>
      <vt:lpstr>Четене на Данни</vt:lpstr>
      <vt:lpstr>Класът DbContext</vt:lpstr>
      <vt:lpstr>Изпозлване на Класът DbContext</vt:lpstr>
      <vt:lpstr>Четене на Данни с LINQ Заявки</vt:lpstr>
      <vt:lpstr>Четене на Данни с LINQ Заявки (2)</vt:lpstr>
      <vt:lpstr>Прости Операции с LINQ</vt:lpstr>
      <vt:lpstr>Прости Операции с LINQ (2)</vt:lpstr>
      <vt:lpstr>Проследяване на SQL Заявките</vt:lpstr>
      <vt:lpstr>CRUD Операции с EF Core</vt:lpstr>
      <vt:lpstr>Създаване на Нови Данни</vt:lpstr>
      <vt:lpstr>Каскадни Добавяния</vt:lpstr>
      <vt:lpstr>Промяна на Съществуващи Данни</vt:lpstr>
      <vt:lpstr>Изтриване на Съществуващи Данни</vt:lpstr>
      <vt:lpstr>Комуникация с база от данни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Java; Bootstrap; Cookies; Sessions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2019-12-17T14:32:04Z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