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8"/>
  </p:notesMasterIdLst>
  <p:handoutMasterIdLst>
    <p:handoutMasterId r:id="rId39"/>
  </p:handoutMasterIdLst>
  <p:sldIdLst>
    <p:sldId id="616" r:id="rId3"/>
    <p:sldId id="611" r:id="rId4"/>
    <p:sldId id="620" r:id="rId5"/>
    <p:sldId id="621" r:id="rId6"/>
    <p:sldId id="651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  <p:sldId id="636" r:id="rId21"/>
    <p:sldId id="637" r:id="rId22"/>
    <p:sldId id="652" r:id="rId23"/>
    <p:sldId id="639" r:id="rId24"/>
    <p:sldId id="640" r:id="rId25"/>
    <p:sldId id="641" r:id="rId26"/>
    <p:sldId id="642" r:id="rId27"/>
    <p:sldId id="643" r:id="rId28"/>
    <p:sldId id="644" r:id="rId29"/>
    <p:sldId id="653" r:id="rId30"/>
    <p:sldId id="646" r:id="rId31"/>
    <p:sldId id="654" r:id="rId32"/>
    <p:sldId id="648" r:id="rId33"/>
    <p:sldId id="649" r:id="rId34"/>
    <p:sldId id="650" r:id="rId35"/>
    <p:sldId id="612" r:id="rId36"/>
    <p:sldId id="481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A1752D7-D45D-42C1-85D3-CBBB21CA3744}">
          <p14:sldIdLst>
            <p14:sldId id="616"/>
            <p14:sldId id="611"/>
            <p14:sldId id="620"/>
            <p14:sldId id="621"/>
            <p14:sldId id="651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52"/>
            <p14:sldId id="639"/>
            <p14:sldId id="640"/>
            <p14:sldId id="641"/>
            <p14:sldId id="642"/>
            <p14:sldId id="643"/>
            <p14:sldId id="644"/>
            <p14:sldId id="653"/>
            <p14:sldId id="646"/>
            <p14:sldId id="654"/>
            <p14:sldId id="648"/>
            <p14:sldId id="649"/>
            <p14:sldId id="650"/>
          </p14:sldIdLst>
        </p14:section>
        <p14:section name="Заключение" id="{E3843375-29BC-458A-861F-69404737A7AD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8A4254-B5EF-4F77-8A64-E211FF23B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500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3612AB1-28C0-4143-AB92-091A3F83B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0176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E9DF0C9-0384-465B-B9CC-3D2B25C521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90206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E9860F6-C38A-4E99-8F83-ED215710A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4594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8FE99B2-FC07-4AE2-8AFF-666C227E1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74869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5982E83-EC26-4F71-AC83-F5D64F758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7593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C8FA9B7-9052-41E1-BF1B-29236D36A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663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E00FDF-C300-4969-AFD1-C40CF6AD4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3096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40.jpeg"/><Relationship Id="rId4" Type="http://schemas.openxmlformats.org/officeDocument/2006/relationships/image" Target="../media/image37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5334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Razor </a:t>
            </a:r>
            <a:r>
              <a:rPr lang="bg-BG" dirty="0"/>
              <a:t>изгледи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002730" cy="2613492"/>
            <a:chOff x="745783" y="3535863"/>
            <a:chExt cx="6002730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535863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12" y="1752600"/>
            <a:ext cx="10571357" cy="112456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Изгледи</a:t>
            </a:r>
            <a:r>
              <a:rPr lang="en-US" dirty="0"/>
              <a:t>, Razor </a:t>
            </a:r>
            <a:r>
              <a:rPr lang="bg-BG" dirty="0"/>
              <a:t>синтаксис</a:t>
            </a:r>
            <a:r>
              <a:rPr lang="en-US" dirty="0"/>
              <a:t>, Layout</a:t>
            </a:r>
            <a:r>
              <a:rPr lang="bg-BG" dirty="0"/>
              <a:t> елементи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Tag Helpers, View </a:t>
            </a:r>
            <a:r>
              <a:rPr lang="bg-BG" dirty="0"/>
              <a:t>компоненти</a:t>
            </a:r>
            <a:r>
              <a:rPr lang="en-US" dirty="0"/>
              <a:t> </a:t>
            </a:r>
          </a:p>
        </p:txBody>
      </p:sp>
      <p:pic>
        <p:nvPicPr>
          <p:cNvPr id="12" name="Picture 2" descr="Page Layout example">
            <a:extLst>
              <a:ext uri="{FF2B5EF4-FFF2-40B4-BE49-F238E27FC236}">
                <a16:creationId xmlns:a16="http://schemas.microsoft.com/office/drawing/2014/main" id="{4CF418AE-45D0-40EE-9FD8-0F3A385D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13" y="3736136"/>
            <a:ext cx="4350154" cy="25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5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Ако, в противен случай, for, foreach и т.н. C # изявления</a:t>
            </a:r>
          </a:p>
          <a:p>
            <a:pPr lvl="1"/>
            <a:r>
              <a:rPr lang="ru-RU" sz="2800" dirty="0"/>
              <a:t>Редовете за маркиране на HTML могат да бъдат включени във всяка част</a:t>
            </a:r>
          </a:p>
          <a:p>
            <a:pPr lvl="1"/>
            <a:r>
              <a:rPr lang="ru-RU" sz="2800" dirty="0"/>
              <a:t>@: - За да се изобрази обикновен текстов ред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</a:t>
            </a:r>
            <a:r>
              <a:rPr lang="bg-BG" dirty="0"/>
              <a:t>синтаксис </a:t>
            </a:r>
            <a:r>
              <a:rPr lang="en-US" dirty="0"/>
              <a:t>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A88159F-173A-4B34-9248-C03B4470BCDC}"/>
              </a:ext>
            </a:extLst>
          </p:cNvPr>
          <p:cNvSpPr txBox="1">
            <a:spLocks/>
          </p:cNvSpPr>
          <p:nvPr/>
        </p:nvSpPr>
        <p:spPr>
          <a:xfrm>
            <a:off x="760412" y="3581400"/>
            <a:ext cx="9587957" cy="2986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&lt;div class="products-list"&gt;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@if (Model.Products.Count() == 0) { &lt;p&gt;Sorry, no products found!&lt;/p&gt;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else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  <a:b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@:List of the products found: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foreach(var product in </a:t>
            </a:r>
            <a:r>
              <a:rPr lang="en-US" sz="19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Model.Products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&lt;b&gt;@product.Name, &lt;/b&gt;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E2754E-4C37-4445-94F4-1173E270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11804650" cy="5570537"/>
          </a:xfrm>
        </p:spPr>
        <p:txBody>
          <a:bodyPr/>
          <a:lstStyle/>
          <a:p>
            <a:r>
              <a:rPr lang="bg-BG" dirty="0"/>
              <a:t>Коментари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А как се справяме с имейл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 </a:t>
            </a:r>
            <a:r>
              <a:rPr lang="en-US" dirty="0"/>
              <a:t>(3)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6C28DF-CBE2-45A5-9CA4-2EF965099A48}"/>
              </a:ext>
            </a:extLst>
          </p:cNvPr>
          <p:cNvSpPr txBox="1">
            <a:spLocks/>
          </p:cNvSpPr>
          <p:nvPr/>
        </p:nvSpPr>
        <p:spPr>
          <a:xfrm>
            <a:off x="707936" y="1752600"/>
            <a:ext cx="10698157" cy="18800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@*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A Razor Comment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*@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//A C# comment</a:t>
            </a:r>
          </a:p>
          <a:p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/* A Multi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line C# comment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*/</a:t>
            </a:r>
          </a:p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F6BB63B-90CC-4C39-A179-983DC84AD774}"/>
              </a:ext>
            </a:extLst>
          </p:cNvPr>
          <p:cNvSpPr txBox="1">
            <a:spLocks/>
          </p:cNvSpPr>
          <p:nvPr/>
        </p:nvSpPr>
        <p:spPr>
          <a:xfrm>
            <a:off x="662593" y="4743243"/>
            <a:ext cx="10743500" cy="1756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&lt;p&gt;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This is the sign that separates email names from domains: </a:t>
            </a:r>
            <a:endParaRPr lang="bg-BG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@@&lt;br /&gt;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And this is how smart Razor is: spam_me@gmail.com</a:t>
            </a:r>
          </a:p>
          <a:p>
            <a:r>
              <a:rPr lang="en-US" sz="2000" dirty="0">
                <a:solidFill>
                  <a:schemeClr val="tx1"/>
                </a:solidFill>
              </a:rPr>
              <a:t>&lt;/p&gt;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31929DB-25AA-45A6-8CB4-3135E342B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@(…) – </a:t>
            </a:r>
            <a:r>
              <a:rPr lang="bg-BG" dirty="0"/>
              <a:t>Изрично описване на код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@using – </a:t>
            </a:r>
            <a:r>
              <a:rPr lang="ru-RU" dirty="0"/>
              <a:t>За включване на имена в изглед</a:t>
            </a:r>
            <a:endParaRPr lang="en-US" dirty="0"/>
          </a:p>
          <a:p>
            <a:r>
              <a:rPr lang="en-US" dirty="0"/>
              <a:t>@model – </a:t>
            </a:r>
            <a:r>
              <a:rPr lang="ru-RU" dirty="0"/>
              <a:t>За дефиниране на модела за изгледа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 </a:t>
            </a:r>
            <a:r>
              <a:rPr lang="bg-BG"/>
              <a:t>синтаксис </a:t>
            </a:r>
            <a:r>
              <a:rPr lang="en-US"/>
              <a:t>(4)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BEC0338-7B9B-470D-8756-748D440E3367}"/>
              </a:ext>
            </a:extLst>
          </p:cNvPr>
          <p:cNvSpPr txBox="1">
            <a:spLocks/>
          </p:cNvSpPr>
          <p:nvPr/>
        </p:nvSpPr>
        <p:spPr>
          <a:xfrm>
            <a:off x="722661" y="1893855"/>
            <a:ext cx="10760331" cy="197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rating(0-10): @Model.Rating / 10.0  @* 6 / 10.0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rating(0-1): @(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/ 10.0) @* 0.6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spam_me@Model.Rating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    @* spam_me@Model.Rating *@     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spam_me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@(</a:t>
            </a:r>
            <a:r>
              <a:rPr lang="en-US" sz="18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Model.Rating</a:t>
            </a:r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)                      @* spam_me6 *@</a:t>
            </a:r>
          </a:p>
          <a:p>
            <a:r>
              <a:rPr lang="en-US" sz="18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F5A991-842B-42B2-9ABE-4141BADFA939}"/>
              </a:ext>
            </a:extLst>
          </p:cNvPr>
          <p:cNvSpPr txBox="1">
            <a:spLocks/>
          </p:cNvSpPr>
          <p:nvPr/>
        </p:nvSpPr>
        <p:spPr>
          <a:xfrm>
            <a:off x="717421" y="5397687"/>
            <a:ext cx="10760331" cy="11411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@using MyFirstMvcApplication.Models;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@model UserModel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&lt;p&gt;@Model.Username&lt;/p&gt;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758B37-4EC5-460B-9846-786393C10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6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91E1C-6E60-4D93-90DD-24A1BB0D5D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ASP.NET Core поддържа инжектиране на зависимост в изгледи.</a:t>
            </a:r>
          </a:p>
          <a:p>
            <a:pPr lvl="1"/>
            <a:r>
              <a:rPr lang="ru-RU" sz="2800" dirty="0"/>
              <a:t>Можете да инжектирате услуга в изглед, като използвате @inject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6A7E6-BC9A-4F8B-B8C6-B124E72C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Изгледи</a:t>
            </a:r>
            <a:r>
              <a:rPr lang="en-US" dirty="0"/>
              <a:t> – </a:t>
            </a:r>
            <a:r>
              <a:rPr lang="ru-RU" dirty="0"/>
              <a:t>Инжектиране на Зависимост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7153-FD42-4B73-A2F2-A8A1316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3" y="4290509"/>
            <a:ext cx="5094548" cy="23044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6271888" y="5137154"/>
            <a:ext cx="839536" cy="41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5F11A-AE48-4BE4-BA89-02635A88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80" y="2518807"/>
            <a:ext cx="5543157" cy="1391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52" y="2518808"/>
            <a:ext cx="5565494" cy="1573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712" y="3847091"/>
            <a:ext cx="2208388" cy="2648598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25FDC94-45B4-4B4C-9834-10DF2463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EDBB-56C8-426B-8892-BC381690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603703"/>
            <a:ext cx="10363200" cy="1568497"/>
          </a:xfrm>
        </p:spPr>
        <p:txBody>
          <a:bodyPr/>
          <a:lstStyle/>
          <a:p>
            <a:r>
              <a:rPr lang="ru-RU" dirty="0"/>
              <a:t>Файлове за оформление и специални изгледи</a:t>
            </a:r>
            <a:endParaRPr lang="en-US" dirty="0"/>
          </a:p>
        </p:txBody>
      </p:sp>
      <p:pic>
        <p:nvPicPr>
          <p:cNvPr id="1026" name="Picture 2" descr="Page Layout example">
            <a:extLst>
              <a:ext uri="{FF2B5EF4-FFF2-40B4-BE49-F238E27FC236}">
                <a16:creationId xmlns:a16="http://schemas.microsoft.com/office/drawing/2014/main" id="{D4AD8A7E-BBAF-42EC-9B01-A2597C9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21" y="909042"/>
            <a:ext cx="5706182" cy="333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7893FFB-8BA6-4045-A13A-CBC83686B36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4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542712" cy="5570537"/>
          </a:xfrm>
        </p:spPr>
        <p:txBody>
          <a:bodyPr>
            <a:normAutofit/>
          </a:bodyPr>
          <a:lstStyle/>
          <a:p>
            <a:r>
              <a:rPr lang="bg-BG" dirty="0"/>
              <a:t>Определете общ шаблон на сайта (~/</a:t>
            </a:r>
            <a:r>
              <a:rPr lang="en-US" dirty="0"/>
              <a:t>Views/Shared/_</a:t>
            </a:r>
            <a:r>
              <a:rPr lang="en-US" dirty="0" err="1"/>
              <a:t>Layout.cshtml</a:t>
            </a:r>
            <a:r>
              <a:rPr lang="en-US" dirty="0"/>
              <a:t>)</a:t>
            </a:r>
            <a:endParaRPr lang="bg-BG" dirty="0"/>
          </a:p>
          <a:p>
            <a:r>
              <a:rPr lang="ru-RU" dirty="0"/>
              <a:t>Двигателят на Razor View визуализира съдържанието навън</a:t>
            </a:r>
          </a:p>
          <a:p>
            <a:r>
              <a:rPr lang="ru-RU" dirty="0"/>
              <a:t>Първо е представен Изгледът, а след това – Оформлението</a:t>
            </a:r>
          </a:p>
          <a:p>
            <a:r>
              <a:rPr lang="ru-RU" noProof="1"/>
              <a:t>@RenderBody () - посочете къде </a:t>
            </a:r>
            <a:br>
              <a:rPr lang="ru-RU" noProof="1"/>
            </a:br>
            <a:r>
              <a:rPr lang="ru-RU" noProof="1"/>
              <a:t>искаме изгледите въз основа </a:t>
            </a:r>
            <a:br>
              <a:rPr lang="ru-RU" noProof="1"/>
            </a:br>
            <a:r>
              <a:rPr lang="ru-RU" noProof="1"/>
              <a:t>на това оформление да „попълнят“ </a:t>
            </a:r>
            <a:br>
              <a:rPr lang="ru-RU" noProof="1"/>
            </a:br>
            <a:r>
              <a:rPr lang="ru-RU" noProof="1"/>
              <a:t>основното им съдържание</a:t>
            </a:r>
            <a:br>
              <a:rPr lang="ru-RU" noProof="1"/>
            </a:br>
            <a:r>
              <a:rPr lang="ru-RU" noProof="1"/>
              <a:t>на това място в HTML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Оформление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69A7-E425-499C-8FBB-881AF739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3886200"/>
            <a:ext cx="4724400" cy="254505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F8086A3-5DB4-487C-851E-BCDE0FE3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Изгледите не е необходимо да посочват оформление, тъй като тяхното оформление по подразбиране е зададено във файла им _ViewStart:</a:t>
            </a:r>
          </a:p>
          <a:p>
            <a:r>
              <a:rPr lang="ru-RU" sz="3000" dirty="0"/>
              <a:t>~ / Views / _ViewStart.cshtml (Код за всички изгледи)</a:t>
            </a:r>
          </a:p>
          <a:p>
            <a:r>
              <a:rPr lang="ru-RU" sz="3000" dirty="0"/>
              <a:t>Всеки изглед може да посочи страници с персонализирано оформление</a:t>
            </a:r>
          </a:p>
          <a:p>
            <a:endParaRPr lang="ru-RU" sz="3000" dirty="0"/>
          </a:p>
          <a:p>
            <a:r>
              <a:rPr lang="ru-RU" sz="3000" dirty="0"/>
              <a:t>Изгледи без оформление: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noProof="1"/>
              <a:t>ViewStart.cshtml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DA80D99-2472-4970-9578-30093D3A1359}"/>
              </a:ext>
            </a:extLst>
          </p:cNvPr>
          <p:cNvSpPr txBox="1">
            <a:spLocks/>
          </p:cNvSpPr>
          <p:nvPr/>
        </p:nvSpPr>
        <p:spPr>
          <a:xfrm>
            <a:off x="608011" y="5715000"/>
            <a:ext cx="10760331" cy="525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Layout = null;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608012" y="4402614"/>
            <a:ext cx="10760331" cy="525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Layout = "~/Views/Shared/_</a:t>
            </a:r>
            <a:r>
              <a:rPr lang="en-US" sz="19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UncommonLayout.cshtml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  <a:r>
              <a:rPr lang="bg-BG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CDC7BD2-F708-4A20-ABAC-64BDE5D6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Ако директива или зависимост е споделена между много изгледи, тя може да бъде зададена глобално в ViewImports:</a:t>
            </a:r>
          </a:p>
          <a:p>
            <a:r>
              <a:rPr lang="ru-RU" dirty="0"/>
              <a:t>~/Views/_ViewImports.cshtml (код за всички изгледи)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Този файл не поддържа други функции на Razor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_</a:t>
            </a:r>
            <a:r>
              <a:rPr lang="en-US" noProof="1"/>
              <a:t>ViewImports.cshtml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E4D70C-8281-4A6A-B24D-556084ABB1E8}"/>
              </a:ext>
            </a:extLst>
          </p:cNvPr>
          <p:cNvSpPr txBox="1">
            <a:spLocks/>
          </p:cNvSpPr>
          <p:nvPr/>
        </p:nvSpPr>
        <p:spPr>
          <a:xfrm>
            <a:off x="1159048" y="3181831"/>
            <a:ext cx="9870729" cy="25257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WebApplication1.Models.AccountViewModels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WebApplication1.Models.ManageViewModels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Microsoft.AspNetCore.Identity</a:t>
            </a:r>
          </a:p>
          <a:p>
            <a:r>
              <a:rPr lang="en-US" sz="2499" dirty="0">
                <a:solidFill>
                  <a:schemeClr val="tx1"/>
                </a:solidFill>
                <a:effectLst/>
              </a:rPr>
              <a:t>@addTagHelper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*,</a:t>
            </a:r>
            <a:r>
              <a:rPr lang="en-US" sz="2499" dirty="0">
                <a:solidFill>
                  <a:schemeClr val="tx1"/>
                </a:solidFill>
                <a:effectLst/>
              </a:rPr>
              <a:t> </a:t>
            </a:r>
            <a:r>
              <a:rPr lang="en-US" sz="2499" b="0" dirty="0">
                <a:solidFill>
                  <a:schemeClr val="tx1"/>
                </a:solidFill>
                <a:effectLst/>
              </a:rPr>
              <a:t>Microsoft.AspNetCore.Mvc.TagHelpers</a:t>
            </a:r>
            <a:endParaRPr lang="en-US" sz="24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6E674E6-219A-4418-AC53-61DBDB4C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/>
          </a:bodyPr>
          <a:lstStyle/>
          <a:p>
            <a:r>
              <a:rPr lang="ru-RU" dirty="0"/>
              <a:t>Можете да имате един или повече "секции" (незадължително)</a:t>
            </a:r>
          </a:p>
          <a:p>
            <a:r>
              <a:rPr lang="ru-RU" dirty="0"/>
              <a:t>Те са дефинирани в изгледите: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Може да се рендерира навсякъде в страницата за оформление с помощта на метода RenderSection ()</a:t>
            </a:r>
          </a:p>
          <a:p>
            <a:r>
              <a:rPr lang="ru-RU" dirty="0"/>
              <a:t>@RenderSection (име на низ, задължително bool)</a:t>
            </a:r>
          </a:p>
          <a:p>
            <a:r>
              <a:rPr lang="ru-RU" dirty="0"/>
              <a:t>Ако секцията е задължителна и не е дефинирана, ще бъде изхвърлено изключение (IsSectionDefined ())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362200"/>
            <a:ext cx="3438113" cy="1377348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4AB6731-0F99-4F82-BEC0-BDC521D2F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9422-B312-4CF5-AE62-E17260E5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HTML Helpers </a:t>
            </a:r>
            <a:r>
              <a:rPr lang="bg-BG" dirty="0"/>
              <a:t>и </a:t>
            </a:r>
            <a:r>
              <a:rPr lang="en-US" dirty="0"/>
              <a:t>Tag Helpers</a:t>
            </a:r>
          </a:p>
        </p:txBody>
      </p:sp>
      <p:pic>
        <p:nvPicPr>
          <p:cNvPr id="1026" name="Picture 2" descr="Ð ÐµÐ·ÑÐ»ÑÐ°Ñ Ñ Ð¸Ð·Ð¾Ð±ÑÐ°Ð¶ÐµÐ½Ð¸Ðµ Ð·Ð° tag helpers 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FF1F4"/>
              </a:clrFrom>
              <a:clrTo>
                <a:srgbClr val="EFF1F4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97" y="1154812"/>
            <a:ext cx="7129542" cy="36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9339DF6-B53B-44DF-AAC1-CC58A9ACEBD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4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изгледи</a:t>
            </a:r>
          </a:p>
          <a:p>
            <a:r>
              <a:rPr lang="en-US" dirty="0"/>
              <a:t>Razor</a:t>
            </a:r>
            <a:r>
              <a:rPr lang="bg-BG" dirty="0"/>
              <a:t> синтаксис</a:t>
            </a:r>
            <a:endParaRPr lang="en-US" dirty="0"/>
          </a:p>
          <a:p>
            <a:pPr lvl="1"/>
            <a:r>
              <a:rPr lang="bg-BG" dirty="0"/>
              <a:t>Инжектиране на зависимостта</a:t>
            </a:r>
            <a:endParaRPr lang="en-US" dirty="0"/>
          </a:p>
          <a:p>
            <a:r>
              <a:rPr lang="ru-RU" noProof="1"/>
              <a:t>Файлове за оформление и специални изгледи</a:t>
            </a:r>
            <a:endParaRPr lang="en-US" noProof="1"/>
          </a:p>
          <a:p>
            <a:pPr lvl="1"/>
            <a:r>
              <a:rPr lang="en-US" noProof="1"/>
              <a:t>_Layout, _ViewStart, _ViewImports </a:t>
            </a:r>
          </a:p>
          <a:p>
            <a:r>
              <a:rPr lang="en-US" noProof="1"/>
              <a:t>HTML Helpers &amp; Tag Helpers</a:t>
            </a:r>
          </a:p>
          <a:p>
            <a:r>
              <a:rPr lang="ru-RU" noProof="1"/>
              <a:t>Частични изгледи и преглед на компоненти</a:t>
            </a:r>
            <a:endParaRPr lang="en-US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2412" y="195115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7175C82-1DF5-4F65-BE8D-FD03D0158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4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Всеки изглед наследява </a:t>
            </a:r>
            <a:r>
              <a:rPr lang="en-US" dirty="0" err="1"/>
              <a:t>RazorPage</a:t>
            </a:r>
            <a:endParaRPr lang="en-US" dirty="0"/>
          </a:p>
          <a:p>
            <a:pPr lvl="1"/>
            <a:r>
              <a:rPr lang="en-US" dirty="0" err="1"/>
              <a:t>RazorPage</a:t>
            </a:r>
            <a:r>
              <a:rPr lang="en-US" dirty="0"/>
              <a:t> </a:t>
            </a:r>
            <a:r>
              <a:rPr lang="bg-BG" dirty="0"/>
              <a:t>има свойство, наречено </a:t>
            </a:r>
            <a:r>
              <a:rPr lang="en-US" dirty="0"/>
              <a:t>Html</a:t>
            </a:r>
          </a:p>
          <a:p>
            <a:r>
              <a:rPr lang="bg-BG" dirty="0"/>
              <a:t>В свойството </a:t>
            </a:r>
            <a:r>
              <a:rPr lang="en-US" dirty="0"/>
              <a:t>Html </a:t>
            </a:r>
            <a:r>
              <a:rPr lang="bg-BG" dirty="0"/>
              <a:t>има методи, чрез които връщащият низ може да се използва за:</a:t>
            </a:r>
          </a:p>
          <a:p>
            <a:pPr lvl="1"/>
            <a:r>
              <a:rPr lang="bg-BG" dirty="0"/>
              <a:t>Създайте входове</a:t>
            </a:r>
          </a:p>
          <a:p>
            <a:pPr lvl="1"/>
            <a:r>
              <a:rPr lang="bg-BG" dirty="0"/>
              <a:t>Създайте връзки</a:t>
            </a:r>
          </a:p>
          <a:p>
            <a:pPr lvl="1"/>
            <a:r>
              <a:rPr lang="bg-BG" dirty="0"/>
              <a:t>Създайте формуляри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Helpers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039" y="304800"/>
            <a:ext cx="4000598" cy="1612441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057D0FA-6C77-4D90-88D3-BAE056284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175119"/>
              </p:ext>
            </p:extLst>
          </p:nvPr>
        </p:nvGraphicFramePr>
        <p:xfrm>
          <a:off x="5942012" y="3394261"/>
          <a:ext cx="5486400" cy="30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23500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1404460"/>
                    </a:ext>
                  </a:extLst>
                </a:gridCol>
              </a:tblGrid>
              <a:tr h="3796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HTML Helpers</a:t>
                      </a: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32111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.ActionLink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Html.TextBox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2882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@Html.BeginForm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Html.TextArea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3678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@Html.CheckBox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0" fontAlgn="base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Html.Password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70318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@Html.Display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altLang="en-US" sz="2200" b="1" noProof="1">
                          <a:solidFill>
                            <a:schemeClr val="tx1"/>
                          </a:solidFill>
                        </a:rPr>
                        <a:t>Html.Hidden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51431"/>
                  </a:ext>
                </a:extLst>
              </a:tr>
              <a:tr h="371646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@Html.Editor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@Html</a:t>
                      </a:r>
                      <a:r>
                        <a:rPr lang="en-US" sz="2200" b="1" baseline="0" noProof="1">
                          <a:solidFill>
                            <a:schemeClr val="tx1"/>
                          </a:solidFill>
                        </a:rPr>
                        <a:t>.Label</a:t>
                      </a:r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53393"/>
                  </a:ext>
                </a:extLst>
              </a:tr>
              <a:tr h="371904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@Html.DropDownList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en-US" sz="2200" b="1" kern="1200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Html.Action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13930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41FA6D1-CEC6-4B81-98A7-4D1B40B47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Помощниците за маркери позволяват участието на код от страна на сървъра в създаването и изобразяването на HTML елементи в изгледи </a:t>
            </a:r>
            <a:r>
              <a:rPr lang="ru-RU"/>
              <a:t>на Бръснач</a:t>
            </a:r>
            <a:endParaRPr lang="ru-RU" dirty="0"/>
          </a:p>
          <a:p>
            <a:pPr lvl="1"/>
            <a:r>
              <a:rPr lang="ru-RU" dirty="0"/>
              <a:t>Има вградени помощници за маркери за много общи задачи</a:t>
            </a:r>
          </a:p>
          <a:p>
            <a:pPr lvl="2"/>
            <a:r>
              <a:rPr lang="ru-RU" dirty="0"/>
              <a:t>Форми, връзки, активи и др.</a:t>
            </a:r>
          </a:p>
          <a:p>
            <a:pPr lvl="1"/>
            <a:r>
              <a:rPr lang="ru-RU" dirty="0"/>
              <a:t>В GitHub repos и NuGet има персонализирани помощници за маркери</a:t>
            </a:r>
          </a:p>
          <a:p>
            <a:r>
              <a:rPr lang="ru-RU" dirty="0"/>
              <a:t>Помощниците за маркери предоставят</a:t>
            </a:r>
          </a:p>
          <a:p>
            <a:pPr lvl="1"/>
            <a:r>
              <a:rPr lang="ru-RU" dirty="0"/>
              <a:t>HTML-приятелски опит за разработка</a:t>
            </a:r>
          </a:p>
          <a:p>
            <a:pPr lvl="1"/>
            <a:r>
              <a:rPr lang="ru-RU" dirty="0"/>
              <a:t>Богата среда на IntelliSense за създаване на маркиране на Razor</a:t>
            </a:r>
          </a:p>
          <a:p>
            <a:pPr lvl="1"/>
            <a:r>
              <a:rPr lang="ru-RU" dirty="0"/>
              <a:t>По-продуктивен, надежден и поддържан код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65509-4594-47D1-AD7C-263E54A2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96" y="3936298"/>
            <a:ext cx="1682627" cy="168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7B84909-B08E-41F9-AC79-84837CAA3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F76BD-5FA6-4EB4-ADE0-4128918F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5980199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се прикачват към HTML елементи в изглед на </a:t>
            </a:r>
            <a:r>
              <a:rPr lang="en-US" sz="2999" dirty="0"/>
              <a:t>Razor</a:t>
            </a:r>
            <a:endParaRPr lang="ru-RU" sz="2999" dirty="0"/>
          </a:p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намаляват изричните преходи между HTML и C #</a:t>
            </a:r>
          </a:p>
          <a:p>
            <a:pPr>
              <a:buClr>
                <a:schemeClr val="tx1"/>
              </a:buClr>
            </a:pPr>
            <a:r>
              <a:rPr lang="en-US" sz="2999" dirty="0"/>
              <a:t>Tag Helpers </a:t>
            </a:r>
            <a:r>
              <a:rPr lang="bg-BG" sz="2999" dirty="0"/>
              <a:t> </a:t>
            </a:r>
            <a:r>
              <a:rPr lang="ru-RU" sz="2999" dirty="0"/>
              <a:t>правят маркирането на </a:t>
            </a:r>
            <a:r>
              <a:rPr lang="en-US" sz="2999" dirty="0"/>
              <a:t>Razor</a:t>
            </a:r>
            <a:r>
              <a:rPr lang="ru-RU" sz="2999" dirty="0"/>
              <a:t> доста чисто, а гледките - доста прости</a:t>
            </a:r>
            <a:endParaRPr lang="en-US" sz="2999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41571E-E596-4B60-AB43-83E90F2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</a:t>
            </a:r>
            <a:r>
              <a:rPr lang="bg-BG" dirty="0"/>
              <a:t>срещу</a:t>
            </a:r>
            <a:r>
              <a:rPr lang="en-US" dirty="0"/>
              <a:t> HTML Helpers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A6667-9677-44A1-B32B-2190814091F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65875" y="1196975"/>
            <a:ext cx="5822950" cy="482282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2999" dirty="0"/>
              <a:t>HTML Helpers</a:t>
            </a:r>
            <a:r>
              <a:rPr lang="ru-RU" sz="2999" dirty="0"/>
              <a:t> се извикват като методи, които генерират съдържание</a:t>
            </a:r>
          </a:p>
          <a:p>
            <a:pPr>
              <a:buClr>
                <a:schemeClr val="tx1"/>
              </a:buClr>
            </a:pPr>
            <a:r>
              <a:rPr lang="en-US" sz="2999" dirty="0"/>
              <a:t>HTML Helpers </a:t>
            </a:r>
            <a:r>
              <a:rPr lang="ru-RU" sz="2999" dirty="0"/>
              <a:t>са склонни да включват много C # код в маркирането</a:t>
            </a:r>
          </a:p>
          <a:p>
            <a:pPr>
              <a:buClr>
                <a:schemeClr val="tx1"/>
              </a:buClr>
            </a:pPr>
            <a:r>
              <a:rPr lang="ru-RU" sz="2999" dirty="0"/>
              <a:t>HTML Helpers използват сложен и много специфичен за C # синтаксис за </a:t>
            </a:r>
            <a:r>
              <a:rPr lang="en-US" sz="2999" dirty="0"/>
              <a:t>Razor</a:t>
            </a:r>
            <a:r>
              <a:rPr lang="ru-RU" sz="2999" dirty="0"/>
              <a:t>в някои случаи</a:t>
            </a:r>
            <a:endParaRPr lang="en-US" sz="2999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7BA0010E-6F68-4E84-A0EF-EF9F0986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4C30BD-06A0-4716-BA39-20823CDE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 </a:t>
            </a:r>
            <a:r>
              <a:rPr lang="bg-BG" dirty="0"/>
              <a:t>срещу </a:t>
            </a:r>
            <a:r>
              <a:rPr lang="en-US" dirty="0"/>
              <a:t>HTML Helpers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99DDB9-1BC2-4437-B0A5-5D3A0E36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57" y="1313735"/>
            <a:ext cx="6007648" cy="5082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8A64AF-4FB2-47E4-B1C5-938AB0ED3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2" y="1313735"/>
            <a:ext cx="5895920" cy="5082689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1D92920-EC44-48E7-A7E2-9C3061D8B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215EB-1E63-454E-9507-092A99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dirty="0"/>
              <a:t>Tag Helper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6715" y="1244140"/>
            <a:ext cx="9411314" cy="3171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[HtmlTargetElement("h1")]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public class HelloTagHelper : TagHelper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private const string MessageFormat = "Hello, {0}";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string TargetName { get; set; }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public override void Process(TagHelperContext context, TagHelperOutput output)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string formattedMessage = string.Format(MessageFormat, </a:t>
            </a:r>
            <a:r>
              <a:rPr lang="en-US" sz="1600" dirty="0" err="1">
                <a:solidFill>
                  <a:schemeClr val="tx1"/>
                </a:solidFill>
                <a:effectLst/>
              </a:rPr>
              <a:t>this.TargetName</a:t>
            </a:r>
            <a:r>
              <a:rPr lang="en-US" sz="16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    output.Content.SetContent(formattedMessage);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}</a:t>
            </a:r>
            <a:endParaRPr lang="en-US" sz="1600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B06E28C-2480-41BD-B6D7-911BBA596CEA}"/>
              </a:ext>
            </a:extLst>
          </p:cNvPr>
          <p:cNvSpPr txBox="1">
            <a:spLocks/>
          </p:cNvSpPr>
          <p:nvPr/>
        </p:nvSpPr>
        <p:spPr>
          <a:xfrm>
            <a:off x="190355" y="4572147"/>
            <a:ext cx="9411314" cy="20488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tx1"/>
                </a:solidFill>
                <a:effectLst/>
              </a:rPr>
              <a:t>@using WebApplication;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@addTagHelper *, Microsoft.AspNetCore.Mvc.TagHelper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@addTagHelper WebApplication.TagHelpersHelloTagHelper, WebApplication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&lt;div class="tag-helper-content"&gt;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&lt;h1 target-name="John"&gt;&lt;/h1&gt;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556" y="5028507"/>
            <a:ext cx="3285269" cy="102843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A89D16-CD92-4F06-A102-918B1442C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2C07-47CB-41C9-B936-0C12C59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451303"/>
            <a:ext cx="10363200" cy="1568497"/>
          </a:xfrm>
        </p:spPr>
        <p:txBody>
          <a:bodyPr/>
          <a:lstStyle/>
          <a:p>
            <a:r>
              <a:rPr lang="ru-RU" dirty="0"/>
              <a:t>Частични изгледи и</a:t>
            </a:r>
            <a:br>
              <a:rPr lang="en-US" dirty="0"/>
            </a:br>
            <a:r>
              <a:rPr lang="ru-RU" dirty="0"/>
              <a:t>преглед на компоненти</a:t>
            </a:r>
            <a:endParaRPr lang="en-US" dirty="0"/>
          </a:p>
        </p:txBody>
      </p:sp>
      <p:pic>
        <p:nvPicPr>
          <p:cNvPr id="3" name="Graphic 2" descr="Network">
            <a:extLst>
              <a:ext uri="{FF2B5EF4-FFF2-40B4-BE49-F238E27FC236}">
                <a16:creationId xmlns:a16="http://schemas.microsoft.com/office/drawing/2014/main" id="{7C80B409-C372-4DC0-BC6B-B21C7BCC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441" y="1525024"/>
            <a:ext cx="2625943" cy="2625943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4BC5852-0F68-4F6E-A6AC-9568F926FC0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Частични изгледи правят части от страницата</a:t>
            </a:r>
          </a:p>
          <a:p>
            <a:pPr lvl="1"/>
            <a:r>
              <a:rPr lang="ru-RU" dirty="0"/>
              <a:t>Разбийте големи файлове за маркиране на по-малки компоненти</a:t>
            </a:r>
          </a:p>
          <a:p>
            <a:pPr lvl="1"/>
            <a:r>
              <a:rPr lang="ru-RU" dirty="0"/>
              <a:t>Намалете дублирането на общ код на изглед</a:t>
            </a:r>
          </a:p>
          <a:p>
            <a:r>
              <a:rPr lang="en-US" dirty="0"/>
              <a:t>Razor</a:t>
            </a:r>
            <a:r>
              <a:rPr lang="ru-RU" dirty="0"/>
              <a:t> Частичните изгледи са нормални изгледи (.cshtml файлове)</a:t>
            </a:r>
          </a:p>
          <a:p>
            <a:pPr lvl="1"/>
            <a:r>
              <a:rPr lang="ru-RU" dirty="0"/>
              <a:t>Обикновено се поставя в / споделено / или в същата директория, където се използва</a:t>
            </a:r>
          </a:p>
          <a:p>
            <a:r>
              <a:rPr lang="ru-RU" dirty="0"/>
              <a:t>Може да се посочи с HTML Helper или Tag Helper</a:t>
            </a:r>
          </a:p>
          <a:p>
            <a:pPr lvl="1"/>
            <a:r>
              <a:rPr lang="ru-RU" dirty="0"/>
              <a:t>Html помощници: Partial, PartialAsync, RenderPartial и т.н.</a:t>
            </a:r>
          </a:p>
          <a:p>
            <a:pPr lvl="1"/>
            <a:r>
              <a:rPr lang="ru-RU" dirty="0"/>
              <a:t>Помощник за етикети: &lt;частично име = "" модел = "" view-data = "" for = "" /&gt;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изгледи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3E8F924-7649-4C7A-A2C7-0B6517BB7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2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B10E29-A32E-44E4-836F-5A54F9D5CB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HTML Helper </a:t>
            </a:r>
            <a:r>
              <a:rPr lang="bg-BG" dirty="0"/>
              <a:t>за общи изгледи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Helper </a:t>
            </a:r>
            <a:r>
              <a:rPr lang="bg-BG" dirty="0"/>
              <a:t>за общи изгледи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C1B40-9DE0-4EA5-97A1-56E49834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общи изгледи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804" y="5256349"/>
            <a:ext cx="8509503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@foreach (var product in Model.Products)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&lt;partial name="_ProductPartial" model="product" /&gt;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  <a:endParaRPr lang="en-US" sz="19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8CDD04-739F-4C0A-8816-347ACAD63BC7}"/>
              </a:ext>
            </a:extLst>
          </p:cNvPr>
          <p:cNvSpPr txBox="1">
            <a:spLocks/>
          </p:cNvSpPr>
          <p:nvPr/>
        </p:nvSpPr>
        <p:spPr>
          <a:xfrm>
            <a:off x="728803" y="1866190"/>
            <a:ext cx="8509504" cy="23719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@using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WebApplication.Models</a:t>
            </a:r>
            <a:r>
              <a:rPr lang="en-US" sz="19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@model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ProductsListViewModel</a:t>
            </a:r>
            <a:endParaRPr lang="en-US" sz="1999" dirty="0">
              <a:solidFill>
                <a:schemeClr val="tx1"/>
              </a:solidFill>
              <a:effectLst/>
            </a:endParaRPr>
          </a:p>
          <a:p>
            <a:endParaRPr lang="en-US" sz="1999" dirty="0">
              <a:solidFill>
                <a:schemeClr val="tx1"/>
              </a:solidFill>
              <a:effectLst/>
            </a:endParaRPr>
          </a:p>
          <a:p>
            <a:r>
              <a:rPr lang="sv-SE" sz="1999" dirty="0">
                <a:solidFill>
                  <a:schemeClr val="tx1"/>
                </a:solidFill>
                <a:effectLst/>
              </a:rPr>
              <a:t>@foreach (var </a:t>
            </a:r>
            <a:r>
              <a:rPr lang="en-US" sz="1999" dirty="0">
                <a:solidFill>
                  <a:schemeClr val="tx1"/>
                </a:solidFill>
                <a:effectLst/>
              </a:rPr>
              <a:t>product</a:t>
            </a:r>
            <a:r>
              <a:rPr lang="sv-SE" sz="1999" dirty="0">
                <a:solidFill>
                  <a:schemeClr val="tx1"/>
                </a:solidFill>
                <a:effectLst/>
              </a:rPr>
              <a:t> in Model.</a:t>
            </a:r>
            <a:r>
              <a:rPr lang="en-US" sz="1999" dirty="0">
                <a:solidFill>
                  <a:schemeClr val="tx1"/>
                </a:solidFill>
                <a:effectLst/>
              </a:rPr>
              <a:t>Products</a:t>
            </a:r>
            <a:r>
              <a:rPr lang="sv-SE" sz="19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@await 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Html.PartialAsync</a:t>
            </a:r>
            <a:r>
              <a:rPr lang="en-US" sz="1999" dirty="0">
                <a:solidFill>
                  <a:schemeClr val="tx1"/>
                </a:solidFill>
                <a:effectLst/>
              </a:rPr>
              <a:t>("_</a:t>
            </a:r>
            <a:r>
              <a:rPr lang="en-US" sz="1999" dirty="0" err="1">
                <a:solidFill>
                  <a:schemeClr val="tx1"/>
                </a:solidFill>
                <a:effectLst/>
              </a:rPr>
              <a:t>ProductPartial</a:t>
            </a:r>
            <a:r>
              <a:rPr lang="en-US" sz="1999" dirty="0">
                <a:solidFill>
                  <a:schemeClr val="tx1"/>
                </a:solidFill>
                <a:effectLst/>
              </a:rPr>
              <a:t>", product);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A676F06-D580-428F-B311-9FE395B7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Компонентите на View са подобни на Partial Views, но много </a:t>
            </a:r>
            <a:br>
              <a:rPr lang="ru-RU" dirty="0"/>
            </a:br>
            <a:r>
              <a:rPr lang="ru-RU" dirty="0"/>
              <a:t>по-мощни</a:t>
            </a:r>
          </a:p>
          <a:p>
            <a:pPr lvl="1"/>
            <a:r>
              <a:rPr lang="ru-RU" dirty="0"/>
              <a:t>Без обвързване на модела</a:t>
            </a:r>
          </a:p>
          <a:p>
            <a:pPr lvl="1"/>
            <a:r>
              <a:rPr lang="ru-RU" dirty="0"/>
              <a:t>Зависи само от данните, предоставени му</a:t>
            </a:r>
          </a:p>
          <a:p>
            <a:r>
              <a:rPr lang="ru-RU" dirty="0"/>
              <a:t>Преглед на компоненти:</a:t>
            </a:r>
          </a:p>
          <a:p>
            <a:pPr lvl="1"/>
            <a:r>
              <a:rPr lang="ru-RU" dirty="0"/>
              <a:t>Представете парче, а не цял отговор (както в Html.Action ())</a:t>
            </a:r>
          </a:p>
          <a:p>
            <a:pPr lvl="1"/>
            <a:r>
              <a:rPr lang="ru-RU" dirty="0"/>
              <a:t>Може да има параметри и бизнес логика</a:t>
            </a:r>
          </a:p>
          <a:p>
            <a:pPr lvl="1"/>
            <a:r>
              <a:rPr lang="ru-RU" dirty="0"/>
              <a:t>Обикновено се извиква от страница за оформление</a:t>
            </a:r>
          </a:p>
          <a:p>
            <a:pPr lvl="1"/>
            <a:r>
              <a:rPr lang="ru-RU" dirty="0"/>
              <a:t>Включва едни и същи предимства на S-o-C и проверка между контролер / изглед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Изгледи – компоненти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3AF1917-9994-425C-A59B-13C2D101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5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1A452-45F6-4538-92EB-86D8332A320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Компонентите на View са предназначени навсякъде, където имате логика за изобразяване за многократна употреба, която е твърде сложна за частичен изглед</a:t>
            </a:r>
          </a:p>
          <a:p>
            <a:pPr lvl="1"/>
            <a:r>
              <a:rPr lang="en-US" dirty="0"/>
              <a:t>Dynamic navigation menus</a:t>
            </a:r>
          </a:p>
          <a:p>
            <a:pPr lvl="1"/>
            <a:r>
              <a:rPr lang="en-US" dirty="0"/>
              <a:t>Login panels</a:t>
            </a:r>
          </a:p>
          <a:p>
            <a:pPr lvl="1"/>
            <a:r>
              <a:rPr lang="en-US" dirty="0"/>
              <a:t>Shopping carts</a:t>
            </a:r>
          </a:p>
          <a:p>
            <a:pPr lvl="1"/>
            <a:r>
              <a:rPr lang="en-US" dirty="0"/>
              <a:t>Sidebar content</a:t>
            </a:r>
          </a:p>
          <a:p>
            <a:pPr lvl="1"/>
            <a:r>
              <a:rPr lang="en-US" dirty="0"/>
              <a:t>Recently published</a:t>
            </a:r>
            <a:br>
              <a:rPr lang="bg-BG" dirty="0"/>
            </a:br>
            <a:r>
              <a:rPr lang="en-US" dirty="0"/>
              <a:t>articles</a:t>
            </a:r>
          </a:p>
          <a:p>
            <a:pPr lvl="1"/>
            <a:r>
              <a:rPr lang="en-US" dirty="0"/>
              <a:t>Tag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9960-3928-4245-BEAB-58E69A2D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Изгледи – компоненти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402F9-E84F-40F3-B2B9-A8BB5ADC0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3393" y="3110527"/>
            <a:ext cx="7671757" cy="3595182"/>
          </a:xfrm>
          <a:prstGeom prst="roundRect">
            <a:avLst>
              <a:gd name="adj" fmla="val 6548"/>
            </a:avLst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B0A9547-FCE6-419F-A8F7-7268BC8D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B4B08-8A88-4FCC-A733-E268F42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5123000"/>
            <a:ext cx="10363200" cy="820600"/>
          </a:xfrm>
        </p:spPr>
        <p:txBody>
          <a:bodyPr/>
          <a:lstStyle/>
          <a:p>
            <a:r>
              <a:rPr lang="bg-BG" dirty="0"/>
              <a:t>Основни елемент</a:t>
            </a:r>
            <a:r>
              <a:rPr lang="en-US" dirty="0"/>
              <a:t> – View Engine</a:t>
            </a:r>
          </a:p>
        </p:txBody>
      </p:sp>
      <p:pic>
        <p:nvPicPr>
          <p:cNvPr id="6" name="Graphic 5" descr="Atom">
            <a:extLst>
              <a:ext uri="{FF2B5EF4-FFF2-40B4-BE49-F238E27FC236}">
                <a16:creationId xmlns:a16="http://schemas.microsoft.com/office/drawing/2014/main" id="{627604A8-2BA3-48CE-862C-066EA9AA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239" y="1555855"/>
            <a:ext cx="3262345" cy="326234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DB35BC-A39D-48DD-BB6D-948827FBD66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Преглед на компоненти се състои от 2 части:</a:t>
            </a:r>
          </a:p>
          <a:p>
            <a:pPr lvl="1"/>
            <a:r>
              <a:rPr lang="ru-RU" dirty="0"/>
              <a:t>Клас - обикновено произлиза от ViewComponent</a:t>
            </a:r>
          </a:p>
          <a:p>
            <a:pPr lvl="1"/>
            <a:r>
              <a:rPr lang="ru-RU" dirty="0"/>
              <a:t>Резултат - обикновено изглед</a:t>
            </a:r>
          </a:p>
          <a:p>
            <a:r>
              <a:rPr lang="ru-RU" dirty="0"/>
              <a:t>Преглед на компоненти</a:t>
            </a:r>
          </a:p>
          <a:p>
            <a:pPr lvl="1"/>
            <a:r>
              <a:rPr lang="ru-RU" dirty="0"/>
              <a:t>Определете тяхната логика в метод, наречен InvokeAsync ()</a:t>
            </a:r>
          </a:p>
          <a:p>
            <a:pPr lvl="1"/>
            <a:r>
              <a:rPr lang="ru-RU" dirty="0"/>
              <a:t>Никога не обработвайте директно заявка</a:t>
            </a:r>
          </a:p>
          <a:p>
            <a:pPr lvl="1"/>
            <a:r>
              <a:rPr lang="ru-RU" dirty="0"/>
              <a:t>Обикновено инициализирайте модел, който се предава на изгледа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Изгледи – компоненти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EFCB226-CD6F-4871-A9D0-A10E6641A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75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783704-95FC-47B3-BAFE-150CD7A8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noProof="1"/>
              <a:t>ViewComponent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228068" y="1122874"/>
            <a:ext cx="9920052" cy="544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99" dirty="0">
                <a:solidFill>
                  <a:schemeClr val="tx1"/>
                </a:solidFill>
                <a:effectLst/>
              </a:rPr>
              <a:t>[ViewComponent(Name = "HelloWorld")]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public class HelloWorldViewComponent : ViewComponent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private readonly DataService dataService;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public HelloWorldViewComponent(DataService dataService)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this.dataService = dataService;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public async Task&lt;IViewComponentResult&gt; InvokeAsync(string name)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string helloMessage = </a:t>
            </a:r>
            <a:br>
              <a:rPr lang="en-US" sz="1699" dirty="0">
                <a:solidFill>
                  <a:schemeClr val="tx1"/>
                </a:solidFill>
                <a:effectLst/>
              </a:rPr>
            </a:br>
            <a:r>
              <a:rPr lang="en-US" sz="1699" dirty="0">
                <a:solidFill>
                  <a:schemeClr val="tx1"/>
                </a:solidFill>
                <a:effectLst/>
              </a:rPr>
              <a:t>            await this.dataService.GetHelloAsync();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this.ViewData["Message"] = helloMessage;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this.ViewData["Name"] = name;</a:t>
            </a:r>
          </a:p>
          <a:p>
            <a:endParaRPr lang="en-US" sz="1699" dirty="0">
              <a:solidFill>
                <a:schemeClr val="tx1"/>
              </a:solidFill>
              <a:effectLst/>
            </a:endParaRP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99" dirty="0">
                <a:solidFill>
                  <a:schemeClr val="tx1"/>
                </a:solidFill>
                <a:effectLst/>
              </a:rPr>
              <a:t>}</a:t>
            </a:r>
            <a:endParaRPr lang="en-US" sz="1699" b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90FD229-3526-4FC7-8145-B95B0CBB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</a:t>
            </a:r>
            <a:r>
              <a:rPr lang="en-US" noProof="1"/>
              <a:t>ViewComponent 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681" y="1315490"/>
            <a:ext cx="10358665" cy="8334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nn-NO" sz="1999" dirty="0">
                <a:solidFill>
                  <a:schemeClr val="tx1"/>
                </a:solidFill>
                <a:effectLst/>
              </a:rPr>
              <a:t>@* In Default.cshtml *@</a:t>
            </a:r>
          </a:p>
          <a:p>
            <a:r>
              <a:rPr lang="nn-NO" sz="1999" dirty="0">
                <a:solidFill>
                  <a:schemeClr val="tx1"/>
                </a:solidFill>
                <a:effectLst/>
              </a:rPr>
              <a:t>&lt;h1&gt;@ViewData["Message"]!!! I am @ViewData["Name"]&lt;/h1&gt;</a:t>
            </a:r>
            <a:endParaRPr lang="en-US" sz="1999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C8350B-744C-4CC3-BF8C-04562F58704F}"/>
              </a:ext>
            </a:extLst>
          </p:cNvPr>
          <p:cNvSpPr txBox="1">
            <a:spLocks/>
          </p:cNvSpPr>
          <p:nvPr/>
        </p:nvSpPr>
        <p:spPr>
          <a:xfrm>
            <a:off x="666681" y="2480385"/>
            <a:ext cx="10358666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tx1"/>
                </a:solidFill>
                <a:effectLst/>
              </a:rPr>
              <a:t>&lt;div class="view-component-content"&gt;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@await Component.InvokeAsync("HelloWorld", new { name = "David" });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    &lt;vc:HelloWorld name="John"&gt;&lt;/vc:HelloWorld&gt;</a:t>
            </a:r>
          </a:p>
          <a:p>
            <a:r>
              <a:rPr lang="en-US" sz="1999" dirty="0">
                <a:solidFill>
                  <a:schemeClr val="tx1"/>
                </a:solidFill>
                <a:effectLst/>
              </a:rPr>
              <a:t>&lt;/div&gt;</a:t>
            </a:r>
          </a:p>
        </p:txBody>
      </p:sp>
      <p:sp>
        <p:nvSpPr>
          <p:cNvPr id="7" name="Arrow: Down 13">
            <a:extLst>
              <a:ext uri="{FF2B5EF4-FFF2-40B4-BE49-F238E27FC236}">
                <a16:creationId xmlns:a16="http://schemas.microsoft.com/office/drawing/2014/main" id="{B4C2EABB-4565-4510-B6A7-7CB7061EE753}"/>
              </a:ext>
            </a:extLst>
          </p:cNvPr>
          <p:cNvSpPr/>
          <p:nvPr/>
        </p:nvSpPr>
        <p:spPr bwMode="auto">
          <a:xfrm>
            <a:off x="3500633" y="4175922"/>
            <a:ext cx="325513" cy="3999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1" y="4822611"/>
            <a:ext cx="5808737" cy="1495036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A6A5BF7-C4F9-4B98-9BDB-A0A0D727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356" y="101617"/>
            <a:ext cx="9503571" cy="88242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566" y="1499038"/>
            <a:ext cx="8351621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7212" y="3944462"/>
            <a:ext cx="2203439" cy="2384675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426672" y="1022151"/>
            <a:ext cx="9165602" cy="487261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Основни изгледи</a:t>
            </a:r>
          </a:p>
          <a:p>
            <a:r>
              <a:rPr lang="en-US" dirty="0"/>
              <a:t>Razor</a:t>
            </a:r>
            <a:r>
              <a:rPr lang="bg-BG" dirty="0"/>
              <a:t> синтаксис</a:t>
            </a:r>
            <a:endParaRPr lang="en-US" dirty="0"/>
          </a:p>
          <a:p>
            <a:pPr lvl="1"/>
            <a:r>
              <a:rPr lang="bg-BG" dirty="0"/>
              <a:t>Инжектиране на зависимостта</a:t>
            </a:r>
            <a:endParaRPr lang="en-US" dirty="0"/>
          </a:p>
          <a:p>
            <a:r>
              <a:rPr lang="ru-RU" noProof="1"/>
              <a:t>Файлове за оформление и специални изгледи</a:t>
            </a:r>
            <a:endParaRPr lang="en-US" noProof="1"/>
          </a:p>
          <a:p>
            <a:pPr lvl="1"/>
            <a:r>
              <a:rPr lang="en-US" noProof="1"/>
              <a:t>_Layout, _ViewStart, _ViewImports </a:t>
            </a:r>
          </a:p>
          <a:p>
            <a:r>
              <a:rPr lang="en-US" noProof="1"/>
              <a:t>HTML Helpers &amp; Tag Helpers</a:t>
            </a:r>
          </a:p>
          <a:p>
            <a:r>
              <a:rPr lang="ru-RU" noProof="1"/>
              <a:t>Частични изгледи и преглед на компоненти</a:t>
            </a:r>
            <a:endParaRPr lang="en-US" noProof="1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62242A8-F2DA-45D8-A20F-B309417AE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изгледи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8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DA47183-D3F2-4C6A-949F-535F51E7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89C25-2C45-4439-9F5F-CAEDB965A4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/>
              <a:t>Изгледите в </a:t>
            </a:r>
            <a:r>
              <a:rPr lang="en-US" sz="3200" dirty="0"/>
              <a:t>ASP.NET Core MVC </a:t>
            </a:r>
            <a:r>
              <a:rPr lang="bg-BG" sz="3200" dirty="0"/>
              <a:t>използват </a:t>
            </a:r>
            <a:r>
              <a:rPr lang="en-US" sz="3200" dirty="0"/>
              <a:t>Razor View Engine, </a:t>
            </a:r>
            <a:r>
              <a:rPr lang="bg-BG" sz="3200" dirty="0"/>
              <a:t>за да вграждат .</a:t>
            </a:r>
            <a:r>
              <a:rPr lang="en-US" sz="3200" dirty="0"/>
              <a:t>NET </a:t>
            </a:r>
            <a:r>
              <a:rPr lang="bg-BG" sz="3200" dirty="0"/>
              <a:t>код в </a:t>
            </a:r>
            <a:r>
              <a:rPr lang="en-US" sz="3200" dirty="0"/>
              <a:t>HTML </a:t>
            </a:r>
            <a:r>
              <a:rPr lang="bg-BG" sz="3200" dirty="0"/>
              <a:t>маркиране.</a:t>
            </a:r>
          </a:p>
          <a:p>
            <a:r>
              <a:rPr lang="bg-BG" sz="3200" dirty="0"/>
              <a:t>Обикновено те съдържат минимална логика, свързана само с представянето на данни</a:t>
            </a:r>
          </a:p>
          <a:p>
            <a:r>
              <a:rPr lang="bg-BG" sz="3200" dirty="0"/>
              <a:t>Данните могат да бъдат предадени на изглед с помощта на </a:t>
            </a:r>
            <a:r>
              <a:rPr lang="en-US" sz="3200" dirty="0"/>
              <a:t>ViewData, </a:t>
            </a:r>
            <a:r>
              <a:rPr lang="en-US" sz="3200" dirty="0" err="1"/>
              <a:t>ViewBag</a:t>
            </a:r>
            <a:r>
              <a:rPr lang="en-US" sz="3200" dirty="0"/>
              <a:t> </a:t>
            </a:r>
            <a:r>
              <a:rPr lang="bg-BG" sz="3200" dirty="0"/>
              <a:t>или чрез </a:t>
            </a:r>
            <a:r>
              <a:rPr lang="en-US" sz="3200" dirty="0"/>
              <a:t>ViewModel (</a:t>
            </a:r>
            <a:r>
              <a:rPr lang="bg-BG" sz="3200" dirty="0"/>
              <a:t>силно типизиран изглед).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B1BE9-EF2E-4CC4-B6C2-BE0C2DE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Engine Essentials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81F15-0EB8-4470-9918-47077CDD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0" y="5149887"/>
            <a:ext cx="5287388" cy="1591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F4DB4-5132-443F-8083-0715A630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48" y="5058726"/>
            <a:ext cx="4760911" cy="17081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27EB2D-FB04-47AA-8D74-3BB6F6C43CDF}"/>
              </a:ext>
            </a:extLst>
          </p:cNvPr>
          <p:cNvSpPr/>
          <p:nvPr/>
        </p:nvSpPr>
        <p:spPr bwMode="auto">
          <a:xfrm>
            <a:off x="6011635" y="5582186"/>
            <a:ext cx="550363" cy="48506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551854C-CDB0-4F63-94EC-158DC783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0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FA1B370-0FF4-4FE6-9228-DD4F955D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9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0D564D-91E1-4F8B-BD14-DDE7B14E53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0500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sz="3200" dirty="0"/>
              <a:t>Класът Base Controller осигурява много функционалност</a:t>
            </a:r>
            <a:endParaRPr lang="en-US" sz="3200" dirty="0"/>
          </a:p>
          <a:p>
            <a:pPr lvl="1"/>
            <a:r>
              <a:rPr lang="ru-RU" sz="2800" dirty="0"/>
              <a:t>Метод View () - Един от най-често използваните членове на клас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2C4F2-2A98-47B8-B1AB-811F6E0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Views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3414D85-528E-4591-9757-DA432E376965}"/>
              </a:ext>
            </a:extLst>
          </p:cNvPr>
          <p:cNvSpPr txBox="1">
            <a:spLocks/>
          </p:cNvSpPr>
          <p:nvPr/>
        </p:nvSpPr>
        <p:spPr>
          <a:xfrm>
            <a:off x="480005" y="2863617"/>
            <a:ext cx="5323315" cy="354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HomeController : Controller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this.View();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5037AC-46C1-4594-A7A3-FB20F11CC55F}"/>
              </a:ext>
            </a:extLst>
          </p:cNvPr>
          <p:cNvSpPr txBox="1">
            <a:spLocks/>
          </p:cNvSpPr>
          <p:nvPr/>
        </p:nvSpPr>
        <p:spPr>
          <a:xfrm>
            <a:off x="6128767" y="2863617"/>
            <a:ext cx="5604445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public IActionResult Index()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this.View</a:t>
            </a:r>
            <a:r>
              <a:rPr lang="en-US" dirty="0"/>
              <a:t>  ("~/Views/Other/Index.cshtml");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6D68C1-5464-4FB9-B2F4-8B3507D7B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9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работи?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00668" y="1257877"/>
            <a:ext cx="2137049" cy="101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Изглед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856920" y="1316126"/>
            <a:ext cx="2137049" cy="957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Контролер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907500" y="5448640"/>
            <a:ext cx="2137050" cy="1013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98" y="5110504"/>
            <a:ext cx="3654718" cy="15776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48" y="2496500"/>
            <a:ext cx="4352732" cy="1864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79" y="2477237"/>
            <a:ext cx="3588324" cy="2618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1533" r="7029" b="1"/>
          <a:stretch/>
        </p:blipFill>
        <p:spPr>
          <a:xfrm>
            <a:off x="240842" y="2498345"/>
            <a:ext cx="3679506" cy="23161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978794" y="1287001"/>
            <a:ext cx="2137049" cy="1015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/>
              <a:t>Модел на изгледа</a:t>
            </a:r>
            <a:endParaRPr lang="en-US" sz="2800" noProof="1"/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6DBC5125-7112-4BC4-95FE-624F8AC946D9}"/>
              </a:ext>
            </a:extLst>
          </p:cNvPr>
          <p:cNvSpPr/>
          <p:nvPr/>
        </p:nvSpPr>
        <p:spPr bwMode="auto">
          <a:xfrm>
            <a:off x="4330856" y="5706493"/>
            <a:ext cx="839536" cy="41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E67A03B-8A03-4BA0-B203-682E9A7D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798-26B5-4E9C-ABC6-7F0C27D7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endParaRPr lang="en-US" dirty="0"/>
          </a:p>
        </p:txBody>
      </p:sp>
      <p:pic>
        <p:nvPicPr>
          <p:cNvPr id="3" name="Graphic 2" descr="Contract">
            <a:extLst>
              <a:ext uri="{FF2B5EF4-FFF2-40B4-BE49-F238E27FC236}">
                <a16:creationId xmlns:a16="http://schemas.microsoft.com/office/drawing/2014/main" id="{5D9D9133-A572-4791-A622-7D190450E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985" y="1828800"/>
            <a:ext cx="2712855" cy="271285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CE14E16-EBD7-4C14-A077-9DACC85698A2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6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50938"/>
            <a:ext cx="11804650" cy="5570537"/>
          </a:xfrm>
        </p:spPr>
        <p:txBody>
          <a:bodyPr/>
          <a:lstStyle/>
          <a:p>
            <a:r>
              <a:rPr lang="en-US" dirty="0"/>
              <a:t>@ – </a:t>
            </a:r>
            <a:r>
              <a:rPr lang="bg-BG" dirty="0"/>
              <a:t>За стойности (</a:t>
            </a:r>
            <a:r>
              <a:rPr lang="en-US" dirty="0"/>
              <a:t>HTML </a:t>
            </a:r>
            <a:r>
              <a:rPr lang="bg-BG" dirty="0"/>
              <a:t>кодиран)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@{ … } – </a:t>
            </a:r>
            <a:r>
              <a:rPr lang="ru-RU" dirty="0"/>
              <a:t>За код блокове (поддържайте изгледа прост!)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F551DE0-2326-4150-AFA4-07B8C271A2AD}"/>
              </a:ext>
            </a:extLst>
          </p:cNvPr>
          <p:cNvSpPr txBox="1">
            <a:spLocks/>
          </p:cNvSpPr>
          <p:nvPr/>
        </p:nvSpPr>
        <p:spPr>
          <a:xfrm>
            <a:off x="823446" y="1827801"/>
            <a:ext cx="7586400" cy="14488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Current time is: @DateTime.Now!!!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Not HTML encoded value: @Html.Raw(someVar)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&lt;/p&gt;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1F6853C-9BF3-4684-A554-51C0E55DFD10}"/>
              </a:ext>
            </a:extLst>
          </p:cNvPr>
          <p:cNvSpPr txBox="1">
            <a:spLocks/>
          </p:cNvSpPr>
          <p:nvPr/>
        </p:nvSpPr>
        <p:spPr>
          <a:xfrm>
            <a:off x="238258" y="4075482"/>
            <a:ext cx="11712309" cy="20642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@{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var productName = "Energy drink";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if (Model != null) { productName = Model.ProductName;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     else if (ViewBag.ProductName != null) { productName = ViewBag.ProductName; }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sz="19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&lt;p&gt;Product "@productName" has been added in your shopping cart&lt;/p&gt;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55417E4-E35B-4FFA-8905-2C633F64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2182</Words>
  <Application>Microsoft Office PowerPoint</Application>
  <PresentationFormat>Custom</PresentationFormat>
  <Paragraphs>356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Основни елемент – View Engine</vt:lpstr>
      <vt:lpstr>View Engine Essentials</vt:lpstr>
      <vt:lpstr>Предаване на данни към изглед</vt:lpstr>
      <vt:lpstr>Returning Views</vt:lpstr>
      <vt:lpstr>Как работи?</vt:lpstr>
      <vt:lpstr>Razor синтаксис</vt:lpstr>
      <vt:lpstr>Razor синтаксис</vt:lpstr>
      <vt:lpstr>Razor синтаксис (2)</vt:lpstr>
      <vt:lpstr>Razor синтаксис (3)</vt:lpstr>
      <vt:lpstr>Razor синтаксис (4)</vt:lpstr>
      <vt:lpstr>Изгледи – Инжектиране на Зависимост </vt:lpstr>
      <vt:lpstr>Файлове за оформление и специални изгледи</vt:lpstr>
      <vt:lpstr>Оформление</vt:lpstr>
      <vt:lpstr>_ViewStart.cshtml</vt:lpstr>
      <vt:lpstr>_ViewImports.cshtml </vt:lpstr>
      <vt:lpstr>Секции</vt:lpstr>
      <vt:lpstr>HTML Helpers и Tag Helpers</vt:lpstr>
      <vt:lpstr>HTML Helpers</vt:lpstr>
      <vt:lpstr>Tag Helpers</vt:lpstr>
      <vt:lpstr>Tag Helpers срещу HTML Helpers</vt:lpstr>
      <vt:lpstr>Tag Helpers срещу HTML Helpers</vt:lpstr>
      <vt:lpstr>Създаване на собствен Tag Helper</vt:lpstr>
      <vt:lpstr>Частични изгледи и преглед на компоненти</vt:lpstr>
      <vt:lpstr>Общи изгледи</vt:lpstr>
      <vt:lpstr>Използване на общи изгледи</vt:lpstr>
      <vt:lpstr>Изгледи – компоненти</vt:lpstr>
      <vt:lpstr>Изгледи – компоненти</vt:lpstr>
      <vt:lpstr>Изгледи – компоненти</vt:lpstr>
      <vt:lpstr>Създаване на собствен ViewComponent </vt:lpstr>
      <vt:lpstr>Създаване на собствен ViewComponent </vt:lpstr>
      <vt:lpstr>Summary</vt:lpstr>
      <vt:lpstr>Razor изгледи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300</cp:revision>
  <dcterms:created xsi:type="dcterms:W3CDTF">2014-01-02T17:00:34Z</dcterms:created>
  <dcterms:modified xsi:type="dcterms:W3CDTF">2019-12-17T14:36:05Z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