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3"/>
  </p:notesMasterIdLst>
  <p:handoutMasterIdLst>
    <p:handoutMasterId r:id="rId34"/>
  </p:handoutMasterIdLst>
  <p:sldIdLst>
    <p:sldId id="616" r:id="rId3"/>
    <p:sldId id="611" r:id="rId4"/>
    <p:sldId id="506" r:id="rId5"/>
    <p:sldId id="522" r:id="rId6"/>
    <p:sldId id="523" r:id="rId7"/>
    <p:sldId id="531" r:id="rId8"/>
    <p:sldId id="524" r:id="rId9"/>
    <p:sldId id="526" r:id="rId10"/>
    <p:sldId id="508" r:id="rId11"/>
    <p:sldId id="527" r:id="rId12"/>
    <p:sldId id="509" r:id="rId13"/>
    <p:sldId id="536" r:id="rId14"/>
    <p:sldId id="537" r:id="rId15"/>
    <p:sldId id="538" r:id="rId16"/>
    <p:sldId id="539" r:id="rId17"/>
    <p:sldId id="511" r:id="rId18"/>
    <p:sldId id="512" r:id="rId19"/>
    <p:sldId id="540" r:id="rId20"/>
    <p:sldId id="532" r:id="rId21"/>
    <p:sldId id="533" r:id="rId22"/>
    <p:sldId id="513" r:id="rId23"/>
    <p:sldId id="535" r:id="rId24"/>
    <p:sldId id="516" r:id="rId25"/>
    <p:sldId id="561" r:id="rId26"/>
    <p:sldId id="541" r:id="rId27"/>
    <p:sldId id="543" r:id="rId28"/>
    <p:sldId id="517" r:id="rId29"/>
    <p:sldId id="518" r:id="rId30"/>
    <p:sldId id="612" r:id="rId31"/>
    <p:sldId id="481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175E1AD-A985-4D48-BFAB-CF101998CA16}">
          <p14:sldIdLst>
            <p14:sldId id="616"/>
            <p14:sldId id="611"/>
            <p14:sldId id="506"/>
            <p14:sldId id="522"/>
            <p14:sldId id="523"/>
            <p14:sldId id="531"/>
            <p14:sldId id="524"/>
            <p14:sldId id="526"/>
            <p14:sldId id="508"/>
            <p14:sldId id="527"/>
            <p14:sldId id="509"/>
            <p14:sldId id="536"/>
            <p14:sldId id="537"/>
            <p14:sldId id="538"/>
            <p14:sldId id="539"/>
            <p14:sldId id="511"/>
            <p14:sldId id="512"/>
            <p14:sldId id="540"/>
            <p14:sldId id="532"/>
            <p14:sldId id="533"/>
            <p14:sldId id="513"/>
            <p14:sldId id="535"/>
            <p14:sldId id="516"/>
            <p14:sldId id="561"/>
            <p14:sldId id="541"/>
            <p14:sldId id="543"/>
            <p14:sldId id="517"/>
            <p14:sldId id="518"/>
          </p14:sldIdLst>
        </p14:section>
        <p14:section name="Заключение" id="{163F311C-946A-48EE-AE4E-0D4D5969E9EC}">
          <p14:sldIdLst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9921B0E-50FD-49BF-87AE-F8B6E226C9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3433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46259C7-C89F-4FD0-9616-F652D4930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166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A068036-CF73-4464-B8AA-AE3CE25CF6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5468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8A1DBF7-02C7-4393-911B-9DF2AEB676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4617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1D5F5731-F130-4BA8-8F37-D0DE3F7A0B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4891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235ED06-987D-4682-9EDE-134B734C9E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1158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E3F58B0-81C5-4154-9DA1-CA3D0E8E4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0761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6.jpeg"/><Relationship Id="rId4" Type="http://schemas.openxmlformats.org/officeDocument/2006/relationships/image" Target="../media/image33.png"/><Relationship Id="rId9" Type="http://schemas.openxmlformats.org/officeDocument/2006/relationships/hyperlink" Target="https://it-kariera.mon.bg/e-lear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665412" y="533400"/>
            <a:ext cx="8900899" cy="171063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Управление на състоянието в уеб приложенията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2253546"/>
            <a:ext cx="7382341" cy="642054"/>
          </a:xfrm>
        </p:spPr>
        <p:txBody>
          <a:bodyPr/>
          <a:lstStyle/>
          <a:p>
            <a:r>
              <a:rPr lang="bg-BG" dirty="0"/>
              <a:t>Бисквитки и Сесии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896EC-FBC3-4370-B490-4560AFF59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8077480" y="3350236"/>
            <a:ext cx="2975400" cy="29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5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Обмен На Бисквитки Между Сървър-Клиент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691" y="2613628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7654" y="4227387"/>
            <a:ext cx="648081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4779" y="3650470"/>
            <a:ext cx="60667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HTTP/1.1 200 OK Set-Cookie: </a:t>
            </a:r>
            <a:r>
              <a:rPr lang="en-US" sz="2799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9" y="3253515"/>
            <a:ext cx="2020017" cy="16595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11" y="4994304"/>
            <a:ext cx="709706" cy="7097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4" y="5005095"/>
            <a:ext cx="705523" cy="705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67" y="4952965"/>
            <a:ext cx="770918" cy="770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5" y="3345355"/>
            <a:ext cx="1870289" cy="11205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89" y="3101848"/>
            <a:ext cx="2262735" cy="22092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5843" y="2666251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1667" y="1592927"/>
            <a:ext cx="4505492" cy="540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224" y="2032411"/>
            <a:ext cx="778775" cy="4154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6827" y="2046915"/>
            <a:ext cx="759520" cy="386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4693" y="3385258"/>
            <a:ext cx="65199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4620" y="2758064"/>
            <a:ext cx="473860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094" y="5068687"/>
            <a:ext cx="65199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4620" y="4459246"/>
            <a:ext cx="473860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GET www.example.bg HTTP/1.1</a:t>
            </a:r>
            <a:endParaRPr lang="en-US" sz="2799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3125" y="5064465"/>
            <a:ext cx="251157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Cookie: </a:t>
            </a:r>
            <a:r>
              <a:rPr lang="en-US" sz="2799" noProof="1"/>
              <a:t>lang=en</a:t>
            </a:r>
            <a:endParaRPr lang="en-US" sz="2799" dirty="0"/>
          </a:p>
        </p:txBody>
      </p:sp>
      <p:sp>
        <p:nvSpPr>
          <p:cNvPr id="23" name="Slide Number Placeholder">
            <a:extLst>
              <a:ext uri="{FF2B5EF4-FFF2-40B4-BE49-F238E27FC236}">
                <a16:creationId xmlns:a16="http://schemas.microsoft.com/office/drawing/2014/main" id="{93A3B24E-B9AE-404D-9B25-10A232073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Бисквитката се състои от име, стойност и </a:t>
            </a:r>
            <a:br>
              <a:rPr lang="bg-BG" dirty="0"/>
            </a:br>
            <a:r>
              <a:rPr lang="bg-BG" dirty="0"/>
              <a:t>атрибути (незадължително)</a:t>
            </a:r>
          </a:p>
          <a:p>
            <a:r>
              <a:rPr lang="bg-BG" dirty="0"/>
              <a:t>Атрибутите:</a:t>
            </a:r>
          </a:p>
          <a:p>
            <a:pPr lvl="1"/>
            <a:r>
              <a:rPr lang="bg-BG" dirty="0"/>
              <a:t>Двойки ключ-стойност с допълнителна  информация</a:t>
            </a:r>
          </a:p>
          <a:p>
            <a:pPr lvl="1"/>
            <a:r>
              <a:rPr lang="bg-BG" dirty="0"/>
              <a:t>Не са включват в заявките</a:t>
            </a:r>
          </a:p>
          <a:p>
            <a:pPr lvl="1"/>
            <a:r>
              <a:rPr lang="bg-BG" dirty="0"/>
              <a:t>Използват се от клиента за контрол на бисквитките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Бисквитките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8" y="5246665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728DBDE-72BB-4994-BDEC-2C9B6558D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9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Определя се от атрибутите </a:t>
            </a:r>
            <a:r>
              <a:rPr lang="en-US" dirty="0"/>
              <a:t>Domain </a:t>
            </a:r>
            <a:r>
              <a:rPr lang="bg-BG" dirty="0"/>
              <a:t>и </a:t>
            </a:r>
            <a:r>
              <a:rPr lang="en-US" dirty="0"/>
              <a:t>Path</a:t>
            </a:r>
          </a:p>
          <a:p>
            <a:r>
              <a:rPr lang="en-US" dirty="0"/>
              <a:t>Domain – </a:t>
            </a:r>
            <a:r>
              <a:rPr lang="bg-BG" dirty="0"/>
              <a:t>определя уебсайта, към който принадлежи </a:t>
            </a:r>
            <a:br>
              <a:rPr lang="bg-BG" dirty="0"/>
            </a:br>
            <a:r>
              <a:rPr lang="bg-BG" dirty="0"/>
              <a:t>бисквитката</a:t>
            </a:r>
            <a:endParaRPr lang="en-US" dirty="0"/>
          </a:p>
          <a:p>
            <a:r>
              <a:rPr lang="en-US" dirty="0"/>
              <a:t>Path – </a:t>
            </a:r>
            <a:r>
              <a:rPr lang="bg-BG" dirty="0"/>
              <a:t>Указва URL път, който трябва да съществува в </a:t>
            </a:r>
            <a:br>
              <a:rPr lang="bg-BG" dirty="0"/>
            </a:br>
            <a:r>
              <a:rPr lang="bg-BG" dirty="0"/>
              <a:t>искания ресурс, преди да бъде изпратена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80" y="4689304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5555" y="4765483"/>
            <a:ext cx="4570809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4E567F6-CD69-4A5C-A9BA-257234FAD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0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Определя се от атрибутите </a:t>
            </a:r>
            <a:r>
              <a:rPr lang="en-US" dirty="0"/>
              <a:t>Expires </a:t>
            </a:r>
            <a:r>
              <a:rPr lang="bg-BG" dirty="0"/>
              <a:t>и </a:t>
            </a:r>
            <a:r>
              <a:rPr lang="en-US" dirty="0"/>
              <a:t>Max-Age</a:t>
            </a:r>
          </a:p>
          <a:p>
            <a:r>
              <a:rPr lang="en-US" dirty="0"/>
              <a:t>Expires – </a:t>
            </a:r>
            <a:r>
              <a:rPr lang="bg-BG" dirty="0"/>
              <a:t>определя датата, на която браузърът трябва да </a:t>
            </a:r>
            <a:br>
              <a:rPr lang="bg-BG" dirty="0"/>
            </a:br>
            <a:r>
              <a:rPr lang="bg-BG" dirty="0"/>
              <a:t>изтрие бисквитката</a:t>
            </a:r>
            <a:endParaRPr lang="en-US" dirty="0"/>
          </a:p>
          <a:p>
            <a:pPr lvl="1"/>
            <a:r>
              <a:rPr lang="bg-BG" dirty="0"/>
              <a:t>По подразбиране бисквитките се изтриват след края на </a:t>
            </a:r>
            <a:br>
              <a:rPr lang="bg-BG" dirty="0"/>
            </a:br>
            <a:r>
              <a:rPr lang="bg-BG" dirty="0"/>
              <a:t>сесията</a:t>
            </a:r>
            <a:endParaRPr lang="en-US" dirty="0"/>
          </a:p>
          <a:p>
            <a:r>
              <a:rPr lang="en-US" dirty="0"/>
              <a:t>Max-Age – </a:t>
            </a:r>
            <a:r>
              <a:rPr lang="bg-BG" dirty="0"/>
              <a:t>интервал от секунди преди бисквитката да бъде изтрита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0" y="5496223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646" y="5993048"/>
            <a:ext cx="7465655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9D2C187-A9D4-425F-A02D-88C990B72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8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Защитните флагове нямат асоциирани стойности</a:t>
            </a:r>
            <a:endParaRPr lang="en-US" dirty="0"/>
          </a:p>
          <a:p>
            <a:r>
              <a:rPr lang="en-US" dirty="0"/>
              <a:t>Security - </a:t>
            </a:r>
            <a:r>
              <a:rPr lang="bg-BG" dirty="0"/>
              <a:t>казва на браузъра да използва бисквитки само чрез защитени / криптирани връзки</a:t>
            </a:r>
            <a:endParaRPr lang="en-US" dirty="0"/>
          </a:p>
          <a:p>
            <a:r>
              <a:rPr lang="en-US" noProof="1"/>
              <a:t>HttpOnly</a:t>
            </a:r>
            <a:r>
              <a:rPr lang="en-US" dirty="0"/>
              <a:t> – </a:t>
            </a:r>
            <a:r>
              <a:rPr lang="bg-BG" dirty="0"/>
              <a:t>определя, че бисквитките не могат да бъдат достъпни чрез скриптови езици от страна на клиента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Сигурност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0" y="4724064"/>
            <a:ext cx="11526488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2736" y="5247403"/>
            <a:ext cx="3428107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CBC44A6-1379-461C-BB28-26C649F7F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2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Файлът с бисквитки съдържа таблица с двойки </a:t>
            </a:r>
            <a:br>
              <a:rPr lang="bg-BG" dirty="0"/>
            </a:br>
            <a:r>
              <a:rPr lang="bg-BG" dirty="0"/>
              <a:t>ключ-стойност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Има В Бисквитката?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536" y="2381546"/>
            <a:ext cx="8823759" cy="4323642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C1C2345-3EA1-4F77-845E-B8CE6B9E8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Повечето бисквитки се съхраняват в RDBMS, най-често SQLite</a:t>
            </a:r>
            <a:endParaRPr lang="en-US" dirty="0"/>
          </a:p>
          <a:p>
            <a:r>
              <a:rPr lang="bg-BG" dirty="0"/>
              <a:t>Изтеглете SQLite браузъра от </a:t>
            </a:r>
            <a:r>
              <a:rPr lang="bg-BG" dirty="0">
                <a:hlinkClick r:id="rId3"/>
              </a:rPr>
              <a:t>тук</a:t>
            </a:r>
            <a:endParaRPr lang="en-US" dirty="0"/>
          </a:p>
          <a:p>
            <a:r>
              <a:rPr lang="bg-BG" dirty="0"/>
              <a:t>Местоположение на бисквитките на Mozilla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Местоположение на бисквитките на Chrome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Разгледайте Вашите Бисквитки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2985" y="3361809"/>
            <a:ext cx="11274663" cy="1040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799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799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85" y="5356838"/>
            <a:ext cx="11274663" cy="1040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799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3840D01-944B-44A1-AAE2-758A6F811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Отворете файла с браузъра SQLite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Прегледайте таблицата с бисквитки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Разгледайте Вашите Бисквитки </a:t>
            </a:r>
            <a:r>
              <a:rPr lang="en-US" dirty="0"/>
              <a:t>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0" y="4070672"/>
            <a:ext cx="11072080" cy="22326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9" y="1809924"/>
            <a:ext cx="5708475" cy="14548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19643" y="2193558"/>
            <a:ext cx="1599783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69452" y="4435886"/>
            <a:ext cx="964949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8679" y="4435886"/>
            <a:ext cx="1002087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1878" y="4435885"/>
            <a:ext cx="1002087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3000" y="4435885"/>
            <a:ext cx="1002087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2239" y="4426363"/>
            <a:ext cx="1002087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4306" y="4435885"/>
            <a:ext cx="1935294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19581" y="4426363"/>
            <a:ext cx="1327522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F1E0FD75-A2E1-4604-8C88-DD6E4840A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Контролирайте Бисквитките Си</a:t>
            </a:r>
            <a:r>
              <a:rPr lang="en-US" dirty="0"/>
              <a:t> – Mozilla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8" y="1504548"/>
            <a:ext cx="11433720" cy="454261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5456" y="4101924"/>
            <a:ext cx="823585" cy="761802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7642" y="2730682"/>
            <a:ext cx="1943943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89362" y="5701708"/>
            <a:ext cx="2038096" cy="304721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16CD6AA-77B0-4683-BA53-FC35FC6FA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Контролирайте Бисквитките Си</a:t>
            </a:r>
            <a:r>
              <a:rPr lang="en-US" dirty="0"/>
              <a:t> – Mozilla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46" y="1151715"/>
            <a:ext cx="5190498" cy="523811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1807" y="2591018"/>
            <a:ext cx="4723170" cy="1447423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1807" y="5813181"/>
            <a:ext cx="2742486" cy="447182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836" y="1600201"/>
            <a:ext cx="2907544" cy="1521390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ru-RU" sz="2800" dirty="0">
                <a:solidFill>
                  <a:srgbClr val="FFFFFF"/>
                </a:solidFill>
              </a:rPr>
              <a:t>Преглеждайте бисквитки от избран уебсайт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423" y="4361049"/>
            <a:ext cx="4053989" cy="1447422"/>
          </a:xfrm>
          <a:prstGeom prst="wedgeRoundRectCallout">
            <a:avLst>
              <a:gd name="adj1" fmla="val -57950"/>
              <a:gd name="adj2" fmla="val 53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ru-RU" sz="2800" dirty="0">
                <a:solidFill>
                  <a:srgbClr val="FFFFFF"/>
                </a:solidFill>
              </a:rPr>
              <a:t>Изтрийте определена бисквитка или всички бисквитки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A388353-4999-4F6F-B5A0-269B64CC7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0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HTTP</a:t>
            </a:r>
            <a:r>
              <a:rPr lang="bg-BG" dirty="0"/>
              <a:t> Бисквитки</a:t>
            </a:r>
            <a:endParaRPr lang="en-US" dirty="0"/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Употреба и Контрол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Бисквитки в </a:t>
            </a:r>
            <a:r>
              <a:rPr lang="en-US" dirty="0"/>
              <a:t>HTTP </a:t>
            </a:r>
            <a:r>
              <a:rPr lang="bg-BG" dirty="0"/>
              <a:t>Сървър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HTTP</a:t>
            </a:r>
            <a:r>
              <a:rPr lang="bg-BG" dirty="0"/>
              <a:t> Сесии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Сесии в </a:t>
            </a:r>
            <a:r>
              <a:rPr lang="en-US" dirty="0"/>
              <a:t>HTTP </a:t>
            </a:r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B407C70-F448-4856-A0E6-093688A4D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9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Контролирайте бисквитките си </a:t>
            </a:r>
            <a:r>
              <a:rPr lang="en-US" dirty="0"/>
              <a:t>– Chrome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7957" y="1181523"/>
            <a:ext cx="8132472" cy="339017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69192" y="3533366"/>
            <a:ext cx="686854" cy="26913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5866" y="3829418"/>
            <a:ext cx="1166265" cy="26913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3" y="5318795"/>
            <a:ext cx="6501226" cy="9428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4814" y="5318795"/>
            <a:ext cx="4028647" cy="952353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5187" y="4675307"/>
            <a:ext cx="380901" cy="5639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6874" y="5527657"/>
            <a:ext cx="357133" cy="558396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952011E-BDF1-4073-A64E-FAA8C32B0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bg-BG" dirty="0"/>
              <a:t>Бисквитки, съхранявани от външна страна </a:t>
            </a:r>
            <a:br>
              <a:rPr lang="bg-BG" dirty="0"/>
            </a:br>
            <a:r>
              <a:rPr lang="bg-BG" dirty="0"/>
              <a:t>(различен домейн)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Бисквитки На Трети Страни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179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3386" y="3949979"/>
            <a:ext cx="63323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84427" y="3330414"/>
            <a:ext cx="38893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Трансфер на бисквитки</a:t>
            </a:r>
            <a:endParaRPr lang="en-US" sz="2799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8" y="3708758"/>
            <a:ext cx="2020017" cy="16595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5449547"/>
            <a:ext cx="709706" cy="7097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" y="5460338"/>
            <a:ext cx="705523" cy="705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6" y="5408208"/>
            <a:ext cx="770918" cy="770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3" y="3800598"/>
            <a:ext cx="1870289" cy="112055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3387" y="4250095"/>
            <a:ext cx="6465587" cy="75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04510" y="2251220"/>
            <a:ext cx="5242130" cy="540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004873" y="2751990"/>
            <a:ext cx="465611" cy="3120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01829" y="2640472"/>
            <a:ext cx="453866" cy="2697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54" y="5037171"/>
            <a:ext cx="2499812" cy="145150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974" y="3273138"/>
            <a:ext cx="1432958" cy="14329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465880" y="2872417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29" name="TextBox 28"/>
          <p:cNvSpPr txBox="1"/>
          <p:nvPr/>
        </p:nvSpPr>
        <p:spPr>
          <a:xfrm>
            <a:off x="9455695" y="4845272"/>
            <a:ext cx="227759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Трета страна</a:t>
            </a:r>
            <a:endParaRPr lang="en-US" sz="2799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3387" y="4673438"/>
            <a:ext cx="6012467" cy="7868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3387" y="4956054"/>
            <a:ext cx="6012467" cy="8068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69623" y="4644859"/>
            <a:ext cx="387761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Трансфер на бисквитки</a:t>
            </a:r>
            <a:endParaRPr lang="en-US" sz="2799" dirty="0"/>
          </a:p>
        </p:txBody>
      </p:sp>
      <p:sp>
        <p:nvSpPr>
          <p:cNvPr id="33" name="Slide Number Placeholder">
            <a:extLst>
              <a:ext uri="{FF2B5EF4-FFF2-40B4-BE49-F238E27FC236}">
                <a16:creationId xmlns:a16="http://schemas.microsoft.com/office/drawing/2014/main" id="{D66EBC3C-66E6-4D67-9573-ECC201DC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8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24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24F3A6-BDA7-4D58-A1E3-F3C94E0A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Сесии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1275" y="1295400"/>
            <a:ext cx="3226274" cy="3226274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D13A804-5937-49DB-91DE-110AF1A4D69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47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Начин за съхраняване на информация за потребител, която да се използва на </a:t>
            </a:r>
            <a:r>
              <a:rPr lang="bg-BG" b="1" dirty="0">
                <a:solidFill>
                  <a:schemeClr val="bg1"/>
                </a:solidFill>
              </a:rPr>
              <a:t>много страници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Сесиите?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61" y="3185451"/>
            <a:ext cx="1785525" cy="178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522" y="2760599"/>
            <a:ext cx="259012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74" y="4889068"/>
            <a:ext cx="874024" cy="874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77" y="3452845"/>
            <a:ext cx="874024" cy="8740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77" y="2262205"/>
            <a:ext cx="874024" cy="8740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150" y="3452845"/>
            <a:ext cx="874024" cy="8740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9290" y="2786694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Сесия</a:t>
            </a:r>
            <a:endParaRPr lang="en-US" sz="2799" dirty="0"/>
          </a:p>
        </p:txBody>
      </p:sp>
      <p:sp>
        <p:nvSpPr>
          <p:cNvPr id="16" name="TextBox 15"/>
          <p:cNvSpPr txBox="1"/>
          <p:nvPr/>
        </p:nvSpPr>
        <p:spPr>
          <a:xfrm>
            <a:off x="8755829" y="2437675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4275" y="3628315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3702" y="5064538"/>
            <a:ext cx="17295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33014" y="4498948"/>
            <a:ext cx="285847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>
                <a:solidFill>
                  <a:schemeClr val="accent1">
                    <a:lumMod val="75000"/>
                  </a:schemeClr>
                </a:solidFill>
              </a:rPr>
              <a:t>Потребител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799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2497" y="3140444"/>
            <a:ext cx="1221540" cy="4965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5987" y="3937921"/>
            <a:ext cx="2008704" cy="115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7034" y="3889857"/>
            <a:ext cx="1255151" cy="334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28695" y="4212641"/>
            <a:ext cx="1243490" cy="5478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">
            <a:extLst>
              <a:ext uri="{FF2B5EF4-FFF2-40B4-BE49-F238E27FC236}">
                <a16:creationId xmlns:a16="http://schemas.microsoft.com/office/drawing/2014/main" id="{A0F5F798-D20E-4F95-A2E4-8DDEF4D1A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Механизмът за обмен се използва между потребителя и уеб приложението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Сесиите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179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3387" y="4890639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3252449" y="3529142"/>
            <a:ext cx="57385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Поверителни данни на потребител</a:t>
            </a:r>
            <a:endParaRPr lang="en-US" sz="2799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8" y="3708758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5449547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" y="5460338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6" y="5408208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3" y="3800598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3387" y="4065474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17" y="3435712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4632" y="306887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39424" y="4330196"/>
            <a:ext cx="234900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ID</a:t>
            </a:r>
            <a:r>
              <a:rPr lang="bg-BG" sz="2799" dirty="0"/>
              <a:t> на сесията</a:t>
            </a:r>
            <a:endParaRPr lang="en-US" sz="2799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989" y="2414751"/>
            <a:ext cx="1454655" cy="6557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3169" y="2130204"/>
            <a:ext cx="246997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Първо влизане</a:t>
            </a:r>
            <a:endParaRPr lang="en-US" sz="2799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2031" y="2422199"/>
            <a:ext cx="1454655" cy="6557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">
            <a:extLst>
              <a:ext uri="{FF2B5EF4-FFF2-40B4-BE49-F238E27FC236}">
                <a16:creationId xmlns:a16="http://schemas.microsoft.com/office/drawing/2014/main" id="{7E6EF108-4459-4029-A75E-44DEA54B1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45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Механизмът за обмен се използва между потребителя и уеб приложението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Сесиите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179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3387" y="4890639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8" y="3708758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5449547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" y="5460338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6" y="5408208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3" y="3800598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3387" y="4065474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17" y="3435712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4632" y="306887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4986199" y="3535275"/>
            <a:ext cx="221325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ID</a:t>
            </a:r>
            <a:r>
              <a:rPr lang="bg-BG" sz="2799" dirty="0"/>
              <a:t> на сесията</a:t>
            </a:r>
            <a:endParaRPr lang="en-US" sz="2799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991" y="2503282"/>
            <a:ext cx="1704753" cy="567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305161" y="1980197"/>
            <a:ext cx="339312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Преглед на страници</a:t>
            </a:r>
            <a:endParaRPr lang="en-US" sz="279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667154" y="4323923"/>
            <a:ext cx="529880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Изисквани данни + </a:t>
            </a:r>
            <a:r>
              <a:rPr lang="en-US" sz="2799" dirty="0"/>
              <a:t>ID </a:t>
            </a:r>
            <a:r>
              <a:rPr lang="bg-BG" sz="2799" dirty="0"/>
              <a:t>на сесия</a:t>
            </a:r>
            <a:endParaRPr lang="en-US" sz="2799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5349" y="2503282"/>
            <a:ext cx="1704753" cy="567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">
            <a:extLst>
              <a:ext uri="{FF2B5EF4-FFF2-40B4-BE49-F238E27FC236}">
                <a16:creationId xmlns:a16="http://schemas.microsoft.com/office/drawing/2014/main" id="{CFB6FE66-B267-4CC5-905C-5E7F14F7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3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Механизмът за обмен се използва между потребителя и уеб приложението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Сесиите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179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3387" y="4890639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8" y="3708758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5449547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" y="5460338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6" y="5408208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3" y="3800598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3387" y="4065474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17" y="3435712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4632" y="306887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674397" y="4319116"/>
            <a:ext cx="482600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Изисквани данни + </a:t>
            </a:r>
            <a:r>
              <a:rPr lang="en-US" sz="2799" dirty="0"/>
              <a:t>ID </a:t>
            </a:r>
            <a:r>
              <a:rPr lang="bg-BG" sz="2799" dirty="0"/>
              <a:t>на сесия</a:t>
            </a:r>
            <a:endParaRPr lang="en-US" sz="2799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991" y="2591018"/>
            <a:ext cx="1312993" cy="4795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3737078" y="2062602"/>
            <a:ext cx="4971221" cy="95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799" dirty="0"/>
              <a:t>Преглеждане на страници след</a:t>
            </a:r>
            <a:br>
              <a:rPr lang="bg-BG" sz="2799" dirty="0"/>
            </a:br>
            <a:r>
              <a:rPr lang="bg-BG" sz="2799" dirty="0"/>
              <a:t>рестарт на сървърът</a:t>
            </a:r>
            <a:endParaRPr lang="en-US" sz="279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4971696" y="3513926"/>
            <a:ext cx="230009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ID</a:t>
            </a:r>
            <a:r>
              <a:rPr lang="bg-BG" sz="2799" dirty="0"/>
              <a:t> на сесията</a:t>
            </a:r>
            <a:endParaRPr lang="en-US" sz="2799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2438" y="2591018"/>
            <a:ext cx="1312993" cy="4795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">
            <a:extLst>
              <a:ext uri="{FF2B5EF4-FFF2-40B4-BE49-F238E27FC236}">
                <a16:creationId xmlns:a16="http://schemas.microsoft.com/office/drawing/2014/main" id="{B32B1979-27D4-4415-BE00-3D239D78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63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с Бисквитките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995" y="3034018"/>
            <a:ext cx="1785525" cy="178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2455" y="2609165"/>
            <a:ext cx="259012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30" y="3715676"/>
            <a:ext cx="874024" cy="8740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1070" y="3129960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Сесия</a:t>
            </a:r>
            <a:endParaRPr lang="en-US" sz="2799" dirty="0"/>
          </a:p>
        </p:txBody>
      </p:sp>
      <p:sp>
        <p:nvSpPr>
          <p:cNvPr id="19" name="TextBox 18"/>
          <p:cNvSpPr txBox="1"/>
          <p:nvPr/>
        </p:nvSpPr>
        <p:spPr>
          <a:xfrm>
            <a:off x="1407848" y="1851424"/>
            <a:ext cx="1889259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name: </a:t>
            </a:r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br>
              <a:rPr lang="en-US" sz="2799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value: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106" y="3115631"/>
            <a:ext cx="770570" cy="1907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" y="1851426"/>
            <a:ext cx="777614" cy="7776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2" y="4357360"/>
            <a:ext cx="777614" cy="77761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7847" y="4279896"/>
            <a:ext cx="1889259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name: </a:t>
            </a:r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br>
              <a:rPr lang="en-US" sz="2799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value: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  <a:p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8106" y="4591376"/>
            <a:ext cx="761802" cy="2850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0176626" y="1612838"/>
            <a:ext cx="1627649" cy="2600987"/>
          </a:xfrm>
          <a:prstGeom prst="roundRect">
            <a:avLst/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sid 5 {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uid: 101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}</a:t>
            </a:r>
          </a:p>
          <a:p>
            <a:pPr algn="ctr" defTabSz="1218565"/>
            <a:r>
              <a:rPr lang="en-US" dirty="0">
                <a:solidFill>
                  <a:srgbClr val="FFFFFF"/>
                </a:solidFill>
              </a:rPr>
              <a:t>sid 7 {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uid: 102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}</a:t>
            </a:r>
          </a:p>
          <a:p>
            <a:pPr algn="ctr" defTabSz="1218565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2287" y="4495524"/>
            <a:ext cx="1627649" cy="1943400"/>
          </a:xfrm>
          <a:prstGeom prst="can">
            <a:avLst/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en-US" sz="2800" dirty="0" err="1">
                <a:solidFill>
                  <a:srgbClr val="FFFFFF"/>
                </a:solidFill>
              </a:rPr>
              <a:t>uid</a:t>
            </a:r>
            <a:r>
              <a:rPr lang="en-US" sz="2800" dirty="0">
                <a:solidFill>
                  <a:srgbClr val="FFFFFF"/>
                </a:solidFill>
              </a:rPr>
              <a:t>  name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101 Teo</a:t>
            </a:r>
          </a:p>
          <a:p>
            <a:pPr algn="ctr" defTabSz="1218565"/>
            <a:r>
              <a:rPr lang="en-US" sz="2800" dirty="0">
                <a:solidFill>
                  <a:srgbClr val="FFFFFF"/>
                </a:solidFill>
              </a:rPr>
              <a:t>102 </a:t>
            </a:r>
            <a:r>
              <a:rPr lang="en-US" sz="2800" dirty="0" err="1">
                <a:solidFill>
                  <a:srgbClr val="FFFFFF"/>
                </a:solidFill>
              </a:rPr>
              <a:t>Bojo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59598" y="1080290"/>
            <a:ext cx="361601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Съхранение на сесии</a:t>
            </a:r>
            <a:endParaRPr lang="en-US" sz="2799" dirty="0"/>
          </a:p>
        </p:txBody>
      </p:sp>
      <p:sp>
        <p:nvSpPr>
          <p:cNvPr id="49" name="TextBox 48"/>
          <p:cNvSpPr txBox="1"/>
          <p:nvPr/>
        </p:nvSpPr>
        <p:spPr>
          <a:xfrm>
            <a:off x="9674880" y="4033918"/>
            <a:ext cx="168642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БД</a:t>
            </a:r>
            <a:endParaRPr lang="en-US" sz="2799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3571" y="2412344"/>
            <a:ext cx="2932395" cy="9167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78052" y="3391502"/>
            <a:ext cx="977403" cy="386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1242" y="4819543"/>
            <a:ext cx="1371023" cy="695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3571" y="4495524"/>
            <a:ext cx="3084923" cy="1556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144" y="3362997"/>
            <a:ext cx="788481" cy="2213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2976" y="4869402"/>
            <a:ext cx="818019" cy="3074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487426" y="2292417"/>
            <a:ext cx="253511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Потвърждение</a:t>
            </a:r>
            <a:endParaRPr lang="en-US" sz="2799" dirty="0"/>
          </a:p>
        </p:txBody>
      </p:sp>
      <p:sp>
        <p:nvSpPr>
          <p:cNvPr id="75" name="TextBox 74"/>
          <p:cNvSpPr txBox="1"/>
          <p:nvPr/>
        </p:nvSpPr>
        <p:spPr>
          <a:xfrm rot="1607758">
            <a:off x="8379930" y="4265901"/>
            <a:ext cx="1508609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Вземи данни</a:t>
            </a:r>
            <a:endParaRPr lang="en-US" sz="2799" dirty="0"/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0931" y="5305338"/>
            <a:ext cx="4082766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0231" y="2644014"/>
            <a:ext cx="81348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066" y="4218061"/>
            <a:ext cx="81348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0567" y="3468841"/>
            <a:ext cx="9741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4402" y="4950390"/>
            <a:ext cx="8915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Resp</a:t>
            </a:r>
          </a:p>
        </p:txBody>
      </p:sp>
      <p:sp>
        <p:nvSpPr>
          <p:cNvPr id="31" name="Slide Number Placeholder">
            <a:extLst>
              <a:ext uri="{FF2B5EF4-FFF2-40B4-BE49-F238E27FC236}">
                <a16:creationId xmlns:a16="http://schemas.microsoft.com/office/drawing/2014/main" id="{C077D4C7-50ED-4E86-AA38-D7D9772F1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5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Сесията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67" y="1433748"/>
            <a:ext cx="7389476" cy="4726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8411" y="1473494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8411" y="2992784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8411" y="4537259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02" y="2992784"/>
            <a:ext cx="1848198" cy="142681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bg-BG" sz="2800" dirty="0">
                <a:solidFill>
                  <a:srgbClr val="FFFFFF"/>
                </a:solidFill>
              </a:rPr>
              <a:t>Уникално </a:t>
            </a:r>
            <a:r>
              <a:rPr lang="en-US" sz="2800" dirty="0">
                <a:solidFill>
                  <a:srgbClr val="FFFFFF"/>
                </a:solidFill>
              </a:rPr>
              <a:t>ID </a:t>
            </a:r>
            <a:r>
              <a:rPr lang="bg-BG" sz="2800" dirty="0">
                <a:solidFill>
                  <a:srgbClr val="FFFFFF"/>
                </a:solidFill>
              </a:rPr>
              <a:t>на сесията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100" y="1682162"/>
            <a:ext cx="629311" cy="20240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229100" y="3706192"/>
            <a:ext cx="629311" cy="10397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3936" y="1877580"/>
            <a:ext cx="3664421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3936" y="3417902"/>
            <a:ext cx="3816782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3936" y="4954594"/>
            <a:ext cx="3664421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159" y="2734502"/>
            <a:ext cx="2515453" cy="2294697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ru-RU" sz="2800" dirty="0">
                <a:solidFill>
                  <a:srgbClr val="FFFFFF"/>
                </a:solidFill>
              </a:rPr>
              <a:t>Ключ-стойност двойки с потребителски данни</a:t>
            </a:r>
            <a:endParaRPr lang="bg-BG" sz="2800" dirty="0">
              <a:solidFill>
                <a:srgbClr val="FFFFFF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08357" y="2265765"/>
            <a:ext cx="761802" cy="1616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</p:cNvCxnSpPr>
          <p:nvPr/>
        </p:nvCxnSpPr>
        <p:spPr>
          <a:xfrm flipH="1">
            <a:off x="8760715" y="3356908"/>
            <a:ext cx="589570" cy="320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08357" y="3881851"/>
            <a:ext cx="761802" cy="14609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229100" y="3201452"/>
            <a:ext cx="629311" cy="504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">
            <a:extLst>
              <a:ext uri="{FF2B5EF4-FFF2-40B4-BE49-F238E27FC236}">
                <a16:creationId xmlns:a16="http://schemas.microsoft.com/office/drawing/2014/main" id="{1ED13AA7-D425-42A1-B9FF-07B6F080F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на състоянието в уеб приложенията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4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8CE19-7386-4543-878B-C8BF6A2D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Бисквитки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bg-BG" dirty="0"/>
              <a:t>Приложения и Контрол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457942" y="1206014"/>
            <a:ext cx="3272940" cy="3272940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3459B50-2296-4500-A893-F9FA6D890DF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C505343-E09F-422F-BE40-5F47F85D2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4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Малък файл с обикновен текст без изпълним код</a:t>
            </a:r>
            <a:endParaRPr lang="en-US" dirty="0"/>
          </a:p>
          <a:p>
            <a:pPr lvl="1"/>
            <a:r>
              <a:rPr lang="bg-BG" dirty="0"/>
              <a:t>Изпраща се от сървъра до браузъра на клиента</a:t>
            </a:r>
            <a:endParaRPr lang="en-US" dirty="0"/>
          </a:p>
          <a:p>
            <a:pPr lvl="1"/>
            <a:r>
              <a:rPr lang="bg-BG" dirty="0"/>
              <a:t>Съхранява се от браузъра на устройството на клиента (компютър, таблет и т.н.)</a:t>
            </a:r>
            <a:endParaRPr lang="en-US" dirty="0"/>
          </a:p>
          <a:p>
            <a:pPr lvl="1"/>
            <a:r>
              <a:rPr lang="bg-BG" dirty="0"/>
              <a:t>Съхранява</a:t>
            </a:r>
            <a:r>
              <a:rPr lang="en-US" dirty="0"/>
              <a:t> </a:t>
            </a:r>
            <a:r>
              <a:rPr lang="bg-BG" dirty="0"/>
              <a:t>малка част данни</a:t>
            </a:r>
            <a:r>
              <a:rPr lang="en-US" dirty="0"/>
              <a:t> </a:t>
            </a:r>
            <a:r>
              <a:rPr lang="bg-BG" dirty="0"/>
              <a:t>за конкретен клиент и уеб сайт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Бисквитките</a:t>
            </a:r>
            <a:r>
              <a:rPr lang="en-US" dirty="0"/>
              <a:t>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1114" y="3685752"/>
            <a:ext cx="3946600" cy="3824178"/>
            <a:chOff x="7008812" y="3718546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718546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792153"/>
              <a:ext cx="1066803" cy="1066801"/>
            </a:xfrm>
            <a:prstGeom prst="rect">
              <a:avLst/>
            </a:prstGeom>
          </p:spPr>
        </p:pic>
      </p:grp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BA23583-F6AF-41D3-B479-526CE73F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7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Управление на сесиите</a:t>
            </a:r>
          </a:p>
          <a:p>
            <a:pPr lvl="1"/>
            <a:r>
              <a:rPr lang="bg-BG" dirty="0"/>
              <a:t>Вход, колички за пазаруване, резултати от игри или нещо друго, което сървърът трябва да запомни</a:t>
            </a:r>
            <a:endParaRPr lang="en-US" dirty="0"/>
          </a:p>
          <a:p>
            <a:r>
              <a:rPr lang="bg-BG" dirty="0"/>
              <a:t>Персонализация</a:t>
            </a:r>
            <a:endParaRPr lang="en-US" dirty="0"/>
          </a:p>
          <a:p>
            <a:pPr lvl="1"/>
            <a:r>
              <a:rPr lang="bg-BG" dirty="0"/>
              <a:t>Потребителски предпочитания, теми и персонализирани настройки</a:t>
            </a:r>
            <a:endParaRPr lang="en-US" dirty="0"/>
          </a:p>
          <a:p>
            <a:r>
              <a:rPr lang="bg-BG" dirty="0"/>
              <a:t>Проследяване</a:t>
            </a:r>
            <a:endParaRPr lang="en-US" dirty="0"/>
          </a:p>
          <a:p>
            <a:pPr lvl="1"/>
            <a:r>
              <a:rPr lang="bg-BG" dirty="0"/>
              <a:t>Записване и анализ на поведението на потребителя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Какво Се Използват Бисквитки?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9696A42-919F-4338-B00B-7FCD4AFE2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HTTP обектът е без състояние</a:t>
            </a:r>
            <a:endParaRPr lang="en-US" dirty="0"/>
          </a:p>
          <a:p>
            <a:pPr lvl="1"/>
            <a:r>
              <a:rPr lang="bg-BG" dirty="0"/>
              <a:t>Не съхранява информация за заявките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Сесиите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46615" y="2766174"/>
            <a:ext cx="9884206" cy="3412952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799" dirty="0"/>
                <a:t>Уеб клиент</a:t>
              </a:r>
              <a:endParaRPr lang="en-US" sz="2799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99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799" dirty="0"/>
                <a:t>Уеб апликация</a:t>
              </a:r>
              <a:endParaRPr lang="en-US" sz="2799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99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99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218565"/>
              <a:r>
                <a:rPr lang="bg-BG" sz="2800" dirty="0">
                  <a:solidFill>
                    <a:srgbClr val="FFFFFF"/>
                  </a:solidFill>
                </a:rPr>
                <a:t>Не се съхранява</a:t>
              </a:r>
            </a:p>
          </p:txBody>
        </p:sp>
      </p:grpSp>
      <p:sp>
        <p:nvSpPr>
          <p:cNvPr id="23" name="Slide Number Placeholder">
            <a:extLst>
              <a:ext uri="{FF2B5EF4-FFF2-40B4-BE49-F238E27FC236}">
                <a16:creationId xmlns:a16="http://schemas.microsoft.com/office/drawing/2014/main" id="{6F85E0DA-B6E4-48F1-9150-7ABF5D5F7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Сървърът не знае дали две заявки идват от един и същ </a:t>
            </a:r>
            <a:br>
              <a:rPr lang="bg-BG" dirty="0"/>
            </a:br>
            <a:r>
              <a:rPr lang="bg-BG" dirty="0"/>
              <a:t>клиент</a:t>
            </a:r>
            <a:endParaRPr lang="en-US" dirty="0"/>
          </a:p>
          <a:p>
            <a:r>
              <a:rPr lang="bg-BG" dirty="0"/>
              <a:t>Проблеми при управление на състояние</a:t>
            </a:r>
            <a:endParaRPr lang="en-US" dirty="0"/>
          </a:p>
          <a:p>
            <a:pPr lvl="1"/>
            <a:r>
              <a:rPr lang="bg-BG" dirty="0"/>
              <a:t>Навигацията през страниците изисква удостоверяване </a:t>
            </a:r>
            <a:br>
              <a:rPr lang="bg-BG" dirty="0"/>
            </a:br>
            <a:r>
              <a:rPr lang="bg-BG" dirty="0"/>
              <a:t>всеки път</a:t>
            </a:r>
            <a:endParaRPr lang="en-US" dirty="0"/>
          </a:p>
          <a:p>
            <a:pPr lvl="1"/>
            <a:r>
              <a:rPr lang="bg-BG" dirty="0"/>
              <a:t>Информацията за страниците се губи между заявките</a:t>
            </a:r>
            <a:endParaRPr lang="en-US" dirty="0"/>
          </a:p>
          <a:p>
            <a:pPr lvl="1"/>
            <a:r>
              <a:rPr lang="bg-BG" dirty="0"/>
              <a:t>По-трудно персонализиране на функционалността на страниците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</a:t>
            </a:r>
            <a:r>
              <a:rPr lang="bg-BG" dirty="0"/>
              <a:t>Проблемът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54C2DA3-7ACB-4777-AD73-78688DB70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6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Надежден механизъм на уебсайтовете да запомнят </a:t>
            </a:r>
            <a:br>
              <a:rPr lang="bg-BG" dirty="0"/>
            </a:br>
            <a:r>
              <a:rPr lang="bg-BG" dirty="0"/>
              <a:t>състоятелна информация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За да се знае дали потребителят е влязъл или 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За да се знае с кой акаунт е влязъл потребителят</a:t>
            </a:r>
          </a:p>
          <a:p>
            <a:pPr lvl="1"/>
            <a:r>
              <a:rPr lang="bg-BG" dirty="0"/>
              <a:t>За да се записва активността на сърфиране на потребителя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За да се помнят части, които са по-рано въведени в полета </a:t>
            </a:r>
            <a:br>
              <a:rPr lang="bg-BG" dirty="0"/>
            </a:br>
            <a:r>
              <a:rPr lang="bg-BG" dirty="0"/>
              <a:t>на формуляри (потребителски имена, пароли и т.н.)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</a:t>
            </a:r>
            <a:r>
              <a:rPr lang="bg-BG" dirty="0"/>
              <a:t>Решението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8E70E86-F9AA-4771-9AC6-86F556429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Отговорът държи бисквитките, които трябва да бъдат </a:t>
            </a:r>
            <a:br>
              <a:rPr lang="bg-BG" dirty="0"/>
            </a:br>
            <a:r>
              <a:rPr lang="bg-BG" dirty="0"/>
              <a:t>запазени в </a:t>
            </a:r>
            <a:r>
              <a:rPr lang="en-US" dirty="0"/>
              <a:t>Set-Cookie </a:t>
            </a:r>
            <a:r>
              <a:rPr lang="bg-BG" dirty="0"/>
              <a:t>хедъра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website cookie</a:t>
            </a:r>
            <a:r>
              <a:rPr lang="bg-BG" dirty="0"/>
              <a:t> в рамките на </a:t>
            </a:r>
            <a:br>
              <a:rPr lang="bg-BG" dirty="0"/>
            </a:br>
            <a:r>
              <a:rPr lang="en-US" dirty="0"/>
              <a:t>Cookie </a:t>
            </a:r>
            <a:r>
              <a:rPr lang="bg-BG" dirty="0"/>
              <a:t>хедъра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Използват Бисквитките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92" y="2465156"/>
            <a:ext cx="5764831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15" y="5226804"/>
            <a:ext cx="5764831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25"/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8FD9275-2245-4013-918F-FB758CFC9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7156</TotalTime>
  <Words>1352</Words>
  <Application>Microsoft Office PowerPoint</Application>
  <PresentationFormat>Custom</PresentationFormat>
  <Paragraphs>237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HTTP Бисквитки</vt:lpstr>
      <vt:lpstr>Какво Са Бисквитките?</vt:lpstr>
      <vt:lpstr>За Какво Се Използват Бисквитки?</vt:lpstr>
      <vt:lpstr>Управление На Сесиите</vt:lpstr>
      <vt:lpstr>Stateless HTTP – Проблемът</vt:lpstr>
      <vt:lpstr>Stateless HTTP – Решението</vt:lpstr>
      <vt:lpstr>Как Се Използват Бисквитките?</vt:lpstr>
      <vt:lpstr>Обмен На Бисквитки Между Сървър-Клиент</vt:lpstr>
      <vt:lpstr>Структура На Бисквитките</vt:lpstr>
      <vt:lpstr>Обхват</vt:lpstr>
      <vt:lpstr>Живот</vt:lpstr>
      <vt:lpstr>Сигурност</vt:lpstr>
      <vt:lpstr>Какво Има В Бисквитката?</vt:lpstr>
      <vt:lpstr>Разгледайте Вашите Бисквитки</vt:lpstr>
      <vt:lpstr>Разгледайте Вашите Бисквитки (2)</vt:lpstr>
      <vt:lpstr>Контролирайте Бисквитките Си – Mozilla</vt:lpstr>
      <vt:lpstr>Контролирайте Бисквитките Си – Mozilla (2)</vt:lpstr>
      <vt:lpstr>Контролирайте бисквитките си – Chrome</vt:lpstr>
      <vt:lpstr>Бисквитки На Трети Страни</vt:lpstr>
      <vt:lpstr>HTTP Сесии</vt:lpstr>
      <vt:lpstr>Какво Представляват Сесиите?</vt:lpstr>
      <vt:lpstr>Управление На Сесиите</vt:lpstr>
      <vt:lpstr>Управление На Сесиите</vt:lpstr>
      <vt:lpstr>Управление На Сесиите</vt:lpstr>
      <vt:lpstr>Връзка с Бисквитките</vt:lpstr>
      <vt:lpstr>Структура на Сесията</vt:lpstr>
      <vt:lpstr>Управление на състоянието в уеб приложенията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2019-12-17T14:37:15Z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