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4"/>
  </p:notesMasterIdLst>
  <p:handoutMasterIdLst>
    <p:handoutMasterId r:id="rId45"/>
  </p:handoutMasterIdLst>
  <p:sldIdLst>
    <p:sldId id="616" r:id="rId3"/>
    <p:sldId id="611" r:id="rId4"/>
    <p:sldId id="617" r:id="rId5"/>
    <p:sldId id="618" r:id="rId6"/>
    <p:sldId id="619" r:id="rId7"/>
    <p:sldId id="633" r:id="rId8"/>
    <p:sldId id="679" r:id="rId9"/>
    <p:sldId id="635" r:id="rId10"/>
    <p:sldId id="680" r:id="rId11"/>
    <p:sldId id="681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49" r:id="rId24"/>
    <p:sldId id="650" r:id="rId25"/>
    <p:sldId id="651" r:id="rId26"/>
    <p:sldId id="653" r:id="rId27"/>
    <p:sldId id="654" r:id="rId28"/>
    <p:sldId id="655" r:id="rId29"/>
    <p:sldId id="656" r:id="rId30"/>
    <p:sldId id="657" r:id="rId31"/>
    <p:sldId id="658" r:id="rId32"/>
    <p:sldId id="659" r:id="rId33"/>
    <p:sldId id="660" r:id="rId34"/>
    <p:sldId id="661" r:id="rId35"/>
    <p:sldId id="662" r:id="rId36"/>
    <p:sldId id="663" r:id="rId37"/>
    <p:sldId id="664" r:id="rId38"/>
    <p:sldId id="665" r:id="rId39"/>
    <p:sldId id="666" r:id="rId40"/>
    <p:sldId id="678" r:id="rId41"/>
    <p:sldId id="612" r:id="rId42"/>
    <p:sldId id="481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E7B38FE-B4F5-42E9-B29D-B635023F6681}">
          <p14:sldIdLst>
            <p14:sldId id="616"/>
            <p14:sldId id="611"/>
            <p14:sldId id="617"/>
            <p14:sldId id="618"/>
            <p14:sldId id="619"/>
            <p14:sldId id="633"/>
            <p14:sldId id="679"/>
            <p14:sldId id="635"/>
            <p14:sldId id="680"/>
            <p14:sldId id="681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78"/>
          </p14:sldIdLst>
        </p14:section>
        <p14:section name="Заключение" id="{A5FC4145-86AA-42BF-A461-34766DF7C460}">
          <p14:sldIdLst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22A9D95-53AA-4430-9626-FEE3632F3C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4703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0CB793E-1D4E-48C3-A5CD-8099BACF5D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0131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10BCE66-860A-4310-8682-542DEE616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547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239281B-C003-47FA-AC53-215A91122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373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ED2FE8A-0909-4FE2-BE9B-BBAD0B7184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551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BC2BA2-E931-4FF2-AC38-7F593585A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591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DF5924-A430-4CD5-89E0-9B342C73FA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164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9.jpeg"/><Relationship Id="rId4" Type="http://schemas.openxmlformats.org/officeDocument/2006/relationships/image" Target="../media/image26.png"/><Relationship Id="rId9" Type="http://schemas.openxmlformats.org/officeDocument/2006/relationships/hyperlink" Target="https://it-kariera.mon.bg/e-learn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Автентикация и авторизация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390423"/>
            <a:ext cx="6018151" cy="2758932"/>
            <a:chOff x="745783" y="3390423"/>
            <a:chExt cx="6018151" cy="27589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25564" y="33904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F60CDC0-F25B-4045-91A8-924FAE8E7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39" y="4366509"/>
            <a:ext cx="5013817" cy="18989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612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ApplicationDbContext.cs</a:t>
            </a:r>
          </a:p>
          <a:p>
            <a:pPr lvl="1"/>
            <a:r>
              <a:rPr lang="ru-RU" dirty="0"/>
              <a:t>Съдържа контекста на данни на EF</a:t>
            </a:r>
          </a:p>
          <a:p>
            <a:pPr lvl="1"/>
            <a:r>
              <a:rPr lang="ru-RU" dirty="0"/>
              <a:t>Осигурява достъп до данните на приложението, използвайки модели на обекти</a:t>
            </a:r>
          </a:p>
          <a:p>
            <a:r>
              <a:rPr lang="ru-RU" dirty="0"/>
              <a:t>Startup.cs</a:t>
            </a:r>
          </a:p>
          <a:p>
            <a:pPr lvl="1"/>
            <a:r>
              <a:rPr lang="ru-RU" dirty="0"/>
              <a:t>Може да конфигурира удостоверяване въз основа на бисквитки (или JWT)</a:t>
            </a:r>
          </a:p>
          <a:p>
            <a:pPr lvl="1"/>
            <a:r>
              <a:rPr lang="ru-RU" dirty="0"/>
              <a:t>Може да активира външно влизане (напр. Вход във Facebook)</a:t>
            </a:r>
          </a:p>
          <a:p>
            <a:pPr lvl="1"/>
            <a:r>
              <a:rPr lang="ru-RU" dirty="0"/>
              <a:t>Може да промени настройките за идентификация по подразбиране</a:t>
            </a:r>
          </a:p>
          <a:p>
            <a:pPr lvl="1"/>
            <a:r>
              <a:rPr lang="ru-RU" dirty="0"/>
              <a:t>Може да активира RoleManager с .AddRoles &lt;IdentityRole&gt; 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934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на шаблона на ASP.NET Core Project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C589EDA-A822-4F74-AF3E-451F071C7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7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Настройки на паролата - могат да бъдат определени в Startup.cs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23134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на шаблона на ASP.NET Core Project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17799" y="4249835"/>
            <a:ext cx="2494150" cy="1053332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6172" y="2372579"/>
            <a:ext cx="11274665" cy="3910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{</a:t>
            </a:r>
            <a:br>
              <a:rPr lang="en-US" sz="1999" dirty="0">
                <a:solidFill>
                  <a:schemeClr val="tx1"/>
                </a:solidFill>
                <a:effectLst/>
              </a:rPr>
            </a:br>
            <a:r>
              <a:rPr lang="en-US" sz="1999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services.AddDefaultIdentity&lt;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IdentityUser</a:t>
            </a:r>
            <a:r>
              <a:rPr lang="en-US" sz="1999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      // Password, lockout, emails, etc.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options.Password.RequireNonAlphanumeric</a:t>
            </a:r>
            <a:r>
              <a:rPr lang="en-US" sz="1999" dirty="0">
                <a:solidFill>
                  <a:schemeClr val="tx1"/>
                </a:solidFill>
                <a:effectLst/>
              </a:rPr>
              <a:t> = false;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AddDefaultUI</a:t>
            </a:r>
            <a:r>
              <a:rPr lang="en-US" sz="1999" dirty="0">
                <a:solidFill>
                  <a:schemeClr val="tx1"/>
                </a:solidFill>
                <a:effectLst/>
              </a:rPr>
              <a:t>(UIFramework.Bootstrap4)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AddRoles</a:t>
            </a:r>
            <a:r>
              <a:rPr lang="en-US" sz="1999" dirty="0">
                <a:solidFill>
                  <a:schemeClr val="tx1"/>
                </a:solidFill>
                <a:effectLst/>
              </a:rPr>
              <a:t>&lt;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IdentityRole</a:t>
            </a:r>
            <a:r>
              <a:rPr lang="en-US" sz="1999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AddEntityFrameworkStores</a:t>
            </a:r>
            <a:r>
              <a:rPr lang="en-US" sz="1999" dirty="0">
                <a:solidFill>
                  <a:schemeClr val="tx1"/>
                </a:solidFill>
                <a:effectLst/>
              </a:rPr>
              <a:t>&lt;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ApplicationDbContext</a:t>
            </a:r>
            <a:r>
              <a:rPr lang="en-US" sz="1999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7FC4E0A-0C32-4591-A479-383B7538B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на потребител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162" y="1315293"/>
            <a:ext cx="10360501" cy="493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var newUser = new ApplicationUser()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UserName = "maria",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Email = "mm@gmail.com",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var result = await userManager.CreateAsync(newUser, "S0m3@Pa$$");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// result.Errors holds the error messages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7C007F1-4C3C-4E3D-B9EF-8E0CA41A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Вход</a:t>
            </a:r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bg-BG" noProof="1"/>
          </a:p>
          <a:p>
            <a:r>
              <a:rPr lang="bg-BG" noProof="1"/>
              <a:t>Изход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Потребителско Вход/Изход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162" y="1858237"/>
            <a:ext cx="10360501" cy="3443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bool rememberMe = true;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bool shouldLockout = false;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var signInStatus = await signInManager.PasswordSignInAsync(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"maria", "S0m3@Pa$$", rememberMe, shouldLockout);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if (signInStatus.Succeeded)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// Sucessfull login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162" y="6019126"/>
            <a:ext cx="10360501" cy="4440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await signInManager.SignOutAsync();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B49F0F7-C870-4FB1-98AC-462D260F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Използвайте атрибутите [Авторизиране] и [AllowAnonymous], за да конфигурирате разрешен / анонимен достъп за контролер / действие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ru-RU" dirty="0"/>
              <a:t>Авторизиране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38887" y="2908956"/>
            <a:ext cx="10512862" cy="3815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[Authorize]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public class AccountController : Controller</a:t>
            </a:r>
            <a:r>
              <a:rPr lang="bg-BG" sz="2199" noProof="1">
                <a:solidFill>
                  <a:schemeClr val="tx1"/>
                </a:solidFill>
                <a:effectLst/>
              </a:rPr>
              <a:t> </a:t>
            </a:r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// GET: /Account/Login (anonymous)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[AllowAnonymous]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public async Task&lt;IActionResult&gt; Login(string returnUrl) { … }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// POST: /Account/LogOff (for logged-in users only)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[HttpPost]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public async Task&lt;IActionResult&gt; Logout() { … }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3ED76C-326F-4105-8C1B-13079A3B5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5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Провери настоящия </a:t>
            </a:r>
            <a:r>
              <a:rPr lang="bg-BG" dirty="0"/>
              <a:t>потребител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566" y="1143000"/>
            <a:ext cx="8238491" cy="25124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799" noProof="1">
                <a:solidFill>
                  <a:schemeClr val="tx1"/>
                </a:solidFill>
                <a:effectLst/>
              </a:rPr>
              <a:t>// GET: /Account/Roles (for logged-in users only)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[Authorize]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public ActionResult Roles()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var currentUser = await userManager.GetUserAsync(this.User);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var roles = await userManager.GetRolesAsync(currentUser);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2434834" y="4038335"/>
            <a:ext cx="9128566" cy="25124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799" noProof="1">
                <a:solidFill>
                  <a:schemeClr val="tx1"/>
                </a:solidFill>
                <a:effectLst/>
              </a:rPr>
              <a:t>// GET: /Account/Data (for logged-in users only)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[Authorize]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public ActionResult Data()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var currentUserUsername = await userManager.GetUserName(this.User);</a:t>
            </a:r>
            <a:br>
              <a:rPr lang="en-US" sz="1799" noProof="1">
                <a:solidFill>
                  <a:schemeClr val="tx1"/>
                </a:solidFill>
                <a:effectLst/>
              </a:rPr>
            </a:br>
            <a:r>
              <a:rPr lang="en-US" sz="1799" noProof="1">
                <a:solidFill>
                  <a:schemeClr val="tx1"/>
                </a:solidFill>
                <a:effectLst/>
              </a:rPr>
              <a:t>    var currentUserId = await userManager.GetUserIdAsync(this.User);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C399D83-906B-4706-9269-35E9AAFA7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Добави потребител в роля</a:t>
            </a:r>
            <a:endParaRPr lang="en-US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84212" y="1295400"/>
            <a:ext cx="10512862" cy="41877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var roleName = "Administrator";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var roleExists = await roleManager.RoleExistsAsync(roleName);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if (roleExists)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var user = await userManager.GetUserAsync(User);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var result = await userManager.AddToRoleAsync(user, roleName);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if (result.Succeeded) 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    // The user is now Administrator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7C87685-1D09-4818-ADA6-7AC412B7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2" y="1151121"/>
            <a:ext cx="12457199" cy="5570355"/>
          </a:xfrm>
        </p:spPr>
        <p:txBody>
          <a:bodyPr/>
          <a:lstStyle/>
          <a:p>
            <a:r>
              <a:rPr lang="bg-BG" dirty="0"/>
              <a:t>Д</a:t>
            </a:r>
            <a:r>
              <a:rPr lang="ru-RU" dirty="0"/>
              <a:t>остъп само на потребителите в роля </a:t>
            </a:r>
            <a:r>
              <a:rPr lang="en-US" dirty="0"/>
              <a:t>"</a:t>
            </a:r>
            <a:r>
              <a:rPr lang="ru-RU" dirty="0"/>
              <a:t>Администратор</a:t>
            </a:r>
            <a:r>
              <a:rPr lang="en-US" dirty="0"/>
              <a:t>"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Достъп, ако Ролята на потребителя е </a:t>
            </a:r>
            <a:r>
              <a:rPr lang="en-US" dirty="0"/>
              <a:t>"</a:t>
            </a:r>
            <a:r>
              <a:rPr lang="ru-RU" dirty="0"/>
              <a:t>Потребител</a:t>
            </a:r>
            <a:r>
              <a:rPr lang="en-US" dirty="0"/>
              <a:t>"</a:t>
            </a:r>
            <a:r>
              <a:rPr lang="ru-RU" dirty="0"/>
              <a:t>, </a:t>
            </a:r>
            <a:r>
              <a:rPr lang="en-US" dirty="0"/>
              <a:t>"</a:t>
            </a:r>
            <a:r>
              <a:rPr lang="ru-RU" dirty="0"/>
              <a:t>Студент</a:t>
            </a:r>
            <a:r>
              <a:rPr lang="en-US" dirty="0"/>
              <a:t>"</a:t>
            </a:r>
            <a:r>
              <a:rPr lang="ru-RU" dirty="0"/>
              <a:t> или </a:t>
            </a:r>
            <a:r>
              <a:rPr lang="en-US" dirty="0"/>
              <a:t>"</a:t>
            </a:r>
            <a:r>
              <a:rPr lang="ru-RU" dirty="0"/>
              <a:t>Треньор</a:t>
            </a:r>
            <a:r>
              <a:rPr lang="en-US" dirty="0"/>
              <a:t>"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Изисква влезлия потребител в определена роля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7981" y="1981577"/>
            <a:ext cx="10512862" cy="1209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[Authorize(Roles="Administrator")]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public class AdminController : Controller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2234" y="4482781"/>
            <a:ext cx="10512862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tx1"/>
                </a:solidFill>
                <a:effectLst/>
              </a:rPr>
              <a:t>[Authorize(Roles="User, Student, Trainer")]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public ActionResult Roles()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…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9144143-AA18-44A7-8169-8A71B8341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Проверете ролята на потребителя, в която сте в момента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162" y="1295400"/>
            <a:ext cx="10360501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>
                <a:effectLst/>
              </a:rPr>
              <a:t>// GET: /Home/Admin (for logged-in admins only)</a:t>
            </a:r>
          </a:p>
          <a:p>
            <a:r>
              <a:rPr lang="en-US" sz="2400" noProof="1">
                <a:effectLst/>
              </a:rPr>
              <a:t>[Authorize]</a:t>
            </a:r>
          </a:p>
          <a:p>
            <a:r>
              <a:rPr lang="en-US" sz="2400" noProof="1">
                <a:effectLst/>
              </a:rPr>
              <a:t>public ActionResult Admin()</a:t>
            </a:r>
          </a:p>
          <a:p>
            <a:r>
              <a:rPr lang="en-US" sz="2400" noProof="1">
                <a:effectLst/>
              </a:rPr>
              <a:t>{</a:t>
            </a:r>
          </a:p>
          <a:p>
            <a:r>
              <a:rPr lang="en-US" sz="2400" noProof="1">
                <a:effectLst/>
              </a:rPr>
              <a:t>    if (this.User.IsInRole("Administrator"))</a:t>
            </a:r>
          </a:p>
          <a:p>
            <a:r>
              <a:rPr lang="en-US" sz="2400" noProof="1">
                <a:effectLst/>
              </a:rPr>
              <a:t>    {</a:t>
            </a:r>
          </a:p>
          <a:p>
            <a:r>
              <a:rPr lang="en-US" sz="2400" noProof="1">
                <a:effectLst/>
              </a:rPr>
              <a:t>        ViewBag.Message = "Welcome to the admin area!";</a:t>
            </a:r>
          </a:p>
          <a:p>
            <a:r>
              <a:rPr lang="en-US" sz="2400" noProof="1">
                <a:effectLst/>
              </a:rPr>
              <a:t>        return View();</a:t>
            </a:r>
          </a:p>
          <a:p>
            <a:r>
              <a:rPr lang="en-US" sz="2400" noProof="1">
                <a:effectLst/>
              </a:rPr>
              <a:t>    }</a:t>
            </a:r>
          </a:p>
          <a:p>
            <a:endParaRPr lang="en-US" sz="2400" noProof="1">
              <a:effectLst/>
            </a:endParaRPr>
          </a:p>
          <a:p>
            <a:r>
              <a:rPr lang="en-US" sz="2400" noProof="1">
                <a:effectLst/>
              </a:rPr>
              <a:t>    return this.View("Unauthorized");</a:t>
            </a:r>
          </a:p>
          <a:p>
            <a:r>
              <a:rPr lang="en-US" sz="2400" noProof="1"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89C8DC-708C-4D2F-A568-F0CB628D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ru-RU" noProof="1"/>
              <a:t>UserManager &lt;TUser&gt; - API за управление на потребителите в постоянен магазин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70508"/>
              </p:ext>
            </p:extLst>
          </p:nvPr>
        </p:nvGraphicFramePr>
        <p:xfrm>
          <a:off x="358384" y="2261901"/>
          <a:ext cx="11468880" cy="42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0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13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4082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AddClaimsAsync(…)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FindByEmailAsync(…)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GenerateChangeEmailTokenAsync(…)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AddToRoleAsync(…)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FindByIdAsync(…)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GenerateEmailConfirmationTokenAsync(…)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IsInRoleAsync(…)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FindByNameAsync(…)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GeneratePasswordResetTokenAsync(…)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GetUserId(…)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GetClaimsAsync(…)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GetAuthenticationTokenAsync(…)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ConfirmEmailAsync(…)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GetEmailAsync(…)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IsEmailConfirmedAsync(…)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ChangeEmailAsync(…)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GetRolesAsync(…)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CreateSecurityTokenAsync(…)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CreateAsync(…)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GetUserAsync(…)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ResetPasswordAsync(…)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DeleteAsync(…)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CheckPasswordAsync(…)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RemoveFromRoleAsync(…)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Dispose(…)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UpdateAsync(…)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RemoveClaimsAsync(…)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2EC718-F9A9-46DC-A5FE-81ACABE31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Основна идентичност на ASP.NET</a:t>
            </a:r>
          </a:p>
          <a:p>
            <a:r>
              <a:rPr lang="ru-RU" dirty="0"/>
              <a:t>Видове за удостоверяване</a:t>
            </a:r>
          </a:p>
          <a:p>
            <a:r>
              <a:rPr lang="ru-RU" dirty="0"/>
              <a:t>Социални акаунти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D15DE20-F9DF-44F0-B73A-FDBA07CA3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Идентичността на базата на претенции е често срещана техника, използвана в приложенията</a:t>
            </a:r>
          </a:p>
          <a:p>
            <a:pPr lvl="1"/>
            <a:r>
              <a:rPr lang="ru-RU" dirty="0"/>
              <a:t>Приложенията придобиват информация за самоличност на своите потребители чрез искове</a:t>
            </a:r>
          </a:p>
          <a:p>
            <a:r>
              <a:rPr lang="ru-RU" dirty="0"/>
              <a:t>Искът е твърдение, което един субект прави за себе си</a:t>
            </a:r>
          </a:p>
          <a:p>
            <a:pPr lvl="1"/>
            <a:r>
              <a:rPr lang="ru-RU" dirty="0"/>
              <a:t>Може да става въпрос за име, група, етническа принадлежност, привилегия, асоциация и т.н.</a:t>
            </a:r>
          </a:p>
          <a:p>
            <a:pPr lvl="1"/>
            <a:r>
              <a:rPr lang="ru-RU" dirty="0"/>
              <a:t>Субектът, който отправя искането, е доставчик</a:t>
            </a:r>
          </a:p>
          <a:p>
            <a:r>
              <a:rPr lang="ru-RU" dirty="0"/>
              <a:t>Идентичността на базата на претенции опростява логиката за удостоверяване</a:t>
            </a:r>
          </a:p>
          <a:p>
            <a:pPr lvl="1"/>
            <a:r>
              <a:rPr lang="ru-RU" dirty="0"/>
              <a:t>Често се използва в отделни части на приложение или микроприложения</a:t>
            </a:r>
          </a:p>
          <a:p>
            <a:pPr lvl="1"/>
            <a:r>
              <a:rPr lang="ru-RU" dirty="0"/>
              <a:t>Не е необходим механизъм за създаване / промяна на акаунта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Claims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B5C1BCD-2CFC-41E5-B8EB-56115A84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066800"/>
            <a:ext cx="11804650" cy="5570537"/>
          </a:xfrm>
        </p:spPr>
        <p:txBody>
          <a:bodyPr>
            <a:normAutofit/>
          </a:bodyPr>
          <a:lstStyle/>
          <a:p>
            <a:r>
              <a:rPr lang="ru-RU" dirty="0"/>
              <a:t>В ASP.NET Core проверките за автентичност на базата на претенции са декларативни</a:t>
            </a:r>
          </a:p>
          <a:p>
            <a:pPr lvl="1"/>
            <a:r>
              <a:rPr lang="ru-RU" dirty="0"/>
              <a:t>Програмистът ги вгражда срещу контролер или действие</a:t>
            </a:r>
          </a:p>
          <a:p>
            <a:pPr lvl="1"/>
            <a:r>
              <a:rPr lang="ru-RU" dirty="0"/>
              <a:t>Програмистът посочва необходимите претенции за достъп до функционалността</a:t>
            </a:r>
          </a:p>
          <a:p>
            <a:r>
              <a:rPr lang="ru-RU" dirty="0"/>
              <a:t>Изискванията за искове се основават на политиката</a:t>
            </a:r>
          </a:p>
          <a:p>
            <a:pPr lvl="1"/>
            <a:r>
              <a:rPr lang="ru-RU" dirty="0"/>
              <a:t>Програмистът трябва да регистрира политика, изразяваща изисквания за претенции</a:t>
            </a:r>
          </a:p>
          <a:p>
            <a:r>
              <a:rPr lang="ru-RU" dirty="0"/>
              <a:t>Претенциите са двойки име-стойност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Claims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94" y="5553074"/>
            <a:ext cx="2974298" cy="117021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C1DC97-9F4C-403D-905D-5E67622D4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5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066800"/>
            <a:ext cx="11804650" cy="5570537"/>
          </a:xfrm>
        </p:spPr>
        <p:txBody>
          <a:bodyPr/>
          <a:lstStyle/>
          <a:p>
            <a:r>
              <a:rPr lang="ru-RU" dirty="0"/>
              <a:t>Най-простият вид политика за искове проверява само за наличието на рекламация</a:t>
            </a:r>
          </a:p>
          <a:p>
            <a:pPr lvl="1"/>
            <a:r>
              <a:rPr lang="ru-RU" dirty="0"/>
              <a:t>Стойността на рекламацията не се проверява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Claims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2574" y="3128384"/>
            <a:ext cx="10360501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public void ConfigureServices(IServiceCollection services)</a:t>
            </a:r>
            <a:r>
              <a:rPr lang="bg-BG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services.AddAuthorization(options =&gt;</a:t>
            </a:r>
            <a:r>
              <a:rPr lang="bg-BG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    options.AddPolicy("EmployeeOnly", policy =&gt; policy.RequireClaim("EmployeeNumber"));</a:t>
            </a:r>
            <a:r>
              <a:rPr lang="bg-BG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tx1"/>
                </a:solidFill>
                <a:effectLst/>
              </a:rPr>
              <a:t>});}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08358" y="4924929"/>
            <a:ext cx="10360501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[Authorize(Policy = "EmployeeOnly")]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public IActionResult VacationBalance()</a:t>
            </a:r>
            <a:r>
              <a:rPr lang="bg-BG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return View();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4DCC29A-B601-47A0-8B03-9C1EB716E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EE1A-65F2-419A-893A-37155E13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Идентичност</a:t>
            </a:r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8313ED2-2271-4B0F-B815-3C0A796376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6E333-326A-4318-9B15-4CC723D74D1C}"/>
              </a:ext>
            </a:extLst>
          </p:cNvPr>
          <p:cNvSpPr/>
          <p:nvPr/>
        </p:nvSpPr>
        <p:spPr>
          <a:xfrm>
            <a:off x="1674812" y="2474460"/>
            <a:ext cx="8516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40829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От ASP.NET Core 2.2, идентичността се предоставя като библиотека на клас Razor</a:t>
            </a:r>
          </a:p>
          <a:p>
            <a:r>
              <a:rPr lang="ru-RU" dirty="0"/>
              <a:t>Скелето може да бъде конфигурирано да генерира изходен код</a:t>
            </a:r>
          </a:p>
          <a:p>
            <a:pPr lvl="1"/>
            <a:r>
              <a:rPr lang="ru-RU" dirty="0"/>
              <a:t>Ако трябва да промените кода и да промените поведението</a:t>
            </a:r>
          </a:p>
          <a:p>
            <a:r>
              <a:rPr lang="ru-RU" dirty="0"/>
              <a:t>Повечето от необходимия код се генерира от скелета</a:t>
            </a:r>
          </a:p>
          <a:p>
            <a:pPr lvl="1"/>
            <a:r>
              <a:rPr lang="ru-RU" dirty="0"/>
              <a:t>Вашият проект ще се нуждае от актуализация, преди процесът да приключи</a:t>
            </a:r>
          </a:p>
          <a:p>
            <a:r>
              <a:rPr lang="ru-RU" dirty="0"/>
              <a:t>Скелето генерира полезен файл ScaffoldingReadme.txt</a:t>
            </a:r>
          </a:p>
          <a:p>
            <a:pPr lvl="1"/>
            <a:r>
              <a:rPr lang="ru-RU" dirty="0"/>
              <a:t>Съдържа инструкции за това какво е необходимо за завършване на скелета</a:t>
            </a:r>
          </a:p>
          <a:p>
            <a:r>
              <a:rPr lang="ru-RU" dirty="0"/>
              <a:t>Препоръчва се контрол на източника, преди да се направи опит за скеле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A5D287E-132D-4BE1-80DC-5F81F9D9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8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85000" lnSpcReduction="10000"/>
          </a:bodyPr>
          <a:lstStyle/>
          <a:p>
            <a:r>
              <a:rPr lang="ru-RU" noProof="1"/>
              <a:t>ApplicationUser.cs - може да добави функционалност на потребителя</a:t>
            </a:r>
          </a:p>
          <a:p>
            <a:r>
              <a:rPr lang="ru-RU" noProof="1"/>
              <a:t>Разширява потребителската информация за приложението ASP.NET Core, получено от IdentityUser</a:t>
            </a:r>
          </a:p>
          <a:p>
            <a:pPr lvl="1"/>
            <a:r>
              <a:rPr lang="ru-RU" noProof="1"/>
              <a:t>Id (уникален идентификационен номер на потребител, низ, съдържащ GUID)</a:t>
            </a:r>
          </a:p>
          <a:p>
            <a:pPr lvl="2"/>
            <a:r>
              <a:rPr lang="ru-RU" noProof="1"/>
              <a:t>Например 313c241a-29ed-4398-b185-9a143bbd03ef</a:t>
            </a:r>
          </a:p>
          <a:p>
            <a:pPr lvl="1"/>
            <a:r>
              <a:rPr lang="ru-RU" noProof="1"/>
              <a:t>Потребителско име (уникално потребителско име), напр. Мария</a:t>
            </a:r>
          </a:p>
          <a:p>
            <a:r>
              <a:rPr lang="ru-RU" noProof="1"/>
              <a:t>Имейл (имейл адрес - може да бъде уникален), напр. mm@gmail.com</a:t>
            </a:r>
          </a:p>
          <a:p>
            <a:r>
              <a:rPr lang="ru-RU" noProof="1"/>
              <a:t>Може да съдържа допълнителни полета, напр. име, фамилия, дата на раждане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629F509-F5E0-421B-A808-A98DDD6D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9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A2FD4DB-74A4-47C6-A21C-16974765109C}"/>
              </a:ext>
            </a:extLst>
          </p:cNvPr>
          <p:cNvSpPr/>
          <p:nvPr/>
        </p:nvSpPr>
        <p:spPr bwMode="auto">
          <a:xfrm>
            <a:off x="4285749" y="1280493"/>
            <a:ext cx="3607497" cy="3748707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A077-1813-4034-9DF5-B65C1432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427800"/>
            <a:ext cx="10363200" cy="820600"/>
          </a:xfrm>
        </p:spPr>
        <p:txBody>
          <a:bodyPr/>
          <a:lstStyle/>
          <a:p>
            <a:r>
              <a:rPr lang="bg-BG" dirty="0"/>
              <a:t>Пълен контрол над </a:t>
            </a:r>
            <a:r>
              <a:rPr lang="en-US" dirty="0"/>
              <a:t>UI</a:t>
            </a:r>
          </a:p>
        </p:txBody>
      </p:sp>
      <p:pic>
        <p:nvPicPr>
          <p:cNvPr id="7" name="Picture 3" descr="C:\Users\Roy Jones Jr\Desktop\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714978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E21A790-C703-44B9-A3B7-97BFE5A0068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Поведението за идентичност по подразбиране се заменя с такъв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Внедрявате потребителски и потребителска роля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Пълен контрол над идентичността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684212" y="2438400"/>
            <a:ext cx="10360501" cy="3119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services.AddIdentity&lt;IdentityUser, IdentityRole&gt;() 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// services.AddDefaultIdentity&lt;IdentityUser&gt;()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.AddEntityFrameworkStores&lt;ApplicationDbContext&gt;()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    .AddDefaultTokenProviders();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E6E46E8-569D-46B9-8B37-4A08303D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bg-BG" noProof="1"/>
              <a:t>Следното задава </a:t>
            </a:r>
            <a:r>
              <a:rPr lang="en-US" noProof="1"/>
              <a:t>LoginPath, LogoutPath, AccessDeniedPath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Пълен контрол над идентичността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684213" y="2069629"/>
            <a:ext cx="10820400" cy="3797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services.ConfigureApplicationCookie(options =&gt;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options.LoginPath = $"/Identity/Account/Login";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options.LogoutPath = $"/Identity/Account/Logout";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options.AccessDeniedPath = $"/Identity/Account/AccessDenied";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});    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F49145A-B5DB-47FA-8497-CE5F2AEAA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3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684B-9632-4A32-B0FC-DC46E47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351600"/>
            <a:ext cx="10363200" cy="820600"/>
          </a:xfrm>
        </p:spPr>
        <p:txBody>
          <a:bodyPr/>
          <a:lstStyle/>
          <a:p>
            <a:r>
              <a:rPr lang="bg-BG" dirty="0"/>
              <a:t>Видове за удостоверяване</a:t>
            </a:r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9F96B57-8644-44D9-9D70-159468847C8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64EF8-FA90-4F6B-A7C1-1584D37E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060789"/>
            <a:ext cx="5130238" cy="38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bg-BG" dirty="0"/>
              <a:t>Каква е разликата?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5F72C-720F-43B4-8C69-FADB2BC8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bg-BG" dirty="0" err="1"/>
              <a:t>Автентикация</a:t>
            </a:r>
            <a:r>
              <a:rPr lang="bg-BG" dirty="0"/>
              <a:t> и Авторизация</a:t>
            </a:r>
            <a:endParaRPr lang="en-US" dirty="0"/>
          </a:p>
        </p:txBody>
      </p:sp>
      <p:pic>
        <p:nvPicPr>
          <p:cNvPr id="2051" name="Picture 3" descr="C:\Users\Roy Jones Jr\Desktop\Authent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14" y="737067"/>
            <a:ext cx="6521796" cy="382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B25BEB-7615-4BE1-84C3-6282458B996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Има много видове удостоверяване в ASP.NET Core приложения</a:t>
            </a:r>
          </a:p>
          <a:p>
            <a:pPr lvl="1"/>
            <a:r>
              <a:rPr lang="ru-RU" dirty="0"/>
              <a:t>Удостоверяване и упълномощаване на базата на бисквитки (идентичност)</a:t>
            </a:r>
          </a:p>
          <a:p>
            <a:pPr lvl="1"/>
            <a:r>
              <a:rPr lang="ru-RU" dirty="0"/>
              <a:t>Удостоверяване и упълномощаване на Windows</a:t>
            </a:r>
          </a:p>
          <a:p>
            <a:pPr lvl="1"/>
            <a:r>
              <a:rPr lang="ru-RU" dirty="0"/>
              <a:t>Облачно удостоверяване и упълномощаване</a:t>
            </a:r>
          </a:p>
          <a:p>
            <a:pPr lvl="1"/>
            <a:r>
              <a:rPr lang="ru-RU" dirty="0"/>
              <a:t>JSON Уеб токени (JWT) Удостоверяване и оторизация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за удостоверяване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2" y="5118078"/>
            <a:ext cx="2004642" cy="2004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35" y="5613007"/>
            <a:ext cx="1130654" cy="1130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71" y="5644046"/>
            <a:ext cx="952707" cy="952707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6EFFB17-641C-4FC3-B4E7-37C3D258C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392539"/>
            <a:ext cx="11804650" cy="5328936"/>
          </a:xfrm>
        </p:spPr>
        <p:txBody>
          <a:bodyPr/>
          <a:lstStyle/>
          <a:p>
            <a:r>
              <a:rPr lang="ru-RU" dirty="0"/>
              <a:t>Базираното на бисквитки auth е механизмът за удостоверяване на приложението ASP.NET Core</a:t>
            </a:r>
          </a:p>
          <a:p>
            <a:r>
              <a:rPr lang="ru-RU" dirty="0"/>
              <a:t>Удостоверяването е изцяло на базата на бисквитки</a:t>
            </a:r>
          </a:p>
          <a:p>
            <a:r>
              <a:rPr lang="ru-RU" dirty="0"/>
              <a:t>Това е основна разлика от ASP.NET MVC</a:t>
            </a:r>
          </a:p>
          <a:p>
            <a:r>
              <a:rPr lang="ru-RU" dirty="0"/>
              <a:t>Главницата се основава на претенции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и упълномощаване въз основа на бисквитки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27" y="5152776"/>
            <a:ext cx="1023300" cy="1017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1" y="3584227"/>
            <a:ext cx="3629011" cy="2699357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C01E3C7-78CB-4C44-8462-4356B3E80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Windows auth е по-сложен механизъм за автентификация</a:t>
            </a:r>
          </a:p>
          <a:p>
            <a:pPr lvl="1"/>
            <a:r>
              <a:rPr lang="ru-RU" dirty="0"/>
              <a:t>Разчита на операционната система за удостоверяване на потребителите</a:t>
            </a:r>
          </a:p>
          <a:p>
            <a:pPr lvl="1"/>
            <a:r>
              <a:rPr lang="ru-RU" dirty="0"/>
              <a:t>Акредитивните данни се хешират, преди да бъдат изпратени през мрежата</a:t>
            </a:r>
          </a:p>
          <a:p>
            <a:pPr lvl="1"/>
            <a:r>
              <a:rPr lang="ru-RU" dirty="0"/>
              <a:t>Най-подходящ за интранет среда</a:t>
            </a:r>
          </a:p>
          <a:p>
            <a:pPr lvl="2"/>
            <a:r>
              <a:rPr lang="ru-RU" dirty="0"/>
              <a:t>Клиенти, потребители, сървъри принадлежат към един и същ домейн на Windows (AD)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Удостоверяване и упълномощаване на Windows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938956E-BF94-410F-B206-5F032FE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noProof="1"/>
              <a:t>Облачното основание auth е по-модерен подход за удостоверяване</a:t>
            </a:r>
          </a:p>
          <a:p>
            <a:pPr lvl="1"/>
            <a:r>
              <a:rPr lang="ru-RU" noProof="1"/>
              <a:t>Работата по удостоверяване и упълномощаване се възлага на външни изпълнители</a:t>
            </a:r>
          </a:p>
          <a:p>
            <a:pPr lvl="1"/>
            <a:r>
              <a:rPr lang="ru-RU" noProof="1"/>
              <a:t>Външната платформа управлява функционалността на потребителя</a:t>
            </a:r>
          </a:p>
          <a:p>
            <a:pPr lvl="1"/>
            <a:r>
              <a:rPr lang="ru-RU" noProof="1"/>
              <a:t>Гарантира гъвкавост и скорост</a:t>
            </a:r>
          </a:p>
          <a:p>
            <a:pPr lvl="1"/>
            <a:r>
              <a:rPr lang="ru-RU" noProof="1"/>
              <a:t>Страхотно отделя функцията auth от другите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Облачно удостоверяване и упълномощаване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04FF16D-6F13-4EFC-81BF-5D27E0667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 lnSpcReduction="20000"/>
          </a:bodyPr>
          <a:lstStyle/>
          <a:p>
            <a:r>
              <a:rPr lang="ru-RU" noProof="1"/>
              <a:t>JSON Web Tokens (</a:t>
            </a:r>
            <a:r>
              <a:rPr lang="en-US" noProof="1"/>
              <a:t>JWT) </a:t>
            </a:r>
            <a:r>
              <a:rPr lang="ru-RU" noProof="1"/>
              <a:t>е модерен механизъм за авторство, базиран на JavaScript</a:t>
            </a:r>
          </a:p>
          <a:p>
            <a:pPr lvl="1"/>
            <a:r>
              <a:rPr lang="ru-RU" noProof="1"/>
              <a:t>Компактен и самостоятелен</a:t>
            </a:r>
          </a:p>
          <a:p>
            <a:pPr lvl="1"/>
            <a:r>
              <a:rPr lang="ru-RU" noProof="1"/>
              <a:t>Фокусиран върху подписани символи</a:t>
            </a:r>
          </a:p>
          <a:p>
            <a:pPr lvl="2"/>
            <a:r>
              <a:rPr lang="ru-RU" noProof="1"/>
              <a:t>Работете с претенции</a:t>
            </a:r>
          </a:p>
          <a:p>
            <a:pPr lvl="1"/>
            <a:r>
              <a:rPr lang="ru-RU" noProof="1"/>
              <a:t>Данните са криптирани</a:t>
            </a:r>
          </a:p>
          <a:p>
            <a:pPr lvl="1"/>
            <a:r>
              <a:rPr lang="ru-RU" noProof="1"/>
              <a:t>Използва се за auth &amp; обмен на информация</a:t>
            </a:r>
          </a:p>
          <a:p>
            <a:pPr lvl="1"/>
            <a:r>
              <a:rPr lang="ru-RU" noProof="1"/>
              <a:t>Често използван при разработване на REST</a:t>
            </a:r>
          </a:p>
          <a:p>
            <a:pPr lvl="1"/>
            <a:r>
              <a:rPr lang="ru-RU" noProof="1"/>
              <a:t>Изключително проста за разбиране</a:t>
            </a:r>
          </a:p>
          <a:p>
            <a:pPr lvl="1"/>
            <a:r>
              <a:rPr lang="ru-RU" noProof="1"/>
              <a:t>Използва се в приложения Angular / React / Vue.js / Blazor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</a:t>
            </a:r>
            <a:r>
              <a:rPr lang="bg-BG" dirty="0"/>
              <a:t> удостоверяване и упълномощаване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3789296"/>
            <a:ext cx="1906323" cy="1906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21" y="1800493"/>
            <a:ext cx="1947823" cy="158446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8137316-4967-44FC-B136-32D59276E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FB Login / Google Login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7F3A3-A051-4AE6-B0F2-1A65B56F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bg-BG" dirty="0"/>
              <a:t>Социални акаунти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7BEA03F-4FDD-422A-9A0E-95ABEB00E82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28" name="Picture 4" descr="Резултат с изображение за fb login oauth">
            <a:extLst>
              <a:ext uri="{FF2B5EF4-FFF2-40B4-BE49-F238E27FC236}">
                <a16:creationId xmlns:a16="http://schemas.microsoft.com/office/drawing/2014/main" id="{F426C074-B8C5-4338-B543-32929580C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32" y="685800"/>
            <a:ext cx="5204563" cy="390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954088"/>
            <a:ext cx="11804650" cy="5570537"/>
          </a:xfrm>
        </p:spPr>
        <p:txBody>
          <a:bodyPr>
            <a:normAutofit fontScale="92500" lnSpcReduction="20000"/>
          </a:bodyPr>
          <a:lstStyle/>
          <a:p>
            <a:r>
              <a:rPr lang="ru-RU" noProof="1"/>
              <a:t>Позволяването на потребителите да влизат със съществуващите си идентификационни данни е удобно</a:t>
            </a:r>
          </a:p>
          <a:p>
            <a:pPr lvl="1"/>
            <a:r>
              <a:rPr lang="ru-RU" noProof="1"/>
              <a:t>Прехвърля сложността на управлението на процеса на влизане към трета страна</a:t>
            </a:r>
          </a:p>
          <a:p>
            <a:pPr lvl="1"/>
            <a:r>
              <a:rPr lang="ru-RU" noProof="1"/>
              <a:t>Подобрява потребителското изживяване, като свежда до минимум техните авторски дейности</a:t>
            </a:r>
          </a:p>
          <a:p>
            <a:pPr lvl="1"/>
            <a:r>
              <a:rPr lang="ru-RU" noProof="1"/>
              <a:t>ASP.NET Core поддържа вградени външни доставчици за вход за:</a:t>
            </a:r>
          </a:p>
          <a:p>
            <a:pPr lvl="2"/>
            <a:r>
              <a:rPr lang="ru-RU" noProof="1"/>
              <a:t>Google</a:t>
            </a:r>
          </a:p>
          <a:p>
            <a:pPr lvl="2"/>
            <a:r>
              <a:rPr lang="ru-RU" noProof="1"/>
              <a:t>Facebook</a:t>
            </a:r>
          </a:p>
          <a:p>
            <a:pPr lvl="2"/>
            <a:r>
              <a:rPr lang="ru-RU" noProof="1"/>
              <a:t>кикотене</a:t>
            </a:r>
          </a:p>
          <a:p>
            <a:pPr lvl="2"/>
            <a:r>
              <a:rPr lang="ru-RU" noProof="1"/>
              <a:t>Microsoft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Социални Акаунти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4113212" y="4287431"/>
            <a:ext cx="6983637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services.AddAuthentication()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.AddGoogle(googleOptions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.AddFacebook(facebookOptions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.AddTwitter(twitterOptions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.AddMicrosoftAccount(microsoftOptions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15891A1-7286-44C5-8719-FD8956C1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Всеки доставчик на външно влизане има определен API за разработчици</a:t>
            </a:r>
          </a:p>
          <a:p>
            <a:pPr lvl="1"/>
            <a:r>
              <a:rPr lang="ru-RU" dirty="0"/>
              <a:t>Трябва да конфигурирате приложение там, преди да го използвате</a:t>
            </a:r>
          </a:p>
          <a:p>
            <a:pPr lvl="1"/>
            <a:r>
              <a:rPr lang="ru-RU" dirty="0"/>
              <a:t>Това приложение ще ви предостави пълномощия</a:t>
            </a:r>
          </a:p>
          <a:p>
            <a:pPr lvl="2"/>
            <a:r>
              <a:rPr lang="ru-RU" dirty="0"/>
              <a:t>Идентификационен номер на приложението</a:t>
            </a:r>
          </a:p>
          <a:p>
            <a:pPr lvl="1"/>
            <a:r>
              <a:rPr lang="ru-RU" dirty="0"/>
              <a:t>Приложение Тайно</a:t>
            </a:r>
          </a:p>
          <a:p>
            <a:pPr lvl="1"/>
            <a:r>
              <a:rPr lang="ru-RU" dirty="0"/>
              <a:t>Тези идентификационни данни ще бъдат използвани от API на външен доставчик</a:t>
            </a:r>
          </a:p>
          <a:p>
            <a:pPr lvl="1"/>
            <a:r>
              <a:rPr lang="ru-RU" dirty="0"/>
              <a:t>Вие се удостоверявате с тях, когато изпращате заявка</a:t>
            </a:r>
          </a:p>
          <a:p>
            <a:pPr lvl="1"/>
            <a:r>
              <a:rPr lang="ru-RU" dirty="0"/>
              <a:t>Тези идентификационни данни не трябва да се съхраняват в открития свят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Социални Акаунти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E4D7D7E-EC7C-48F6-9EE3-9BC0B914C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bg-BG" dirty="0"/>
              <a:t>Пример: </a:t>
            </a:r>
            <a:r>
              <a:rPr lang="en-US" dirty="0"/>
              <a:t>Facebook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Социални Акаунти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608012" y="2133600"/>
            <a:ext cx="10412614" cy="3911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services.AddAuthentication()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.AddFacebook(facebookOptions =&gt;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facebookOptions.AppId = Configuration["Authentication:Facebook:AppId"];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facebookOptions.AppSecret = Configuration["Authentication:Facebook:AppSecret"];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2120F24-3661-40D5-9CAD-4B1A032A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5356" y="1219200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ru-RU" dirty="0">
                <a:solidFill>
                  <a:schemeClr val="tx1"/>
                </a:solidFill>
              </a:rPr>
              <a:t>Основна идентичност на ASP.NET</a:t>
            </a:r>
          </a:p>
          <a:p>
            <a:r>
              <a:rPr lang="ru-RU" dirty="0">
                <a:solidFill>
                  <a:schemeClr val="tx1"/>
                </a:solidFill>
              </a:rPr>
              <a:t>Видове за удостоверяване</a:t>
            </a:r>
          </a:p>
          <a:p>
            <a:r>
              <a:rPr lang="ru-RU" dirty="0">
                <a:solidFill>
                  <a:schemeClr val="tx1"/>
                </a:solidFill>
              </a:rPr>
              <a:t>Социални акаунти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6" y="101617"/>
            <a:ext cx="9503571" cy="882424"/>
          </a:xfrm>
        </p:spPr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09012" y="3124200"/>
            <a:ext cx="2882677" cy="3119781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21E3761-30D7-48A1-955F-2EB4DECD1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Автентикация</a:t>
            </a:r>
            <a:endParaRPr lang="en-US" dirty="0"/>
          </a:p>
          <a:p>
            <a:pPr lvl="1"/>
            <a:r>
              <a:rPr lang="ru-RU" dirty="0"/>
              <a:t>Процесът на проверка на самоличността на потребител или компютър</a:t>
            </a:r>
          </a:p>
          <a:p>
            <a:pPr lvl="1"/>
            <a:r>
              <a:rPr lang="ru-RU" dirty="0"/>
              <a:t>Въпроси: Кой си ти? Как го доказваш?</a:t>
            </a:r>
          </a:p>
          <a:p>
            <a:pPr lvl="1"/>
            <a:r>
              <a:rPr lang="ru-RU" dirty="0"/>
              <a:t>Поверителните данни могат да бъдат парола, смарт карта, външен маркер и т.н.</a:t>
            </a:r>
          </a:p>
          <a:p>
            <a:r>
              <a:rPr lang="bg-BG" dirty="0"/>
              <a:t>Авторизация</a:t>
            </a:r>
            <a:endParaRPr lang="en-US" dirty="0"/>
          </a:p>
          <a:p>
            <a:pPr lvl="1"/>
            <a:r>
              <a:rPr lang="ru-RU" dirty="0"/>
              <a:t>Процесът на определяне на това, което на потребителя е разрешено да прави на компютър или мрежа</a:t>
            </a:r>
          </a:p>
          <a:p>
            <a:pPr lvl="1"/>
            <a:r>
              <a:rPr lang="ru-RU" dirty="0"/>
              <a:t>Въпроси: Какво можете да правите? Можете ли да видите тази страница?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Автентикация срещу Авторизация</a:t>
            </a:r>
            <a:endParaRPr lang="en-US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F3BC39C-34D8-48C6-A656-CC9B2016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Автентикация</a:t>
            </a:r>
            <a:r>
              <a:rPr lang="bg-BG" dirty="0"/>
              <a:t> и авторизация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16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A5A45A3-64FD-403F-AF80-82580635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5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Автентикация срещу Авторизация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752600"/>
            <a:ext cx="9727275" cy="3684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A550389-48EF-4550-B0A9-D2B8C7A32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193A1D-3990-4703-A02A-2B78AFE8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275400"/>
            <a:ext cx="10363200" cy="820600"/>
          </a:xfrm>
        </p:spPr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Идентичност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0A6ADCB-B9CC-45F2-89D3-4057247F879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EBF22-6E0E-4FAA-9B9B-832AE785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770200"/>
            <a:ext cx="8548800" cy="2854418"/>
          </a:xfrm>
          <a:prstGeom prst="roundRect">
            <a:avLst>
              <a:gd name="adj" fmla="val 294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546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Системата </a:t>
            </a:r>
            <a:r>
              <a:rPr lang="en-US" dirty="0"/>
              <a:t>ASP.NET Core Identity</a:t>
            </a:r>
          </a:p>
          <a:p>
            <a:pPr lvl="1"/>
            <a:r>
              <a:rPr lang="bg-BG" dirty="0"/>
              <a:t>Система за удостоверяване и упълномощаване за </a:t>
            </a:r>
            <a:r>
              <a:rPr lang="en-US" dirty="0"/>
              <a:t>ASP.NET Core</a:t>
            </a:r>
          </a:p>
          <a:p>
            <a:pPr lvl="1"/>
            <a:r>
              <a:rPr lang="bg-BG" dirty="0"/>
              <a:t>Поддържа </a:t>
            </a:r>
            <a:r>
              <a:rPr lang="en-US" dirty="0"/>
              <a:t>ASP.NET MVC, Pages, Web API (JWT), </a:t>
            </a:r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bg-BG" dirty="0"/>
              <a:t>Работи с потребители, потребителски профили, влизане / излизане, роли и т.н.</a:t>
            </a:r>
          </a:p>
          <a:p>
            <a:pPr lvl="1"/>
            <a:r>
              <a:rPr lang="bg-BG" dirty="0"/>
              <a:t>Работи със съгласието за бисквитки и </a:t>
            </a:r>
            <a:r>
              <a:rPr lang="en-US" dirty="0"/>
              <a:t>GDPR</a:t>
            </a:r>
          </a:p>
          <a:p>
            <a:pPr lvl="1"/>
            <a:r>
              <a:rPr lang="bg-BG" dirty="0"/>
              <a:t>Поддържа външни доставчици за вход</a:t>
            </a:r>
          </a:p>
          <a:p>
            <a:pPr lvl="2"/>
            <a:r>
              <a:rPr lang="en-US" dirty="0"/>
              <a:t>Facebook, Google, Twitter </a:t>
            </a:r>
            <a:r>
              <a:rPr lang="bg-BG" dirty="0"/>
              <a:t>и т.н.</a:t>
            </a:r>
          </a:p>
          <a:p>
            <a:pPr lvl="1"/>
            <a:r>
              <a:rPr lang="bg-BG" dirty="0"/>
              <a:t>Поддържа база данни, </a:t>
            </a:r>
            <a:r>
              <a:rPr lang="en-US" dirty="0"/>
              <a:t>Azure, Active Directory, </a:t>
            </a:r>
            <a:r>
              <a:rPr lang="bg-BG" dirty="0"/>
              <a:t>потребители на </a:t>
            </a:r>
            <a:r>
              <a:rPr lang="en-US" dirty="0"/>
              <a:t>Windows </a:t>
            </a:r>
            <a:r>
              <a:rPr lang="bg-BG" dirty="0"/>
              <a:t>и т.н.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bg-BG" dirty="0"/>
              <a:t>Идентичност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4181311"/>
            <a:ext cx="3532909" cy="133020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807B14F-7500-4216-B415-FB7CD1DD5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ru-RU" dirty="0"/>
              <a:t>Обикновено данните за идентичност на ASP.NET Core се съхраняват в релационна база данни</a:t>
            </a:r>
          </a:p>
          <a:p>
            <a:pPr lvl="1"/>
            <a:r>
              <a:rPr lang="ru-RU" dirty="0"/>
              <a:t>Данните се запазват с помощта на Entity Framework Core</a:t>
            </a:r>
          </a:p>
          <a:p>
            <a:pPr lvl="1"/>
            <a:r>
              <a:rPr lang="ru-RU" dirty="0"/>
              <a:t>Имате известен контрол върху вътрешната схема на базата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Идентичност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12" y="3670207"/>
            <a:ext cx="8548800" cy="2854418"/>
          </a:xfrm>
          <a:prstGeom prst="roundRect">
            <a:avLst>
              <a:gd name="adj" fmla="val 293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F536AA4-A5CC-429F-9ED9-9ED3A0EC0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Настройка на идентичността на </a:t>
            </a:r>
            <a:r>
              <a:rPr lang="en-US" dirty="0"/>
              <a:t>ASP.NET</a:t>
            </a:r>
          </a:p>
          <a:p>
            <a:pPr lvl="1"/>
            <a:r>
              <a:rPr lang="bg-BG" dirty="0"/>
              <a:t>Използване на шаблоните на </a:t>
            </a:r>
            <a:r>
              <a:rPr lang="en-US" dirty="0"/>
              <a:t>ASP.NET </a:t>
            </a:r>
            <a:r>
              <a:rPr lang="bg-BG" dirty="0"/>
              <a:t>за проекти от </a:t>
            </a:r>
            <a:r>
              <a:rPr lang="en-US" dirty="0"/>
              <a:t>Visual Studio</a:t>
            </a:r>
          </a:p>
          <a:p>
            <a:pPr lvl="2"/>
            <a:r>
              <a:rPr lang="bg-BG" dirty="0"/>
              <a:t>И след това го персонализирайте</a:t>
            </a:r>
          </a:p>
          <a:p>
            <a:r>
              <a:rPr lang="bg-BG" dirty="0"/>
              <a:t>На ръка</a:t>
            </a:r>
          </a:p>
          <a:p>
            <a:pPr lvl="1"/>
            <a:r>
              <a:rPr lang="bg-BG" dirty="0"/>
              <a:t>Инсталирайте </a:t>
            </a:r>
            <a:r>
              <a:rPr lang="en-US" dirty="0"/>
              <a:t>NuGet </a:t>
            </a:r>
            <a:r>
              <a:rPr lang="bg-BG" dirty="0"/>
              <a:t>пакети, ръчна конфигурация, създавайте </a:t>
            </a:r>
            <a:r>
              <a:rPr lang="en-US" dirty="0"/>
              <a:t>EF </a:t>
            </a:r>
            <a:r>
              <a:rPr lang="bg-BG" dirty="0"/>
              <a:t>карти (модели), преглеждайте модели, контролери, изгледи и т.н.</a:t>
            </a:r>
          </a:p>
          <a:p>
            <a:r>
              <a:rPr lang="bg-BG" dirty="0"/>
              <a:t>Необходим пакет </a:t>
            </a:r>
            <a:r>
              <a:rPr lang="en-US" dirty="0"/>
              <a:t>NuGet</a:t>
            </a:r>
          </a:p>
          <a:p>
            <a:pPr lvl="1"/>
            <a:r>
              <a:rPr lang="en-US" dirty="0"/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bg-BG" dirty="0"/>
              <a:t>Идентичност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D1D09D2-1803-4E20-824F-1F46741C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5059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2392</Words>
  <Application>Microsoft Office PowerPoint</Application>
  <PresentationFormat>Custom</PresentationFormat>
  <Paragraphs>415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Автентикация и Авторизация</vt:lpstr>
      <vt:lpstr>Автентикация срещу Авторизация</vt:lpstr>
      <vt:lpstr>Автентикация срещу Авторизация</vt:lpstr>
      <vt:lpstr>ASP.NET Core Идентичност</vt:lpstr>
      <vt:lpstr>ASP.NET Идентичност</vt:lpstr>
      <vt:lpstr>ASP.NET Core Идентичност</vt:lpstr>
      <vt:lpstr>ASP.NET Идентичност</vt:lpstr>
      <vt:lpstr>Удостоверяване на шаблона на ASP.NET Core Project</vt:lpstr>
      <vt:lpstr>Удостоверяване на шаблона на ASP.NET Core Project</vt:lpstr>
      <vt:lpstr>Регистрация на потребител</vt:lpstr>
      <vt:lpstr>Потребителско Вход/Изход</vt:lpstr>
      <vt:lpstr>ASP.NET Авторизиране</vt:lpstr>
      <vt:lpstr>Провери настоящия потребител</vt:lpstr>
      <vt:lpstr>Добави потребител в роля</vt:lpstr>
      <vt:lpstr>Изисква влезлия потребител в определена роля</vt:lpstr>
      <vt:lpstr>Проверете ролята на потребителя, в която сте в момента</vt:lpstr>
      <vt:lpstr>ASP.NET Core User Manager</vt:lpstr>
      <vt:lpstr>Claims</vt:lpstr>
      <vt:lpstr>Claims</vt:lpstr>
      <vt:lpstr>Claims</vt:lpstr>
      <vt:lpstr>Идентичност</vt:lpstr>
      <vt:lpstr>Scaffolding ASP.NET Core Identity</vt:lpstr>
      <vt:lpstr>ASP.NET Core Identity</vt:lpstr>
      <vt:lpstr>Пълен контрол над UI</vt:lpstr>
      <vt:lpstr>Пълен контрол над идентичността</vt:lpstr>
      <vt:lpstr>Пълен контрол над идентичността</vt:lpstr>
      <vt:lpstr>Видове за удостоверяване</vt:lpstr>
      <vt:lpstr>Видове за удостоверяване</vt:lpstr>
      <vt:lpstr>Удостоверяване и упълномощаване въз основа на бисквитки</vt:lpstr>
      <vt:lpstr>Удостоверяване и упълномощаване на Windows</vt:lpstr>
      <vt:lpstr>Облачно удостоверяване и упълномощаване</vt:lpstr>
      <vt:lpstr>JWT удостоверяване и упълномощаване</vt:lpstr>
      <vt:lpstr>Социални акаунти</vt:lpstr>
      <vt:lpstr>Социални Акаунти</vt:lpstr>
      <vt:lpstr>Социални Акаунти</vt:lpstr>
      <vt:lpstr>Социални Акаунти</vt:lpstr>
      <vt:lpstr>Обобщение</vt:lpstr>
      <vt:lpstr>Автентикация и авторизация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306</cp:revision>
  <dcterms:created xsi:type="dcterms:W3CDTF">2014-01-02T17:00:34Z</dcterms:created>
  <dcterms:modified xsi:type="dcterms:W3CDTF">2019-12-17T14:43:33Z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