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0"/>
  </p:notesMasterIdLst>
  <p:handoutMasterIdLst>
    <p:handoutMasterId r:id="rId31"/>
  </p:handoutMasterIdLst>
  <p:sldIdLst>
    <p:sldId id="616" r:id="rId3"/>
    <p:sldId id="611" r:id="rId4"/>
    <p:sldId id="621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65" r:id="rId13"/>
    <p:sldId id="629" r:id="rId14"/>
    <p:sldId id="630" r:id="rId15"/>
    <p:sldId id="447" r:id="rId16"/>
    <p:sldId id="634" r:id="rId17"/>
    <p:sldId id="637" r:id="rId18"/>
    <p:sldId id="638" r:id="rId19"/>
    <p:sldId id="639" r:id="rId20"/>
    <p:sldId id="640" r:id="rId21"/>
    <p:sldId id="641" r:id="rId22"/>
    <p:sldId id="664" r:id="rId23"/>
    <p:sldId id="643" r:id="rId24"/>
    <p:sldId id="642" r:id="rId25"/>
    <p:sldId id="663" r:id="rId26"/>
    <p:sldId id="659" r:id="rId27"/>
    <p:sldId id="612" r:id="rId28"/>
    <p:sldId id="481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FE8E6E0-2C0C-4FC2-BA08-4A3CD3C5BFFA}">
          <p14:sldIdLst>
            <p14:sldId id="616"/>
            <p14:sldId id="611"/>
            <p14:sldId id="621"/>
            <p14:sldId id="622"/>
            <p14:sldId id="623"/>
          </p14:sldIdLst>
        </p14:section>
        <p14:section name="Untitled Section" id="{655FA37D-6279-4F87-8939-D5FD4315712C}">
          <p14:sldIdLst>
            <p14:sldId id="624"/>
            <p14:sldId id="625"/>
            <p14:sldId id="626"/>
            <p14:sldId id="627"/>
            <p14:sldId id="628"/>
            <p14:sldId id="665"/>
            <p14:sldId id="629"/>
            <p14:sldId id="630"/>
            <p14:sldId id="447"/>
            <p14:sldId id="634"/>
            <p14:sldId id="637"/>
            <p14:sldId id="638"/>
            <p14:sldId id="639"/>
            <p14:sldId id="640"/>
            <p14:sldId id="641"/>
            <p14:sldId id="664"/>
            <p14:sldId id="643"/>
            <p14:sldId id="642"/>
            <p14:sldId id="663"/>
            <p14:sldId id="659"/>
          </p14:sldIdLst>
        </p14:section>
        <p14:section name="Заключение" id="{78E9651C-B23D-4DB7-8C45-D1E394BA5DCF}">
          <p14:sldIdLst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DBD5D2-7D9A-46A1-9E6A-4076A7946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1432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6EA732E-1B8F-48AA-AFBA-770AD8551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546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D4C37C8-6950-4BCA-8957-76C3AFBE6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221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726AA3-2A58-4204-8D0D-88BBA4B05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0708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9.jpeg"/><Relationship Id="rId4" Type="http://schemas.openxmlformats.org/officeDocument/2006/relationships/image" Target="../media/image26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2132012" y="609600"/>
            <a:ext cx="94342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Сигурност на уеб приложенията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6679582" cy="2524722"/>
            <a:chOff x="745783" y="3624633"/>
            <a:chExt cx="6679582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4564133" y="3666668"/>
              <a:ext cx="2861232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 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812" y="1857285"/>
            <a:ext cx="8742557" cy="761165"/>
          </a:xfrm>
        </p:spPr>
        <p:txBody>
          <a:bodyPr>
            <a:normAutofit/>
          </a:bodyPr>
          <a:lstStyle/>
          <a:p>
            <a:r>
              <a:rPr lang="bg-BG" dirty="0"/>
              <a:t>Потенциални атаки и защита от тях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5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Оригинално </a:t>
            </a:r>
            <a:r>
              <a:rPr lang="en-US" dirty="0"/>
              <a:t>SQL </a:t>
            </a:r>
            <a:r>
              <a:rPr lang="bg-BG" dirty="0"/>
              <a:t>заявка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Задаване на потребителско име на </a:t>
            </a:r>
            <a:r>
              <a:rPr lang="en-US" dirty="0"/>
              <a:t>John &amp; </a:t>
            </a:r>
            <a:r>
              <a:rPr lang="bg-BG" dirty="0"/>
              <a:t>парола на </a:t>
            </a:r>
            <a:r>
              <a:rPr lang="en-US" dirty="0"/>
              <a:t>' OR '1'= '1</a:t>
            </a: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Резултатът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Потребителят с потребителско име – </a:t>
            </a:r>
            <a:r>
              <a:rPr lang="en-US" dirty="0"/>
              <a:t>"Admin"</a:t>
            </a:r>
            <a:r>
              <a:rPr lang="ru-RU" dirty="0"/>
              <a:t> ще влезе БЕЗ парола</a:t>
            </a:r>
            <a:endParaRPr lang="en-US" dirty="0"/>
          </a:p>
          <a:p>
            <a:pPr lvl="1"/>
            <a:r>
              <a:rPr lang="bg-BG" dirty="0"/>
              <a:t>Заявката за преминаване ще се превърне в bool израз, който винаги е верен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4F123-F397-432A-B4D4-A7BE20D5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09061" y="1752600"/>
            <a:ext cx="10854338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noProof="1">
                <a:solidFill>
                  <a:schemeClr val="tx1"/>
                </a:solidFill>
                <a:effectLst/>
              </a:rPr>
              <a:t>string sqlQuery = "SELECT * FROM user WHERE name = '" + username + "' AND pass='" + password + "'";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09061" y="3391048"/>
            <a:ext cx="10854337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noProof="1">
                <a:solidFill>
                  <a:schemeClr val="tx1"/>
                </a:solidFill>
                <a:effectLst/>
              </a:rPr>
              <a:t>string sqlQuery = "SELECT * FROM user WHERE name = 'Admin' AND </a:t>
            </a:r>
            <a:br>
              <a:rPr lang="en-US" sz="2399" noProof="1">
                <a:solidFill>
                  <a:schemeClr val="tx1"/>
                </a:solidFill>
                <a:effectLst/>
              </a:rPr>
            </a:br>
            <a:r>
              <a:rPr lang="en-US" sz="2399" noProof="1">
                <a:solidFill>
                  <a:schemeClr val="tx1"/>
                </a:solidFill>
                <a:effectLst/>
              </a:rPr>
              <a:t>pass='' OR '1'='1'"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D4E9A48-DBFA-4CF0-B2D5-9A29BDC4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4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314928-1498-43B1-8DC8-04A3967A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SQL Injection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6BCBE-97F0-4F52-A9EB-427EE8F09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29" y="1059279"/>
            <a:ext cx="2899965" cy="355995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ED58D48-1BD6-477A-B8FB-2859E571247C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B451EE-CDFA-4CB7-80E5-792070AC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Cross Site Scripting (XSS)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3503611" y="2065434"/>
            <a:ext cx="5181602" cy="288756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600" b="1" dirty="0"/>
              <a:t>XSS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8E8D6FD-D18E-45F6-986D-50511517288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DE57-6C9B-431F-9B08-C33D0340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Cross-site scripting (XSS) </a:t>
            </a:r>
            <a:r>
              <a:rPr lang="ru-RU" dirty="0"/>
              <a:t>е често срещана уязвимост в </a:t>
            </a:r>
            <a:br>
              <a:rPr lang="ru-RU" dirty="0"/>
            </a:br>
            <a:r>
              <a:rPr lang="ru-RU" dirty="0"/>
              <a:t>уеб приложенията</a:t>
            </a:r>
            <a:endParaRPr lang="en-US" dirty="0"/>
          </a:p>
          <a:p>
            <a:r>
              <a:rPr lang="ru-RU" dirty="0"/>
              <a:t>Уеб приложенията показват JavaScript код</a:t>
            </a:r>
            <a:endParaRPr lang="en-US" dirty="0"/>
          </a:p>
          <a:p>
            <a:pPr lvl="1"/>
            <a:r>
              <a:rPr lang="ru-RU" dirty="0"/>
              <a:t>Изпълнява се в браузъра на клиента</a:t>
            </a:r>
            <a:endParaRPr lang="en-US" dirty="0"/>
          </a:p>
          <a:p>
            <a:pPr lvl="1"/>
            <a:r>
              <a:rPr lang="bg-BG" dirty="0"/>
              <a:t>Хакерите </a:t>
            </a:r>
            <a:r>
              <a:rPr lang="ru-RU" dirty="0"/>
              <a:t>могат да поемат контрол над сесиите, бисквитките, </a:t>
            </a:r>
            <a:br>
              <a:rPr lang="ru-RU" dirty="0"/>
            </a:br>
            <a:r>
              <a:rPr lang="ru-RU" dirty="0"/>
              <a:t>паролите и т.н.</a:t>
            </a:r>
            <a:endParaRPr lang="en-US" dirty="0"/>
          </a:p>
          <a:p>
            <a:r>
              <a:rPr lang="bg-BG" dirty="0"/>
              <a:t>Как да се предпазим от </a:t>
            </a:r>
            <a:r>
              <a:rPr lang="en-US" dirty="0"/>
              <a:t>XSS?</a:t>
            </a:r>
          </a:p>
          <a:p>
            <a:pPr lvl="1"/>
            <a:r>
              <a:rPr lang="bg-BG" dirty="0"/>
              <a:t>Проверете потребителския вход </a:t>
            </a:r>
            <a:r>
              <a:rPr lang="en-US" dirty="0"/>
              <a:t>(</a:t>
            </a:r>
            <a:r>
              <a:rPr lang="bg-BG" dirty="0"/>
              <a:t>вградено в </a:t>
            </a:r>
            <a:r>
              <a:rPr lang="en-US" dirty="0"/>
              <a:t>ASP.NET Core)</a:t>
            </a:r>
          </a:p>
          <a:p>
            <a:pPr lvl="1"/>
            <a:r>
              <a:rPr lang="bg-BG" dirty="0"/>
              <a:t>Изпълнявайте </a:t>
            </a:r>
            <a:r>
              <a:rPr lang="en-US" dirty="0"/>
              <a:t>HTML escaping </a:t>
            </a:r>
            <a:r>
              <a:rPr lang="bg-BG" dirty="0"/>
              <a:t>при показване на текстови данни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DD4C54-9F7C-4A55-B1CD-6D31BFF4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0C38D84-EA80-43E7-84E2-F69E76FD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8B2B36-144B-42C0-9B85-5E66C2A6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77" y="994830"/>
            <a:ext cx="2140350" cy="1862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scripting </a:t>
            </a:r>
            <a:r>
              <a:rPr lang="bg-BG" dirty="0"/>
              <a:t>атака:</a:t>
            </a:r>
            <a:endParaRPr lang="en-US" dirty="0"/>
          </a:p>
          <a:p>
            <a:pPr lvl="1"/>
            <a:r>
              <a:rPr lang="bg-BG" dirty="0"/>
              <a:t>Кражба на бисквитки</a:t>
            </a:r>
          </a:p>
          <a:p>
            <a:pPr lvl="1"/>
            <a:r>
              <a:rPr lang="bg-BG" dirty="0"/>
              <a:t>Кражба на акаунт</a:t>
            </a:r>
            <a:endParaRPr lang="en-US" dirty="0"/>
          </a:p>
          <a:p>
            <a:pPr lvl="1"/>
            <a:r>
              <a:rPr lang="bg-BG" dirty="0"/>
              <a:t>Промяна на съдържанието</a:t>
            </a:r>
          </a:p>
          <a:p>
            <a:pPr lvl="1"/>
            <a:r>
              <a:rPr lang="bg-BG" dirty="0"/>
              <a:t>Променете потребителските настройки</a:t>
            </a:r>
            <a:endParaRPr lang="en-US" dirty="0"/>
          </a:p>
          <a:p>
            <a:pPr lvl="1"/>
            <a:r>
              <a:rPr lang="bg-BG" dirty="0"/>
              <a:t>Изтеглете зловреден софтуер</a:t>
            </a:r>
          </a:p>
          <a:p>
            <a:pPr lvl="1"/>
            <a:r>
              <a:rPr lang="bg-BG" dirty="0"/>
              <a:t>Изпращане на </a:t>
            </a:r>
            <a:r>
              <a:rPr lang="en-US" dirty="0"/>
              <a:t>CRSF</a:t>
            </a:r>
            <a:r>
              <a:rPr lang="bg-BG" dirty="0"/>
              <a:t> атаки</a:t>
            </a:r>
            <a:endParaRPr lang="en-US" dirty="0"/>
          </a:p>
          <a:p>
            <a:pPr lvl="1"/>
            <a:r>
              <a:rPr lang="bg-BG" dirty="0"/>
              <a:t>Подсказване на парола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93" y="1067422"/>
            <a:ext cx="1905219" cy="190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609" y="4736642"/>
            <a:ext cx="1905219" cy="1905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53" y="2965008"/>
            <a:ext cx="2313765" cy="23694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0293797">
            <a:off x="7553301" y="4069937"/>
            <a:ext cx="2666720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99" dirty="0"/>
              <a:t>Изпраща скрипт в неподсигурена форма</a:t>
            </a:r>
            <a:endParaRPr lang="en-US" sz="1999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8060664" y="2030945"/>
            <a:ext cx="273786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Изпъление на скритпа</a:t>
            </a:r>
            <a:endParaRPr lang="en-US" sz="1999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60B63C-C69C-4329-B359-8C001BA0B13A}"/>
              </a:ext>
            </a:extLst>
          </p:cNvPr>
          <p:cNvSpPr/>
          <p:nvPr/>
        </p:nvSpPr>
        <p:spPr bwMode="auto">
          <a:xfrm rot="20228161">
            <a:off x="8351099" y="4813269"/>
            <a:ext cx="1607179" cy="35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FF019F-4062-4C20-AD60-00D710446770}"/>
              </a:ext>
            </a:extLst>
          </p:cNvPr>
          <p:cNvSpPr/>
          <p:nvPr/>
        </p:nvSpPr>
        <p:spPr bwMode="auto">
          <a:xfrm rot="12704494">
            <a:off x="8398478" y="2679324"/>
            <a:ext cx="1607179" cy="35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75E9CB05-FC58-49BC-99F9-BE9792798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61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4" grpId="0" animBg="1"/>
      <p:bldP spid="14" grpId="1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C5DDF2-CB6E-4C26-9BC6-E1E4F667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5BAF1-C181-4745-A1CF-01665B486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5" y="1219200"/>
            <a:ext cx="2899965" cy="355995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712528D-D06D-4CD5-B622-240D6DA9F260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8E853F-8F0A-4B64-A22B-1F89276C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Cross-Site Request Forgery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3248447" y="2419249"/>
            <a:ext cx="5334002" cy="2533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400" b="1" dirty="0"/>
              <a:t>CSRF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D251D74-1ECF-430D-A7E4-B5DF902549B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Това е атака на уеб сигурност над HTTP протокола</a:t>
            </a:r>
            <a:endParaRPr lang="en-US" dirty="0"/>
          </a:p>
          <a:p>
            <a:pPr lvl="1"/>
            <a:r>
              <a:rPr lang="ru-RU" dirty="0"/>
              <a:t>Позволява изпълнението на неоторизирани команди от името на някой потребител</a:t>
            </a:r>
            <a:endParaRPr lang="en-US" dirty="0"/>
          </a:p>
          <a:p>
            <a:pPr lvl="1"/>
            <a:r>
              <a:rPr lang="ru-RU" dirty="0"/>
              <a:t>Потребителят има валидни разрешения за изпълнение </a:t>
            </a:r>
            <a:br>
              <a:rPr lang="en-US" dirty="0"/>
            </a:br>
            <a:r>
              <a:rPr lang="ru-RU" dirty="0"/>
              <a:t>на заявената команда</a:t>
            </a:r>
            <a:endParaRPr lang="en-US" dirty="0"/>
          </a:p>
          <a:p>
            <a:pPr lvl="1"/>
            <a:r>
              <a:rPr lang="bg-BG" dirty="0"/>
              <a:t>Нападателят използва тези разрешения злонамерено, непознато за</a:t>
            </a:r>
            <a:br>
              <a:rPr lang="en-US" dirty="0"/>
            </a:br>
            <a:r>
              <a:rPr lang="bg-BG" dirty="0"/>
              <a:t>потребителя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4925234"/>
            <a:ext cx="7700132" cy="163398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0D896673-F704-4FB7-AAF0-1DD00B6DF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46D8F9-F038-4FFA-B254-B06CC2F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Процесът не е толкова сложен за разбиране:</a:t>
            </a:r>
            <a:endParaRPr lang="en-US" dirty="0"/>
          </a:p>
          <a:p>
            <a:pPr lvl="1"/>
            <a:r>
              <a:rPr lang="ru-RU" dirty="0"/>
              <a:t>Потребителят има валидна бисквитка </a:t>
            </a:r>
            <a:r>
              <a:rPr lang="bg-BG" dirty="0"/>
              <a:t>за автентикация до </a:t>
            </a:r>
            <a:br>
              <a:rPr lang="en-US" dirty="0"/>
            </a:br>
            <a:r>
              <a:rPr lang="en-US" dirty="0"/>
              <a:t>victim.org</a:t>
            </a:r>
          </a:p>
          <a:p>
            <a:pPr lvl="2"/>
            <a:r>
              <a:rPr lang="bg-BG" dirty="0"/>
              <a:t>Съхранява се в браузъра</a:t>
            </a:r>
            <a:endParaRPr lang="en-US" dirty="0"/>
          </a:p>
          <a:p>
            <a:pPr lvl="1"/>
            <a:r>
              <a:rPr lang="ru-RU" dirty="0"/>
              <a:t>Нападателят моли потребителя да посети http://evilsite.com</a:t>
            </a:r>
            <a:endParaRPr lang="en-US" dirty="0"/>
          </a:p>
          <a:p>
            <a:pPr lvl="2"/>
            <a:r>
              <a:rPr lang="bg-BG" dirty="0"/>
              <a:t>Нападателят взема съхранената бисквитка</a:t>
            </a:r>
            <a:endParaRPr lang="en-US" dirty="0"/>
          </a:p>
          <a:p>
            <a:pPr lvl="1"/>
            <a:r>
              <a:rPr lang="ru-RU" dirty="0"/>
              <a:t>Злият сайт изпраща HTTP Заявка до </a:t>
            </a:r>
            <a:r>
              <a:rPr lang="en-US" dirty="0"/>
              <a:t>victim</a:t>
            </a:r>
            <a:r>
              <a:rPr lang="ru-RU" dirty="0"/>
              <a:t>.org чрез бисквитката</a:t>
            </a:r>
            <a:endParaRPr lang="en-US" dirty="0"/>
          </a:p>
          <a:p>
            <a:pPr lvl="1"/>
            <a:r>
              <a:rPr lang="en-US" dirty="0"/>
              <a:t>victim.org </a:t>
            </a:r>
            <a:r>
              <a:rPr lang="ru-RU" dirty="0"/>
              <a:t>извършва действия от името на потребителя</a:t>
            </a:r>
            <a:endParaRPr lang="en-US" dirty="0"/>
          </a:p>
          <a:p>
            <a:pPr lvl="2"/>
            <a:r>
              <a:rPr lang="bg-BG" dirty="0"/>
              <a:t>Д</a:t>
            </a:r>
            <a:r>
              <a:rPr lang="ru-RU" dirty="0"/>
              <a:t>ействията се извършват с данните на потребителя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8E06F8-FB45-414E-9E0B-A7E61EF5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D156571-4965-4E56-9B18-20A51503E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A1DAE-933A-4F52-B933-C98FB2DA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</a:t>
            </a:r>
            <a:r>
              <a:rPr lang="en-US" dirty="0"/>
              <a:t> Cross-Site Request Forgery </a:t>
            </a:r>
            <a:r>
              <a:rPr lang="bg-BG" dirty="0"/>
              <a:t>изглежда най-често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6D19A-5BE7-4A3B-8283-6376016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A0795-8DBC-409A-90F5-E9405776D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01" y="2015684"/>
            <a:ext cx="8755023" cy="437466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0853554-F788-4CCD-B375-B643DAA89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8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Основи на сигурността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Най-често срещаните акати: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Injection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XSS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CSRF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Parameter Tampering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8012" y="2112902"/>
            <a:ext cx="3224721" cy="415804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B8DFB46-D1F0-4F39-ABDE-4094E68D3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Какво</a:t>
            </a:r>
            <a:r>
              <a:rPr lang="en-US" dirty="0"/>
              <a:t> Cross-Site Request Forgery </a:t>
            </a:r>
            <a:r>
              <a:rPr lang="bg-BG" dirty="0"/>
              <a:t>всъщност 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Потребителят дори може грешно да кликне бутона</a:t>
            </a:r>
            <a:endParaRPr lang="en-US" dirty="0"/>
          </a:p>
          <a:p>
            <a:pPr lvl="1"/>
            <a:r>
              <a:rPr lang="bg-BG" dirty="0"/>
              <a:t>Това ще активира атаката</a:t>
            </a:r>
            <a:endParaRPr lang="en-US" dirty="0"/>
          </a:p>
          <a:p>
            <a:pPr lvl="1"/>
            <a:r>
              <a:rPr lang="ru-RU" dirty="0"/>
              <a:t>Сигурността срещу подобни атаки е необходима</a:t>
            </a:r>
            <a:endParaRPr lang="en-US" dirty="0"/>
          </a:p>
          <a:p>
            <a:pPr lvl="2"/>
            <a:r>
              <a:rPr lang="ru-RU" dirty="0"/>
              <a:t>Защитава както вашето приложение, така и вашите клиенти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771506" y="1878856"/>
            <a:ext cx="9134844" cy="2030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noProof="1">
                <a:solidFill>
                  <a:schemeClr val="tx1"/>
                </a:solidFill>
                <a:effectLst/>
              </a:rPr>
              <a:t>&lt;!-- SOME MULTI-COLOR USELESS CLICKBAIT CONTENT --&gt;</a:t>
            </a:r>
            <a:br>
              <a:rPr lang="en-US" sz="1799" noProof="1">
                <a:solidFill>
                  <a:schemeClr val="tx1"/>
                </a:solidFill>
                <a:effectLst/>
              </a:rPr>
            </a:br>
            <a:br>
              <a:rPr lang="en-US" sz="1799" noProof="1">
                <a:solidFill>
                  <a:schemeClr val="tx1"/>
                </a:solidFill>
                <a:effectLst/>
              </a:rPr>
            </a:br>
            <a:r>
              <a:rPr lang="en-US" sz="1799" noProof="1">
                <a:solidFill>
                  <a:schemeClr val="tx1"/>
                </a:solidFill>
                <a:effectLst/>
              </a:rPr>
              <a:t>&lt;form action="http://good-banking-site.com/api/account" method="post"&gt;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&lt;input type="hidden" name="Transaction" value="withdraw"&gt;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&lt;input type="hidden" name="Amount" value="1000000"&gt;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799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B13E52D-2482-465B-813A-B4796B396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198E92-A1A5-422F-8DA7-3DC17048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Cross-Site Request Forgery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5BAF1-C181-4745-A1CF-01665B48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5" y="1371639"/>
            <a:ext cx="2899965" cy="355995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16E210F-2100-4267-A54D-3A09956C0E8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01CB28-8E8B-4D9C-A3FC-B50A0719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5123000"/>
            <a:ext cx="8938472" cy="820600"/>
          </a:xfrm>
        </p:spPr>
        <p:txBody>
          <a:bodyPr/>
          <a:lstStyle/>
          <a:p>
            <a:r>
              <a:rPr lang="en-US" dirty="0"/>
              <a:t>Parameter Tampering</a:t>
            </a:r>
            <a:endParaRPr lang="bg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42" y="1219200"/>
            <a:ext cx="8886539" cy="3432657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F2C008-FDBC-4150-82FB-E14B96E1D3B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Tampering </a:t>
            </a:r>
            <a:r>
              <a:rPr lang="ru-RU" dirty="0"/>
              <a:t>е манипулиране на параметри, обменяни между клиент и сървър</a:t>
            </a:r>
            <a:endParaRPr lang="en-US" dirty="0"/>
          </a:p>
          <a:p>
            <a:pPr lvl="1"/>
            <a:r>
              <a:rPr lang="bg-BG" dirty="0"/>
              <a:t>Променени низове за запитвания</a:t>
            </a:r>
            <a:r>
              <a:rPr lang="en-US" dirty="0"/>
              <a:t>, </a:t>
            </a:r>
            <a:r>
              <a:rPr lang="bg-BG" dirty="0"/>
              <a:t>тяло на заявка</a:t>
            </a:r>
            <a:r>
              <a:rPr lang="en-US" dirty="0"/>
              <a:t>, </a:t>
            </a:r>
            <a:r>
              <a:rPr lang="bg-BG" dirty="0"/>
              <a:t>бисквитки</a:t>
            </a:r>
            <a:endParaRPr lang="en-US" dirty="0"/>
          </a:p>
          <a:p>
            <a:pPr lvl="1"/>
            <a:r>
              <a:rPr lang="ru-RU" dirty="0"/>
              <a:t>Пропуснати валидации на данните, инжектирани допълнителни параметри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4419600"/>
            <a:ext cx="6973460" cy="2020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649E8A6-932B-4327-B1EF-87DE35CA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56F89C-5872-4661-AE51-6BAD7859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Parameter Tampering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5BAF1-C181-4745-A1CF-01665B48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Демонстрация на Живо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0E004A-2C34-4772-A051-C5EE96FC9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65" y="1143000"/>
            <a:ext cx="2899965" cy="355995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F96BB09-023F-44C0-92A3-7AC56AF2E16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Семантични</a:t>
            </a:r>
            <a:r>
              <a:rPr lang="en-US" dirty="0"/>
              <a:t> URL/HTTP </a:t>
            </a:r>
            <a:r>
              <a:rPr lang="bg-BG" dirty="0"/>
              <a:t>атаки </a:t>
            </a:r>
            <a:r>
              <a:rPr lang="en-US" dirty="0"/>
              <a:t>(URL/HTTP </a:t>
            </a:r>
            <a:r>
              <a:rPr lang="bg-BG" dirty="0"/>
              <a:t>манипулация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Винаги проверявайте данните от страна на сървъра</a:t>
            </a:r>
            <a:endParaRPr lang="en-US" dirty="0"/>
          </a:p>
          <a:p>
            <a:r>
              <a:rPr lang="en-US" dirty="0"/>
              <a:t>Man in the Middle (</a:t>
            </a:r>
            <a:r>
              <a:rPr lang="bg-BG" dirty="0"/>
              <a:t>Винаги ползвайте </a:t>
            </a:r>
            <a:r>
              <a:rPr lang="en-US" dirty="0"/>
              <a:t>SSL)</a:t>
            </a:r>
          </a:p>
          <a:p>
            <a:r>
              <a:rPr lang="bg-BG" dirty="0"/>
              <a:t>Недостатъчен контрол на достъпа</a:t>
            </a:r>
            <a:endParaRPr lang="en-US" dirty="0"/>
          </a:p>
          <a:p>
            <a:r>
              <a:rPr lang="bg-BG" dirty="0"/>
              <a:t>Други видове инжектиране на данни</a:t>
            </a:r>
            <a:r>
              <a:rPr lang="en-US" dirty="0"/>
              <a:t> (</a:t>
            </a:r>
            <a:r>
              <a:rPr lang="bg-BG" dirty="0"/>
              <a:t>Винаги санирайте данните</a:t>
            </a:r>
            <a:r>
              <a:rPr lang="en-US" dirty="0"/>
              <a:t>)</a:t>
            </a:r>
          </a:p>
          <a:p>
            <a:r>
              <a:rPr lang="en-US" dirty="0"/>
              <a:t>DoS </a:t>
            </a:r>
            <a:r>
              <a:rPr lang="bg-BG" dirty="0"/>
              <a:t>и </a:t>
            </a:r>
            <a:r>
              <a:rPr lang="en-US" dirty="0"/>
              <a:t>DDoS </a:t>
            </a:r>
            <a:r>
              <a:rPr lang="bg-BG" dirty="0"/>
              <a:t>и </a:t>
            </a:r>
            <a:r>
              <a:rPr lang="en-US" dirty="0"/>
              <a:t>Brute Force attacks (CAPTCHA </a:t>
            </a:r>
            <a:r>
              <a:rPr lang="bg-BG" dirty="0"/>
              <a:t>и</a:t>
            </a:r>
            <a:r>
              <a:rPr lang="en-US" dirty="0"/>
              <a:t> Firewall)</a:t>
            </a:r>
          </a:p>
          <a:p>
            <a:r>
              <a:rPr lang="en-US" dirty="0"/>
              <a:t>Phishing </a:t>
            </a:r>
            <a:r>
              <a:rPr lang="bg-BG" dirty="0"/>
              <a:t>и</a:t>
            </a:r>
            <a:r>
              <a:rPr lang="en-US" dirty="0"/>
              <a:t> Social Engineering (</a:t>
            </a:r>
            <a:r>
              <a:rPr lang="bg-BG" dirty="0"/>
              <a:t>Образовайте потребителите си</a:t>
            </a:r>
            <a:r>
              <a:rPr lang="en-US" dirty="0"/>
              <a:t>)</a:t>
            </a:r>
          </a:p>
          <a:p>
            <a:r>
              <a:rPr lang="bg-BG" dirty="0"/>
              <a:t>Пропуски в сигурността</a:t>
            </a:r>
            <a:r>
              <a:rPr lang="en-US" dirty="0"/>
              <a:t> </a:t>
            </a:r>
            <a:r>
              <a:rPr lang="bg-BG" dirty="0"/>
              <a:t>на други софтуери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Използвайте последните версии</a:t>
            </a:r>
            <a:r>
              <a:rPr lang="en-US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заплахи за сигурността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8D6A74-65C4-4617-8810-BE373849C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7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Сигурност на уеб приложенията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87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4A02BBE9-6314-451E-A1EE-CE7A05AED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5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BE12F1-DC46-47B2-80BB-3B2F17B7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bg-BG" dirty="0"/>
              <a:t>Основи на Сигурността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F8ED4-954B-4487-8A7B-2E90073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bg-BG" dirty="0"/>
              <a:t>Концепциите за уеб сигурност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B15700-04E1-43A6-B170-57DEB38539DE}"/>
              </a:ext>
            </a:extLst>
          </p:cNvPr>
          <p:cNvGrpSpPr/>
          <p:nvPr/>
        </p:nvGrpSpPr>
        <p:grpSpPr>
          <a:xfrm>
            <a:off x="4914277" y="533400"/>
            <a:ext cx="2360269" cy="4166438"/>
            <a:chOff x="4937079" y="405562"/>
            <a:chExt cx="2360269" cy="4166438"/>
          </a:xfrm>
        </p:grpSpPr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FD4D6C78-E18A-4BEE-BC24-BF112E1C9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8079" y="405562"/>
              <a:ext cx="1738267" cy="1738267"/>
            </a:xfrm>
            <a:prstGeom prst="rect">
              <a:avLst/>
            </a:prstGeom>
          </p:spPr>
        </p:pic>
        <p:pic>
          <p:nvPicPr>
            <p:cNvPr id="8" name="Graphic 7" descr="World">
              <a:extLst>
                <a:ext uri="{FF2B5EF4-FFF2-40B4-BE49-F238E27FC236}">
                  <a16:creationId xmlns:a16="http://schemas.microsoft.com/office/drawing/2014/main" id="{64475950-EA63-4918-8F03-F1FCB62BA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37079" y="1675679"/>
              <a:ext cx="2360269" cy="2360269"/>
            </a:xfrm>
            <a:prstGeom prst="rect">
              <a:avLst/>
            </a:prstGeom>
          </p:spPr>
        </p:pic>
        <p:pic>
          <p:nvPicPr>
            <p:cNvPr id="10" name="Graphic 9" descr="Lock">
              <a:extLst>
                <a:ext uri="{FF2B5EF4-FFF2-40B4-BE49-F238E27FC236}">
                  <a16:creationId xmlns:a16="http://schemas.microsoft.com/office/drawing/2014/main" id="{88E9D4B8-E898-4E3B-A00D-75021CFD4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63688" y="3538340"/>
              <a:ext cx="1033660" cy="1033660"/>
            </a:xfrm>
            <a:prstGeom prst="rect">
              <a:avLst/>
            </a:prstGeom>
          </p:spPr>
        </p:pic>
        <p:pic>
          <p:nvPicPr>
            <p:cNvPr id="14" name="Graphic 13" descr="Key">
              <a:extLst>
                <a:ext uri="{FF2B5EF4-FFF2-40B4-BE49-F238E27FC236}">
                  <a16:creationId xmlns:a16="http://schemas.microsoft.com/office/drawing/2014/main" id="{0EB26A18-D7F7-4C1F-BB51-43E39FAE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82170" y="3638722"/>
              <a:ext cx="933278" cy="933278"/>
            </a:xfrm>
            <a:prstGeom prst="rect">
              <a:avLst/>
            </a:prstGeom>
          </p:spPr>
        </p:pic>
      </p:grp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818FE48E-3D0D-45B2-91B3-63608A0DE3FE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8B4696-58D8-4FC2-9DF5-C8EC336D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Уеб Сигурността включва мерки за подобряване на сигурността на приложението</a:t>
            </a:r>
            <a:endParaRPr lang="en-US" dirty="0"/>
          </a:p>
          <a:p>
            <a:pPr lvl="1"/>
            <a:r>
              <a:rPr lang="ru-RU" dirty="0"/>
              <a:t>Често се прави чрез поправяне и предотвратяване на уязвимости в сигурността</a:t>
            </a:r>
            <a:endParaRPr lang="en-US" dirty="0"/>
          </a:p>
          <a:p>
            <a:r>
              <a:rPr lang="ru-RU" dirty="0"/>
              <a:t>Уязвимостите се развиват непрекъснато, но най-вече - до </a:t>
            </a:r>
            <a:br>
              <a:rPr lang="ru-RU" dirty="0"/>
            </a:br>
            <a:r>
              <a:rPr lang="ru-RU" dirty="0"/>
              <a:t>голяма степен последователни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8AB82D-FF5D-4C4C-AD0D-70228423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D67CD-26E3-4670-9652-06D270C5F14D}"/>
              </a:ext>
            </a:extLst>
          </p:cNvPr>
          <p:cNvSpPr txBox="1"/>
          <p:nvPr/>
        </p:nvSpPr>
        <p:spPr>
          <a:xfrm>
            <a:off x="452435" y="5029200"/>
            <a:ext cx="11280778" cy="1274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i="1" dirty="0"/>
              <a:t>"</a:t>
            </a:r>
            <a:r>
              <a:rPr lang="ru-RU" sz="3200" i="1" dirty="0"/>
              <a:t>Едно нещо се счита за сигурно, когато разходите за пробив струват повече от стойността, получена по този начин</a:t>
            </a:r>
            <a:r>
              <a:rPr lang="en-US" sz="3200" i="1" dirty="0"/>
              <a:t>"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DC2AB4-65F4-4AC2-A0D0-874ED56D6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91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FAB4F-F304-45B2-8A5E-352F056E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Нарушенията на сигурността често се случват спонтанно</a:t>
            </a:r>
          </a:p>
          <a:p>
            <a:pPr lvl="1"/>
            <a:r>
              <a:rPr lang="ru-RU" dirty="0"/>
              <a:t>Уязвимостта може да бъде напълно непреднамерена</a:t>
            </a:r>
            <a:endParaRPr lang="en-US" dirty="0"/>
          </a:p>
          <a:p>
            <a:r>
              <a:rPr lang="ru-RU" dirty="0"/>
              <a:t>Нарушенията на сигурността са резултат от злонамерени атаки</a:t>
            </a:r>
          </a:p>
          <a:p>
            <a:pPr lvl="1"/>
            <a:r>
              <a:rPr lang="ru-RU" dirty="0"/>
              <a:t>Тези атаки може да имат много мотиви, които ги подкрепят</a:t>
            </a:r>
            <a:endParaRPr lang="en-US" dirty="0"/>
          </a:p>
          <a:p>
            <a:pPr lvl="1"/>
            <a:r>
              <a:rPr lang="ru-RU" dirty="0"/>
              <a:t>Предизвикателство, любопитство, вандализиране, кражба</a:t>
            </a:r>
            <a:endParaRPr lang="en-US" dirty="0"/>
          </a:p>
          <a:p>
            <a:r>
              <a:rPr lang="ru-RU" dirty="0"/>
              <a:t>Нарушенията на сигурността могат да бъдат напълно дискретни</a:t>
            </a:r>
            <a:endParaRPr lang="en-US" dirty="0"/>
          </a:p>
          <a:p>
            <a:pPr lvl="1"/>
            <a:r>
              <a:rPr lang="ru-RU" dirty="0"/>
              <a:t>Силно опитни нападатели няма да оставят следа</a:t>
            </a:r>
            <a:endParaRPr lang="en-US" dirty="0"/>
          </a:p>
          <a:p>
            <a:pPr lvl="1"/>
            <a:r>
              <a:rPr lang="ru-RU" dirty="0"/>
              <a:t>Най-вероятно ще разберете, че сте били нападнати доста </a:t>
            </a:r>
            <a:br>
              <a:rPr lang="ru-RU" dirty="0"/>
            </a:br>
            <a:r>
              <a:rPr lang="ru-RU" dirty="0"/>
              <a:t>по-късно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5CBD6-1911-4E77-B6E1-8F30C263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0B2F7C5-AD76-4A2A-91D5-2BA3CE399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1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Съществува широк спектър от известни видове заплахи и атаки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00C11-9FCB-4F93-98B7-088319E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40645"/>
              </p:ext>
            </p:extLst>
          </p:nvPr>
        </p:nvGraphicFramePr>
        <p:xfrm>
          <a:off x="288399" y="1844410"/>
          <a:ext cx="11612026" cy="4738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202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7766824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Категория</a:t>
                      </a:r>
                      <a:endParaRPr 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Атаки</a:t>
                      </a:r>
                      <a:endParaRPr lang="en-US" sz="2400" b="1" dirty="0">
                        <a:solidFill>
                          <a:schemeClr val="bg2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Валидиране на входа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Преливане на буфер, скриптове, SQL </a:t>
                      </a:r>
                      <a:r>
                        <a:rPr lang="bg-BG" sz="2000" dirty="0"/>
                        <a:t>инжекция</a:t>
                      </a:r>
                      <a:r>
                        <a:rPr lang="ru-RU" sz="2000" dirty="0"/>
                        <a:t>, канонизация</a:t>
                      </a:r>
                      <a:endParaRPr lang="en-US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1005578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Подправяне на </a:t>
                      </a:r>
                      <a:br>
                        <a:rPr lang="bg-BG" sz="2400" dirty="0"/>
                      </a:br>
                      <a:r>
                        <a:rPr lang="bg-BG" sz="2400" dirty="0"/>
                        <a:t>параметри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Манипулиране на низове за заявки, манипулация на полето на формуляра, манипулиране на бисквитки, манипулация на HTTP хедъри</a:t>
                      </a:r>
                      <a:endParaRPr lang="en-US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71295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Управление на сесиите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bg-BG" sz="2000" dirty="0"/>
                        <a:t>Открадване на сесия</a:t>
                      </a:r>
                      <a:r>
                        <a:rPr lang="en-US" sz="2000" dirty="0"/>
                        <a:t>, session replay, man-in-the-middle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700857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Криптография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Лошо генериране на ключове или управление на ключове, слабо или персонализирано криптиране</a:t>
                      </a:r>
                      <a:endParaRPr lang="en-US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Чувствителна </a:t>
                      </a:r>
                      <a:br>
                        <a:rPr lang="bg-BG" sz="2400" dirty="0"/>
                      </a:br>
                      <a:r>
                        <a:rPr lang="bg-BG" sz="2400" dirty="0"/>
                        <a:t>информация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Достъп до чувствителен код или данни в хранилището, подслушване на мрежата, подправяне на код / данни, администраторска парола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822746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/>
                        <a:t>Управление на изключенията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Разкриване на информация, отказ на услугата</a:t>
                      </a:r>
                      <a:endParaRPr lang="en-US" sz="20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668F26B-4601-43A2-97F9-A2E2C7E28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Някои от най-добрите действия, които един програмист може </a:t>
            </a:r>
            <a:br>
              <a:rPr lang="ru-RU" dirty="0"/>
            </a:br>
            <a:r>
              <a:rPr lang="ru-RU" dirty="0"/>
              <a:t>да предприеме, за подсигуряване на приложението:</a:t>
            </a:r>
            <a:endParaRPr lang="en-US" dirty="0"/>
          </a:p>
          <a:p>
            <a:pPr lvl="1"/>
            <a:r>
              <a:rPr lang="bg-BG" dirty="0"/>
              <a:t>Максимална простота</a:t>
            </a:r>
            <a:endParaRPr lang="en-US" dirty="0"/>
          </a:p>
          <a:p>
            <a:pPr lvl="1"/>
            <a:r>
              <a:rPr lang="bg-BG" dirty="0"/>
              <a:t>Подсигуряване на най-слабата връзка</a:t>
            </a:r>
            <a:endParaRPr lang="en-US" dirty="0"/>
          </a:p>
          <a:p>
            <a:pPr lvl="1"/>
            <a:r>
              <a:rPr lang="ru-RU" dirty="0"/>
              <a:t>Ограничаване на публично достъпните ресурси</a:t>
            </a:r>
            <a:endParaRPr lang="en-US" dirty="0"/>
          </a:p>
          <a:p>
            <a:pPr lvl="1"/>
            <a:r>
              <a:rPr lang="ru-RU" dirty="0"/>
              <a:t>Неправилно, докато не се докаже правилно</a:t>
            </a:r>
            <a:endParaRPr lang="en-US" dirty="0"/>
          </a:p>
          <a:p>
            <a:pPr lvl="1"/>
            <a:r>
              <a:rPr lang="bg-BG" dirty="0"/>
              <a:t>Принципът</a:t>
            </a:r>
            <a:r>
              <a:rPr lang="en-US" dirty="0"/>
              <a:t> "Weakest Privilege"</a:t>
            </a:r>
          </a:p>
          <a:p>
            <a:pPr lvl="1"/>
            <a:r>
              <a:rPr lang="bg-BG" dirty="0"/>
              <a:t>Сигурност при грешки</a:t>
            </a:r>
            <a:endParaRPr lang="en-US" dirty="0"/>
          </a:p>
          <a:p>
            <a:pPr lvl="1"/>
            <a:r>
              <a:rPr lang="bg-BG" dirty="0"/>
              <a:t>Осигуряване на постоянна защита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8C6C4-C51D-4336-B527-FD87327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4EA01065-33BF-4B9F-97DD-0A146DB1F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5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57E69E-8E4D-4BEC-87A2-DF791757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4953000"/>
            <a:ext cx="8938472" cy="820600"/>
          </a:xfrm>
        </p:spPr>
        <p:txBody>
          <a:bodyPr/>
          <a:lstStyle/>
          <a:p>
            <a:r>
              <a:rPr lang="en-US" dirty="0"/>
              <a:t>SQL Injection</a:t>
            </a:r>
            <a:endParaRPr lang="bg-BG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30"/>
          <a:stretch/>
        </p:blipFill>
        <p:spPr bwMode="auto">
          <a:xfrm>
            <a:off x="2728244" y="1752600"/>
            <a:ext cx="6732336" cy="26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E78FAC5-C8C6-471D-BFA6-2CE375A5C48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7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01" y="990600"/>
            <a:ext cx="11804822" cy="5570355"/>
          </a:xfrm>
        </p:spPr>
        <p:txBody>
          <a:bodyPr/>
          <a:lstStyle/>
          <a:p>
            <a:r>
              <a:rPr lang="ru-RU" dirty="0"/>
              <a:t>Следните SQL команди се изпълняват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Обичайно търсене</a:t>
            </a:r>
            <a:r>
              <a:rPr lang="en-US" dirty="0"/>
              <a:t>(</a:t>
            </a:r>
            <a:r>
              <a:rPr lang="bg-BG" dirty="0"/>
              <a:t>без</a:t>
            </a:r>
            <a:r>
              <a:rPr lang="en-US" dirty="0"/>
              <a:t> SQL </a:t>
            </a:r>
            <a:r>
              <a:rPr lang="bg-BG" dirty="0"/>
              <a:t>инжектиране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r>
              <a:rPr lang="bg-BG" dirty="0"/>
              <a:t>Търсене с </a:t>
            </a:r>
            <a:r>
              <a:rPr lang="en-US" dirty="0"/>
              <a:t>SQL </a:t>
            </a:r>
            <a:r>
              <a:rPr lang="bg-BG" dirty="0"/>
              <a:t>инжектиране</a:t>
            </a:r>
            <a:r>
              <a:rPr lang="en-US" dirty="0"/>
              <a:t>(</a:t>
            </a:r>
            <a:r>
              <a:rPr lang="bg-BG" dirty="0"/>
              <a:t>съвпада с всички записи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Команда за вмъкване със </a:t>
            </a:r>
            <a:r>
              <a:rPr lang="en-US" dirty="0"/>
              <a:t>SQL </a:t>
            </a:r>
            <a:r>
              <a:rPr lang="bg-BG" dirty="0"/>
              <a:t>инжектиране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BC9C9D-66BA-4485-9B33-96D76493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2417646"/>
            <a:ext cx="11353800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'%Nikolay.IT%'"</a:t>
            </a:r>
            <a:endParaRPr lang="bg-BG" sz="2399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3602500"/>
            <a:ext cx="11353800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'%%%%'"</a:t>
            </a:r>
            <a:endParaRPr lang="bg-BG" sz="2399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5556800"/>
            <a:ext cx="11353800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'; INSERT INTO Messages(MessageText, MessageDate) VALUES ('Hacked!!!', '1.1.1980') --</a:t>
            </a: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4455614"/>
            <a:ext cx="11353800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'%' or 1=1 --%'"</a:t>
            </a:r>
            <a:endParaRPr lang="bg-BG" sz="2399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8DD005A0-B735-4E65-946A-5052F913D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6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7164</TotalTime>
  <Words>1197</Words>
  <Application>Microsoft Office PowerPoint</Application>
  <PresentationFormat>Custom</PresentationFormat>
  <Paragraphs>202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Основи на Сигурността</vt:lpstr>
      <vt:lpstr>Основи на Сигурността</vt:lpstr>
      <vt:lpstr>Основи на Сигурността</vt:lpstr>
      <vt:lpstr>Основи на Сигурността</vt:lpstr>
      <vt:lpstr>Основи на Сигурността</vt:lpstr>
      <vt:lpstr>SQL Injection</vt:lpstr>
      <vt:lpstr>SQL Injection</vt:lpstr>
      <vt:lpstr>SQL Injection</vt:lpstr>
      <vt:lpstr>SQL Injection</vt:lpstr>
      <vt:lpstr>Cross Site Scripting (XSS)</vt:lpstr>
      <vt:lpstr>XSS</vt:lpstr>
      <vt:lpstr>XSS</vt:lpstr>
      <vt:lpstr>XSS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  <vt:lpstr>Cross-Site Request Forgery</vt:lpstr>
      <vt:lpstr>Parameter Tampering</vt:lpstr>
      <vt:lpstr>Parameter Tampering</vt:lpstr>
      <vt:lpstr>Parameter Tampering</vt:lpstr>
      <vt:lpstr>Други заплахи за сигурността</vt:lpstr>
      <vt:lpstr>Сигурност на уеб приложенията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2019-12-17T14:45:33Z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