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0"/>
  </p:notesMasterIdLst>
  <p:handoutMasterIdLst>
    <p:handoutMasterId r:id="rId31"/>
  </p:handoutMasterIdLst>
  <p:sldIdLst>
    <p:sldId id="616" r:id="rId3"/>
    <p:sldId id="611" r:id="rId4"/>
    <p:sldId id="630" r:id="rId5"/>
    <p:sldId id="629" r:id="rId6"/>
    <p:sldId id="631" r:id="rId7"/>
    <p:sldId id="632" r:id="rId8"/>
    <p:sldId id="633" r:id="rId9"/>
    <p:sldId id="634" r:id="rId10"/>
    <p:sldId id="635" r:id="rId11"/>
    <p:sldId id="636" r:id="rId12"/>
    <p:sldId id="671" r:id="rId13"/>
    <p:sldId id="613" r:id="rId14"/>
    <p:sldId id="614" r:id="rId15"/>
    <p:sldId id="659" r:id="rId16"/>
    <p:sldId id="672" r:id="rId17"/>
    <p:sldId id="625" r:id="rId18"/>
    <p:sldId id="626" r:id="rId19"/>
    <p:sldId id="627" r:id="rId20"/>
    <p:sldId id="628" r:id="rId21"/>
    <p:sldId id="665" r:id="rId22"/>
    <p:sldId id="666" r:id="rId23"/>
    <p:sldId id="660" r:id="rId24"/>
    <p:sldId id="661" r:id="rId25"/>
    <p:sldId id="662" r:id="rId26"/>
    <p:sldId id="663" r:id="rId27"/>
    <p:sldId id="612" r:id="rId28"/>
    <p:sldId id="48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900BA2-D6EC-43FF-BC17-CCFEF11422E2}">
          <p14:sldIdLst>
            <p14:sldId id="616"/>
            <p14:sldId id="611"/>
          </p14:sldIdLst>
        </p14:section>
        <p14:section name="JSON" id="{BC728203-7EEE-4CF7-BF6A-22B372B224BD}">
          <p14:sldIdLst>
            <p14:sldId id="630"/>
            <p14:sldId id="629"/>
            <p14:sldId id="631"/>
            <p14:sldId id="632"/>
          </p14:sldIdLst>
        </p14:section>
        <p14:section name="XML" id="{C52FC7DB-BB4F-47F3-BFED-8AC9CB5C8977}">
          <p14:sldIdLst>
            <p14:sldId id="633"/>
            <p14:sldId id="634"/>
            <p14:sldId id="635"/>
            <p14:sldId id="636"/>
          </p14:sldIdLst>
        </p14:section>
        <p14:section name="Web API" id="{EA9B97C2-B803-47B6-A399-E6FA22C36636}">
          <p14:sldIdLst>
            <p14:sldId id="671"/>
            <p14:sldId id="613"/>
            <p14:sldId id="614"/>
            <p14:sldId id="659"/>
            <p14:sldId id="672"/>
            <p14:sldId id="625"/>
            <p14:sldId id="626"/>
            <p14:sldId id="627"/>
            <p14:sldId id="628"/>
            <p14:sldId id="665"/>
            <p14:sldId id="666"/>
            <p14:sldId id="660"/>
            <p14:sldId id="661"/>
            <p14:sldId id="662"/>
            <p14:sldId id="663"/>
          </p14:sldIdLst>
        </p14:section>
        <p14:section name="Заключение" id="{CFBB64D6-1996-4CB8-8031-8858ED7DEA5E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D75831D-EB04-46EA-90CC-C5E0D0C154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452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2109D82-BB23-45B5-98C0-96F5250DF9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7260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097E945-C892-445D-A814-822234C698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1865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C6F92A9-1D75-478E-87C0-DFE57DA892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8002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A13E902-96F5-45A7-AEA0-1CB47CA899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37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8.jpeg"/><Relationship Id="rId4" Type="http://schemas.openxmlformats.org/officeDocument/2006/relationships/image" Target="../media/image15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921308" y="762000"/>
            <a:ext cx="8645003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Създаване на </a:t>
            </a:r>
            <a:r>
              <a:rPr lang="en-US" dirty="0"/>
              <a:t>REST API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35863"/>
            <a:ext cx="6193299" cy="2613492"/>
            <a:chOff x="745783" y="3535863"/>
            <a:chExt cx="6193299" cy="261349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050424" y="3535863"/>
              <a:ext cx="1888658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Интернет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програмиране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028" y="1872546"/>
            <a:ext cx="7382341" cy="642054"/>
          </a:xfrm>
        </p:spPr>
        <p:txBody>
          <a:bodyPr/>
          <a:lstStyle/>
          <a:p>
            <a:r>
              <a:rPr lang="en-US" dirty="0"/>
              <a:t>ASP.NET Web API</a:t>
            </a:r>
          </a:p>
        </p:txBody>
      </p:sp>
    </p:spTree>
    <p:extLst>
      <p:ext uri="{BB962C8B-B14F-4D97-AF65-F5344CB8AC3E}">
        <p14:creationId xmlns:p14="http://schemas.microsoft.com/office/powerpoint/2010/main" val="413571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D7A93BC-C9D1-41C5-B2C7-B2A9803F02EA}"/>
              </a:ext>
            </a:extLst>
          </p:cNvPr>
          <p:cNvSpPr txBox="1">
            <a:spLocks/>
          </p:cNvSpPr>
          <p:nvPr/>
        </p:nvSpPr>
        <p:spPr>
          <a:xfrm>
            <a:off x="1446212" y="2027312"/>
            <a:ext cx="92964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&lt;note&gt;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&lt;to&gt;</a:t>
            </a:r>
            <a:r>
              <a:rPr lang="en-US" sz="28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Tove</a:t>
            </a:r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&lt;/to&gt;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&lt;from&gt;Jani&lt;/from&gt;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&lt;heading&gt;Reminder&lt;/heading&gt;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&lt;body&gt;Don't forget me this weekend!&lt;/body&gt;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&lt;/note&gt;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B03BBC7-3FC3-490E-B487-C4DD9DA01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9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394" y="1222964"/>
            <a:ext cx="3730036" cy="373003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FB422E2-4A64-4246-A310-E7820F97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B3308AA-BA4E-453C-9801-2027B51C15D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API </a:t>
            </a:r>
            <a:r>
              <a:rPr lang="ru-RU" dirty="0"/>
              <a:t>е интерфейс за програмиране на приложения</a:t>
            </a:r>
            <a:endParaRPr lang="en-US" dirty="0"/>
          </a:p>
          <a:p>
            <a:pPr lvl="1"/>
            <a:r>
              <a:rPr lang="bg-BG" dirty="0"/>
              <a:t>Използван от </a:t>
            </a:r>
            <a:r>
              <a:rPr lang="en-US" dirty="0"/>
              <a:t>Web Browser</a:t>
            </a:r>
            <a:r>
              <a:rPr lang="bg-BG" dirty="0"/>
              <a:t> (</a:t>
            </a:r>
            <a:r>
              <a:rPr lang="en-US" dirty="0"/>
              <a:t>SPA), Mobile Applications, Games, </a:t>
            </a:r>
            <a:br>
              <a:rPr lang="en-US" dirty="0"/>
            </a:br>
            <a:r>
              <a:rPr lang="en-US" dirty="0"/>
              <a:t>Desktop Applications, Web Server</a:t>
            </a:r>
          </a:p>
          <a:p>
            <a:r>
              <a:rPr lang="bg-BG" dirty="0"/>
              <a:t>Състои се от публично изложени крайни точки</a:t>
            </a:r>
            <a:endParaRPr lang="en-US" dirty="0"/>
          </a:p>
          <a:p>
            <a:pPr lvl="1"/>
            <a:r>
              <a:rPr lang="bg-BG" dirty="0"/>
              <a:t>Крайните точки съответстват на дефинирана система за заявка-отговор</a:t>
            </a:r>
          </a:p>
          <a:p>
            <a:pPr lvl="1"/>
            <a:r>
              <a:rPr lang="ru-RU" dirty="0"/>
              <a:t>Комуникацията обикновено се изразява във формат JSON или XML</a:t>
            </a:r>
            <a:endParaRPr lang="en-US" dirty="0"/>
          </a:p>
          <a:p>
            <a:pPr lvl="1"/>
            <a:r>
              <a:rPr lang="ru-RU" dirty="0"/>
              <a:t>Комуникацията обикновено се осъществява чрез уеб протокол</a:t>
            </a:r>
            <a:endParaRPr lang="en-US" dirty="0"/>
          </a:p>
          <a:p>
            <a:pPr lvl="2"/>
            <a:r>
              <a:rPr lang="bg-BG" dirty="0"/>
              <a:t>Най-често HTTP - чрез уеб сървър, базиран на HTTP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41C5641-9C78-4878-A011-5A3B13CEA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8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Няма нищо различно от уеб приложение</a:t>
            </a:r>
            <a:endParaRPr lang="en-US" dirty="0"/>
          </a:p>
          <a:p>
            <a:r>
              <a:rPr lang="bg-BG" dirty="0"/>
              <a:t>Вие изграждате контролери с действия</a:t>
            </a:r>
            <a:endParaRPr lang="en-US" dirty="0"/>
          </a:p>
          <a:p>
            <a:r>
              <a:rPr lang="ru-RU" dirty="0"/>
              <a:t>В този случай обаче действията са в ролята на крайни точки</a:t>
            </a:r>
            <a:endParaRPr lang="bg-BG" dirty="0"/>
          </a:p>
          <a:p>
            <a:r>
              <a:rPr lang="ru-RU" dirty="0"/>
              <a:t>Контролерите трябва да се анотират с </a:t>
            </a:r>
            <a:r>
              <a:rPr lang="en-US" dirty="0" err="1"/>
              <a:t>ApiController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383734" y="3973579"/>
            <a:ext cx="4814095" cy="24340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[Route("api/[controller]")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[ApiController]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6642844" y="3962400"/>
            <a:ext cx="4814095" cy="26802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000" b="1">
                <a:ln w="0">
                  <a:noFill/>
                </a:ln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[assembly: ApiController]</a:t>
            </a:r>
          </a:p>
          <a:p>
            <a:r>
              <a:rPr lang="en-US" dirty="0"/>
              <a:t>namespace Demo.Api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class Startup</a:t>
            </a:r>
          </a:p>
          <a:p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4162814" y="5052772"/>
            <a:ext cx="2288976" cy="1592715"/>
          </a:xfrm>
          <a:custGeom>
            <a:avLst/>
            <a:gdLst>
              <a:gd name="connsiteX0" fmla="*/ 0 w 2497015"/>
              <a:gd name="connsiteY0" fmla="*/ 158213 h 949257"/>
              <a:gd name="connsiteX1" fmla="*/ 158213 w 2497015"/>
              <a:gd name="connsiteY1" fmla="*/ 0 h 949257"/>
              <a:gd name="connsiteX2" fmla="*/ 416169 w 2497015"/>
              <a:gd name="connsiteY2" fmla="*/ 0 h 949257"/>
              <a:gd name="connsiteX3" fmla="*/ 416169 w 2497015"/>
              <a:gd name="connsiteY3" fmla="*/ 0 h 949257"/>
              <a:gd name="connsiteX4" fmla="*/ 1040423 w 2497015"/>
              <a:gd name="connsiteY4" fmla="*/ 0 h 949257"/>
              <a:gd name="connsiteX5" fmla="*/ 2338802 w 2497015"/>
              <a:gd name="connsiteY5" fmla="*/ 0 h 949257"/>
              <a:gd name="connsiteX6" fmla="*/ 2497015 w 2497015"/>
              <a:gd name="connsiteY6" fmla="*/ 158213 h 949257"/>
              <a:gd name="connsiteX7" fmla="*/ 2497015 w 2497015"/>
              <a:gd name="connsiteY7" fmla="*/ 553733 h 949257"/>
              <a:gd name="connsiteX8" fmla="*/ 2497015 w 2497015"/>
              <a:gd name="connsiteY8" fmla="*/ 553733 h 949257"/>
              <a:gd name="connsiteX9" fmla="*/ 2497015 w 2497015"/>
              <a:gd name="connsiteY9" fmla="*/ 791048 h 949257"/>
              <a:gd name="connsiteX10" fmla="*/ 2497015 w 2497015"/>
              <a:gd name="connsiteY10" fmla="*/ 791044 h 949257"/>
              <a:gd name="connsiteX11" fmla="*/ 2338802 w 2497015"/>
              <a:gd name="connsiteY11" fmla="*/ 949257 h 949257"/>
              <a:gd name="connsiteX12" fmla="*/ 1040423 w 2497015"/>
              <a:gd name="connsiteY12" fmla="*/ 949257 h 949257"/>
              <a:gd name="connsiteX13" fmla="*/ 83775 w 2497015"/>
              <a:gd name="connsiteY13" fmla="*/ 1176604 h 949257"/>
              <a:gd name="connsiteX14" fmla="*/ 416169 w 2497015"/>
              <a:gd name="connsiteY14" fmla="*/ 949257 h 949257"/>
              <a:gd name="connsiteX15" fmla="*/ 158213 w 2497015"/>
              <a:gd name="connsiteY15" fmla="*/ 949257 h 949257"/>
              <a:gd name="connsiteX16" fmla="*/ 0 w 2497015"/>
              <a:gd name="connsiteY16" fmla="*/ 791044 h 949257"/>
              <a:gd name="connsiteX17" fmla="*/ 0 w 2497015"/>
              <a:gd name="connsiteY17" fmla="*/ 791048 h 949257"/>
              <a:gd name="connsiteX18" fmla="*/ 0 w 2497015"/>
              <a:gd name="connsiteY18" fmla="*/ 553733 h 949257"/>
              <a:gd name="connsiteX19" fmla="*/ 0 w 2497015"/>
              <a:gd name="connsiteY19" fmla="*/ 553733 h 949257"/>
              <a:gd name="connsiteX20" fmla="*/ 0 w 2497015"/>
              <a:gd name="connsiteY20" fmla="*/ 158213 h 949257"/>
              <a:gd name="connsiteX0" fmla="*/ 0 w 2497015"/>
              <a:gd name="connsiteY0" fmla="*/ 158213 h 949257"/>
              <a:gd name="connsiteX1" fmla="*/ 158213 w 2497015"/>
              <a:gd name="connsiteY1" fmla="*/ 0 h 949257"/>
              <a:gd name="connsiteX2" fmla="*/ 416169 w 2497015"/>
              <a:gd name="connsiteY2" fmla="*/ 0 h 949257"/>
              <a:gd name="connsiteX3" fmla="*/ 416169 w 2497015"/>
              <a:gd name="connsiteY3" fmla="*/ 0 h 949257"/>
              <a:gd name="connsiteX4" fmla="*/ 1040423 w 2497015"/>
              <a:gd name="connsiteY4" fmla="*/ 0 h 949257"/>
              <a:gd name="connsiteX5" fmla="*/ 2338802 w 2497015"/>
              <a:gd name="connsiteY5" fmla="*/ 0 h 949257"/>
              <a:gd name="connsiteX6" fmla="*/ 2497015 w 2497015"/>
              <a:gd name="connsiteY6" fmla="*/ 158213 h 949257"/>
              <a:gd name="connsiteX7" fmla="*/ 2497015 w 2497015"/>
              <a:gd name="connsiteY7" fmla="*/ 553733 h 949257"/>
              <a:gd name="connsiteX8" fmla="*/ 2497015 w 2497015"/>
              <a:gd name="connsiteY8" fmla="*/ 553733 h 949257"/>
              <a:gd name="connsiteX9" fmla="*/ 2497015 w 2497015"/>
              <a:gd name="connsiteY9" fmla="*/ 791048 h 949257"/>
              <a:gd name="connsiteX10" fmla="*/ 2497015 w 2497015"/>
              <a:gd name="connsiteY10" fmla="*/ 791044 h 949257"/>
              <a:gd name="connsiteX11" fmla="*/ 2338802 w 2497015"/>
              <a:gd name="connsiteY11" fmla="*/ 949257 h 949257"/>
              <a:gd name="connsiteX12" fmla="*/ 1040423 w 2497015"/>
              <a:gd name="connsiteY12" fmla="*/ 949257 h 949257"/>
              <a:gd name="connsiteX13" fmla="*/ 416169 w 2497015"/>
              <a:gd name="connsiteY13" fmla="*/ 949257 h 949257"/>
              <a:gd name="connsiteX14" fmla="*/ 158213 w 2497015"/>
              <a:gd name="connsiteY14" fmla="*/ 949257 h 949257"/>
              <a:gd name="connsiteX15" fmla="*/ 0 w 2497015"/>
              <a:gd name="connsiteY15" fmla="*/ 791044 h 949257"/>
              <a:gd name="connsiteX16" fmla="*/ 0 w 2497015"/>
              <a:gd name="connsiteY16" fmla="*/ 791048 h 949257"/>
              <a:gd name="connsiteX17" fmla="*/ 0 w 2497015"/>
              <a:gd name="connsiteY17" fmla="*/ 553733 h 949257"/>
              <a:gd name="connsiteX18" fmla="*/ 0 w 2497015"/>
              <a:gd name="connsiteY18" fmla="*/ 553733 h 949257"/>
              <a:gd name="connsiteX19" fmla="*/ 0 w 2497015"/>
              <a:gd name="connsiteY19" fmla="*/ 158213 h 94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7015" h="949257">
                <a:moveTo>
                  <a:pt x="0" y="158213"/>
                </a:moveTo>
                <a:cubicBezTo>
                  <a:pt x="0" y="70834"/>
                  <a:pt x="70834" y="0"/>
                  <a:pt x="158213" y="0"/>
                </a:cubicBezTo>
                <a:lnTo>
                  <a:pt x="416169" y="0"/>
                </a:lnTo>
                <a:lnTo>
                  <a:pt x="416169" y="0"/>
                </a:lnTo>
                <a:lnTo>
                  <a:pt x="1040423" y="0"/>
                </a:lnTo>
                <a:lnTo>
                  <a:pt x="2338802" y="0"/>
                </a:lnTo>
                <a:cubicBezTo>
                  <a:pt x="2426181" y="0"/>
                  <a:pt x="2497015" y="70834"/>
                  <a:pt x="2497015" y="158213"/>
                </a:cubicBezTo>
                <a:lnTo>
                  <a:pt x="2497015" y="553733"/>
                </a:lnTo>
                <a:lnTo>
                  <a:pt x="2497015" y="553733"/>
                </a:lnTo>
                <a:lnTo>
                  <a:pt x="2497015" y="791048"/>
                </a:lnTo>
                <a:lnTo>
                  <a:pt x="2497015" y="791044"/>
                </a:lnTo>
                <a:cubicBezTo>
                  <a:pt x="2497015" y="878423"/>
                  <a:pt x="2426181" y="949257"/>
                  <a:pt x="2338802" y="949257"/>
                </a:cubicBezTo>
                <a:lnTo>
                  <a:pt x="1040423" y="949257"/>
                </a:lnTo>
                <a:lnTo>
                  <a:pt x="416169" y="949257"/>
                </a:lnTo>
                <a:lnTo>
                  <a:pt x="158213" y="949257"/>
                </a:lnTo>
                <a:cubicBezTo>
                  <a:pt x="70834" y="949257"/>
                  <a:pt x="0" y="878423"/>
                  <a:pt x="0" y="791044"/>
                </a:cubicBezTo>
                <a:lnTo>
                  <a:pt x="0" y="791048"/>
                </a:lnTo>
                <a:lnTo>
                  <a:pt x="0" y="553733"/>
                </a:lnTo>
                <a:lnTo>
                  <a:pt x="0" y="553733"/>
                </a:lnTo>
                <a:lnTo>
                  <a:pt x="0" y="158213"/>
                </a:lnTo>
                <a:close/>
              </a:path>
            </a:pathLst>
          </a:cu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000" b="1" noProof="1"/>
              <a:t>Път, използван за достъп до крайни точки от този ApiController</a:t>
            </a:r>
            <a:endParaRPr lang="en-US" sz="2000" b="1" noProof="1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D25C21-B4A6-49DE-8176-CFA82EDDA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Наследяваме </a:t>
            </a:r>
            <a:r>
              <a:rPr lang="en-US" dirty="0"/>
              <a:t>Controller</a:t>
            </a:r>
          </a:p>
          <a:p>
            <a:r>
              <a:rPr lang="bg-BG" dirty="0"/>
              <a:t>Трябва да анотираме класа с</a:t>
            </a:r>
            <a:r>
              <a:rPr lang="en-US" dirty="0"/>
              <a:t> </a:t>
            </a:r>
            <a:r>
              <a:rPr lang="bg-BG" dirty="0"/>
              <a:t>атрибутите </a:t>
            </a:r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 </a:t>
            </a:r>
            <a:r>
              <a:rPr lang="bg-BG" dirty="0"/>
              <a:t>и </a:t>
            </a:r>
            <a:r>
              <a:rPr lang="en-US" dirty="0"/>
              <a:t>[Route]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Controller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2055812" y="2440774"/>
            <a:ext cx="9220200" cy="42807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000" b="1">
                <a:ln w="0">
                  <a:noFill/>
                </a:ln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[Route("api/[controller]")]</a:t>
            </a:r>
          </a:p>
          <a:p>
            <a:r>
              <a:rPr lang="en-US" sz="2400" dirty="0"/>
              <a:t>[ApiController]</a:t>
            </a:r>
          </a:p>
          <a:p>
            <a:r>
              <a:rPr lang="en-US" sz="2400" dirty="0"/>
              <a:t>public class ProductController : Controller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private readonly IProductService productService;</a:t>
            </a:r>
          </a:p>
          <a:p>
            <a:endParaRPr lang="en-US" sz="2400" dirty="0"/>
          </a:p>
          <a:p>
            <a:r>
              <a:rPr lang="en-US" sz="2400" dirty="0"/>
              <a:t>    public </a:t>
            </a:r>
            <a:r>
              <a:rPr lang="en-US" sz="2400" dirty="0" err="1"/>
              <a:t>ProductController</a:t>
            </a:r>
            <a:r>
              <a:rPr lang="en-US" sz="2400" dirty="0"/>
              <a:t>(</a:t>
            </a:r>
            <a:r>
              <a:rPr lang="en-US" sz="2400" dirty="0" err="1"/>
              <a:t>IProductService</a:t>
            </a:r>
            <a:r>
              <a:rPr lang="en-US" sz="2400" dirty="0"/>
              <a:t> </a:t>
            </a:r>
            <a:r>
              <a:rPr lang="en-US" sz="2400" dirty="0" err="1"/>
              <a:t>ps</a:t>
            </a:r>
            <a:r>
              <a:rPr lang="en-US" sz="2400" dirty="0"/>
              <a:t>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  this.productService = </a:t>
            </a:r>
            <a:r>
              <a:rPr lang="en-US" sz="2400" dirty="0" err="1"/>
              <a:t>ps</a:t>
            </a:r>
            <a:r>
              <a:rPr lang="en-US" sz="2400" dirty="0"/>
              <a:t>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7F4EDAB-F7E4-49D7-8FC2-FC62A3DCF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0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noProof="1"/>
              <a:t>Анотацията [ApiController] предоставя удобни функции</a:t>
            </a:r>
            <a:endParaRPr lang="en-US" noProof="1"/>
          </a:p>
          <a:p>
            <a:pPr lvl="1"/>
            <a:r>
              <a:rPr lang="ru-RU" noProof="1"/>
              <a:t>Автоматични HTTP 400 отговор (за грешки в състоянието на модела)</a:t>
            </a:r>
            <a:endParaRPr lang="en-US" noProof="1"/>
          </a:p>
          <a:p>
            <a:pPr lvl="1"/>
            <a:r>
              <a:rPr lang="bg-BG" dirty="0"/>
              <a:t>Обвързване на изходния параметър на източника</a:t>
            </a:r>
            <a:endParaRPr lang="en-US" noProof="1"/>
          </a:p>
          <a:p>
            <a:pPr lvl="1"/>
            <a:r>
              <a:rPr lang="bg-BG" noProof="1"/>
              <a:t>Изисквания за </a:t>
            </a:r>
            <a:r>
              <a:rPr lang="bg-BG" dirty="0"/>
              <a:t>Атрибутно рутиране</a:t>
            </a:r>
            <a:endParaRPr lang="en-US" noProof="1"/>
          </a:p>
          <a:p>
            <a:pPr lvl="1"/>
            <a:r>
              <a:rPr lang="ru-RU" noProof="1"/>
              <a:t>Подробни отговори за кодове за състояние на грешка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B2507-8C47-4334-AEC4-3DE5309A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077579"/>
            <a:ext cx="5865872" cy="1447423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7606BB0-66B6-408E-839B-EDC605B35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1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Автоматични </a:t>
            </a:r>
            <a:r>
              <a:rPr lang="en-US" dirty="0"/>
              <a:t>HTTP 400 </a:t>
            </a:r>
            <a:r>
              <a:rPr lang="bg-BG" dirty="0"/>
              <a:t>отговори</a:t>
            </a:r>
          </a:p>
          <a:p>
            <a:pPr lvl="1"/>
            <a:r>
              <a:rPr lang="ru-RU" dirty="0"/>
              <a:t>Грешките при валидиране на модела автоматично задействат HTTP 400 отговор</a:t>
            </a:r>
            <a:endParaRPr lang="en-US" dirty="0"/>
          </a:p>
          <a:p>
            <a:r>
              <a:rPr lang="bg-BG" dirty="0"/>
              <a:t>Обвързване на атрибути на източника</a:t>
            </a:r>
            <a:endParaRPr lang="en-US" dirty="0"/>
          </a:p>
          <a:p>
            <a:pPr lvl="1"/>
            <a:r>
              <a:rPr lang="bg-BG" dirty="0"/>
              <a:t>Атрибутите определят местоположението на стойността на параметъра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5CF50-4348-425F-8B24-643AA00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4265611" y="2396502"/>
            <a:ext cx="7239001" cy="4950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if (!</a:t>
            </a:r>
            <a:r>
              <a:rPr lang="en-US" sz="18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ModelState.IsValid</a:t>
            </a:r>
            <a:r>
              <a:rPr lang="bg-BG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 return BadRequest(</a:t>
            </a:r>
            <a:r>
              <a:rPr lang="en-US" sz="18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ModelState</a:t>
            </a:r>
            <a:r>
              <a:rPr lang="en-US" sz="1800" dirty="0">
                <a:ln w="0"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9113036" y="3040813"/>
            <a:ext cx="2391576" cy="565359"/>
          </a:xfrm>
          <a:prstGeom prst="wedgeRoundRectCallout">
            <a:avLst>
              <a:gd name="adj1" fmla="val -63389"/>
              <a:gd name="adj2" fmla="val -5521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/>
              <a:t>Н</a:t>
            </a:r>
            <a:r>
              <a:rPr lang="ru-RU" sz="2000" b="1" noProof="1"/>
              <a:t>е е необходимо</a:t>
            </a:r>
            <a:endParaRPr lang="en-US" sz="2000" b="1" noProof="1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879390" y="4897341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879390" y="5437435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879390" y="5977529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009505" y="4864328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009505" y="5404422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009505" y="5944517"/>
            <a:ext cx="1889949" cy="4642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5040837" y="4810298"/>
            <a:ext cx="5549375" cy="13722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HttpPost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Create(</a:t>
            </a:r>
            <a:b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Product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, // [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 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се подразбира</a:t>
            </a:r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string name) // [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  <a:r>
              <a:rPr lang="bg-BG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се подразбира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 … }</a:t>
            </a:r>
            <a:endParaRPr lang="bg-BG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313BA84A-8B93-4C38-ADD2-91CB1CC57C2C}"/>
              </a:ext>
            </a:extLst>
          </p:cNvPr>
          <p:cNvSpPr txBox="1">
            <a:spLocks/>
          </p:cNvSpPr>
          <p:nvPr/>
        </p:nvSpPr>
        <p:spPr>
          <a:xfrm>
            <a:off x="9068876" y="4724400"/>
            <a:ext cx="1362417" cy="464210"/>
          </a:xfrm>
          <a:prstGeom prst="rect">
            <a:avLst/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9AFEFA44-C7BD-4FCB-8593-32C4FAFC5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Multipart / Form-data </a:t>
            </a:r>
            <a:r>
              <a:rPr lang="bg-BG" dirty="0"/>
              <a:t>заявката се подразбира</a:t>
            </a:r>
            <a:endParaRPr lang="en-US" dirty="0"/>
          </a:p>
          <a:p>
            <a:pPr lvl="1"/>
            <a:r>
              <a:rPr lang="bg-BG" dirty="0"/>
              <a:t>Постига се чрез поставяне на атрибута [FromForm] върху параметрите на действието</a:t>
            </a:r>
            <a:endParaRPr lang="en-US" dirty="0"/>
          </a:p>
          <a:p>
            <a:pPr lvl="1"/>
            <a:r>
              <a:rPr lang="en-US" dirty="0"/>
              <a:t>multipart/form-data</a:t>
            </a:r>
            <a:r>
              <a:rPr lang="bg-BG" dirty="0"/>
              <a:t> типа на съдържанието на заявката се подразбира</a:t>
            </a:r>
          </a:p>
          <a:p>
            <a:r>
              <a:rPr lang="bg-BG" dirty="0"/>
              <a:t>Рутирането на атрибутите се превръща в изискване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Крайните точки са недостъпни по пътищата, определени от </a:t>
            </a:r>
            <a:r>
              <a:rPr lang="en-US" dirty="0"/>
              <a:t>:</a:t>
            </a:r>
          </a:p>
          <a:p>
            <a:pPr lvl="1"/>
            <a:r>
              <a:rPr lang="en-US" noProof="1"/>
              <a:t>UseMvc() </a:t>
            </a:r>
            <a:r>
              <a:rPr lang="bg-BG" noProof="1"/>
              <a:t>и </a:t>
            </a:r>
            <a:r>
              <a:rPr lang="en-US" noProof="1"/>
              <a:t>UseMvcWithDefaultRoute()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2766E-5A77-4F45-B56B-696664A4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684212" y="4419600"/>
            <a:ext cx="7467600" cy="1141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[Route("api/[controller]")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ApiController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class ProductsController : ControllerBase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97FF68C-67FF-4AE0-B2DB-5D255048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2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Отговори за подробности за проблема за кодове за състояние на грешка</a:t>
            </a:r>
            <a:endParaRPr lang="en-US" noProof="1"/>
          </a:p>
          <a:p>
            <a:pPr lvl="1"/>
            <a:r>
              <a:rPr lang="bg-BG" dirty="0"/>
              <a:t>От ASP.NET Core 2.2 MVC преобразува резултатите от грешки</a:t>
            </a:r>
            <a:endParaRPr lang="en-US" noProof="1"/>
          </a:p>
          <a:p>
            <a:pPr lvl="1"/>
            <a:r>
              <a:rPr lang="bg-BG" dirty="0"/>
              <a:t>Грешките се трансформират в ProblemDetails</a:t>
            </a:r>
            <a:endParaRPr lang="en-US" noProof="1"/>
          </a:p>
          <a:p>
            <a:pPr lvl="2"/>
            <a:r>
              <a:rPr lang="bg-BG" dirty="0"/>
              <a:t>Тип, базиран на HTTP Api за представяне на грешки</a:t>
            </a:r>
            <a:endParaRPr lang="en-US" noProof="1"/>
          </a:p>
          <a:p>
            <a:pPr lvl="2"/>
            <a:r>
              <a:rPr lang="bg-BG" dirty="0"/>
              <a:t>Стандартизиран формат за машинно четими данни за грешки</a:t>
            </a:r>
            <a:endParaRPr lang="en-US" noProof="1"/>
          </a:p>
          <a:p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77465-9784-4EC4-88B4-33AD7DE6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909735" y="5272637"/>
            <a:ext cx="2789460" cy="12026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if (product == null)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NotFound();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4400219" y="5026481"/>
            <a:ext cx="7181537" cy="169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title: "Not Found",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status: 404,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    traceId: "0HLHLV31KRN83:00000001"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3847536" y="5684992"/>
            <a:ext cx="404341" cy="377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C6904A8-7A01-4454-B5DE-03B0D9618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9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функции са вградени и активни по подразбиране</a:t>
            </a:r>
            <a:endParaRPr lang="en-US" dirty="0"/>
          </a:p>
          <a:p>
            <a:pPr lvl="1"/>
            <a:r>
              <a:rPr lang="bg-BG" dirty="0"/>
              <a:t>Поведението по подразбиране може да бъде презаписано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CEFE9-EABF-498F-80DC-9AF5B633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(ApiController)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451959" y="2590800"/>
            <a:ext cx="11328864" cy="3295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services.AddMvc()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.SetCompatibilityVersion(CompatibilityVersion.Version_2_2)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.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ConfigureApiBehaviorOptions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(o =&gt;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{      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o.SuppressConsumesConstraintForFormFileParameters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o.SuppressInferBindingSourcesForParameters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o.SuppressModelStateInvalidFilter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o.SuppressMapClientErrors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= true;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 o.SuppressUseValidationProblemDetailsForInvalidModelStateResponses = true;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});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D5BC991-659F-40B5-BB37-CB6E9DACE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7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JSON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XML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Web API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08E7701-72DD-4581-9804-BA78FA60D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ru-RU" dirty="0"/>
              <a:t>предлага няколко опции за типове връщане на API Endpoint</a:t>
            </a:r>
            <a:endParaRPr lang="en-US" dirty="0"/>
          </a:p>
          <a:p>
            <a:pPr lvl="1"/>
            <a:r>
              <a:rPr lang="bg-BG" dirty="0"/>
              <a:t>Специфичен тип</a:t>
            </a:r>
            <a:endParaRPr lang="en-US" dirty="0"/>
          </a:p>
          <a:p>
            <a:pPr lvl="2"/>
            <a:r>
              <a:rPr lang="bg-BG" dirty="0"/>
              <a:t>Най-простият тип действие</a:t>
            </a:r>
            <a:endParaRPr lang="en-US" dirty="0"/>
          </a:p>
          <a:p>
            <a:pPr lvl="1"/>
            <a:r>
              <a:rPr lang="en-US" noProof="1"/>
              <a:t>IActionResult </a:t>
            </a:r>
            <a:r>
              <a:rPr lang="bg-BG" dirty="0"/>
              <a:t>тип</a:t>
            </a:r>
            <a:endParaRPr lang="en-US" noProof="1"/>
          </a:p>
          <a:p>
            <a:pPr lvl="2"/>
            <a:r>
              <a:rPr lang="bg-BG" dirty="0"/>
              <a:t>Подходящо, когато са </a:t>
            </a:r>
            <a:br>
              <a:rPr lang="bg-BG" dirty="0"/>
            </a:br>
            <a:r>
              <a:rPr lang="bg-BG" dirty="0"/>
              <a:t>възможни няколко типа </a:t>
            </a:r>
            <a:br>
              <a:rPr lang="bg-BG" dirty="0"/>
            </a:br>
            <a:r>
              <a:rPr lang="bg-BG" dirty="0"/>
              <a:t>ActionResult в съответното </a:t>
            </a:r>
            <a:br>
              <a:rPr lang="bg-BG" dirty="0"/>
            </a:br>
            <a:r>
              <a:rPr lang="bg-BG" dirty="0"/>
              <a:t>действие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6112319" y="1821295"/>
            <a:ext cx="5662479" cy="1371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IEnumerable&lt;Product&gt;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6112319" y="3438728"/>
            <a:ext cx="5662479" cy="2756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[HttpGet("{id}")]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[ProducesResponseType(200, Type = typeof(Product))]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[ProducesResponseType(404)]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NotFound();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Ok(product);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0C0DA36-F8BD-478A-ACB8-AE87BB7E4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Препоръчва се използването на ActionResult &lt;T&gt;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 (Return Types)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754406" y="1966599"/>
            <a:ext cx="5662479" cy="13719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ActionResult&lt;IEnumerable&lt;Product&gt;&gt; 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754406" y="3451756"/>
            <a:ext cx="5662479" cy="27565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[HttpGet("{id}")]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[ProducesResponseType(200)]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[ProducesResponseType(404)]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NotFound();</a:t>
            </a:r>
          </a:p>
          <a:p>
            <a:endParaRPr lang="en-US" sz="15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product;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55" y="2147099"/>
            <a:ext cx="5060144" cy="3691495"/>
          </a:xfrm>
          <a:prstGeom prst="rect">
            <a:avLst/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C7CC128-5DBB-4534-AB21-D7E630A21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3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(GET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08012" y="1905000"/>
            <a:ext cx="9829800" cy="4279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HttpGet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ActionResult&lt;IEnumerable&lt;Product&gt;&gt;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GetProducts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=&gt;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this.productService.GetAllProducts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endParaRPr lang="en-US" sz="2399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[HttpGet("{id}")]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GetProduct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(long id)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this.productService.GetById(id);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NotFound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product;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7EE1751-B2CB-4F52-96AA-204B5A657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bg-BG" noProof="1"/>
          </a:p>
          <a:p>
            <a:endParaRPr lang="en-US" noProof="1"/>
          </a:p>
          <a:p>
            <a:r>
              <a:rPr lang="bg-BG" noProof="1"/>
              <a:t>Методът </a:t>
            </a:r>
            <a:r>
              <a:rPr lang="en-US" noProof="1"/>
              <a:t>CreatedAtAction:</a:t>
            </a:r>
          </a:p>
          <a:p>
            <a:pPr lvl="1"/>
            <a:r>
              <a:rPr lang="bg-BG" dirty="0"/>
              <a:t>Връща 201 (</a:t>
            </a:r>
            <a:r>
              <a:rPr lang="en-US" dirty="0"/>
              <a:t>Created</a:t>
            </a:r>
            <a:r>
              <a:rPr lang="bg-BG" dirty="0"/>
              <a:t>) отговор - стандарт за POST заявки</a:t>
            </a:r>
            <a:endParaRPr lang="en-US" noProof="1"/>
          </a:p>
          <a:p>
            <a:pPr lvl="1"/>
            <a:r>
              <a:rPr lang="bg-BG" noProof="1"/>
              <a:t>Добавя </a:t>
            </a:r>
            <a:r>
              <a:rPr lang="en-US" noProof="1"/>
              <a:t>Location </a:t>
            </a:r>
            <a:r>
              <a:rPr lang="bg-BG" noProof="1"/>
              <a:t>хедър към отговора</a:t>
            </a:r>
            <a:endParaRPr lang="en-US" noProof="1"/>
          </a:p>
          <a:p>
            <a:pPr lvl="1"/>
            <a:r>
              <a:rPr lang="bg-BG" dirty="0"/>
              <a:t>Използва път с име "GetProduct", за създаване на URL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(POST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576850" y="1752600"/>
            <a:ext cx="9577598" cy="23724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[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HttpPost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PostProduct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ProductBindingModel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pm)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this.productService.RegisterProduct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(pm);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CreatedAtAction("GetProduct", new { id = </a:t>
            </a:r>
            <a:r>
              <a:rPr lang="en-US" sz="20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pm.Id</a:t>
            </a:r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 }, pm);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317393-5F1B-4D82-804B-5A595413D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pPr lvl="1"/>
            <a:r>
              <a:rPr lang="bg-BG" dirty="0"/>
              <a:t>Подобно на PostProduct, но използва HTTP PUT</a:t>
            </a:r>
            <a:endParaRPr lang="en-US" noProof="1"/>
          </a:p>
          <a:p>
            <a:pPr lvl="1"/>
            <a:r>
              <a:rPr lang="bg-BG" noProof="1"/>
              <a:t>Отговорът е </a:t>
            </a:r>
            <a:r>
              <a:rPr lang="en-US" noProof="1"/>
              <a:t>204 (No Content)</a:t>
            </a:r>
          </a:p>
          <a:p>
            <a:pPr lvl="1"/>
            <a:r>
              <a:rPr lang="en-US" noProof="1"/>
              <a:t>HTTP PUT </a:t>
            </a:r>
            <a:r>
              <a:rPr lang="bg-BG" dirty="0"/>
              <a:t>изисква цяла актуализация на записа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(PUT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10256" y="1823978"/>
            <a:ext cx="11275356" cy="2802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[HttpPut("{id}")]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IActionResult PutProduct(long id,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ProductBindingModel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pm)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(id !=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pm.Id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) return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BadRequest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this.productService.EditProduct(id, pm);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NoContent();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2992169-B479-46B4-AD7C-64EBE753E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noProof="1"/>
              <a:t>Създаване на уеб API с един контролер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pPr lvl="1"/>
            <a:endParaRPr lang="en-US" noProof="1"/>
          </a:p>
          <a:p>
            <a:pPr lvl="1"/>
            <a:r>
              <a:rPr lang="bg-BG" noProof="1"/>
              <a:t>Отговорът е </a:t>
            </a:r>
            <a:r>
              <a:rPr lang="en-US" noProof="1"/>
              <a:t>204 (No Content)</a:t>
            </a:r>
          </a:p>
          <a:p>
            <a:pPr lvl="1"/>
            <a:r>
              <a:rPr lang="ru-RU" noProof="1"/>
              <a:t>И с това ние имаме нашия </a:t>
            </a:r>
            <a:r>
              <a:rPr lang="en-US" noProof="1"/>
              <a:t>Products Web API</a:t>
            </a:r>
          </a:p>
          <a:p>
            <a:pPr lvl="1"/>
            <a:r>
              <a:rPr lang="bg-BG" dirty="0"/>
              <a:t>Сега нека да тестваме крайните точки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ASP.NET Core Web API (DELETE </a:t>
            </a:r>
            <a:r>
              <a:rPr lang="bg-BG" noProof="1"/>
              <a:t>Методи</a:t>
            </a:r>
            <a:r>
              <a:rPr lang="en-US" noProof="1"/>
              <a:t>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760412" y="1823978"/>
            <a:ext cx="9751356" cy="2802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[HttpDelete("{id}")]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public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ActionResult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&lt;Product&gt;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DeleteProduct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(long id)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var product = this.productService.DeleteProduct(id);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if (product == null) return </a:t>
            </a:r>
            <a:r>
              <a:rPr lang="en-US" sz="2399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NotFound</a:t>
            </a:r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    return product;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DBC1FE0-BD82-4B5E-A720-A86094350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REST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A814435-1F69-4750-AD9E-0387AD1BF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1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7EC-06B2-4B82-8445-FBB04F4F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32" y="1678860"/>
            <a:ext cx="2435031" cy="2435031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D7333E3-E2A2-45AD-ACD0-9D951F9CBA0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3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Object Notation (JSON) </a:t>
            </a:r>
            <a:r>
              <a:rPr lang="ru-RU" dirty="0"/>
              <a:t>е файлов формат с отворен стандарт</a:t>
            </a:r>
            <a:endParaRPr lang="en-US" dirty="0"/>
          </a:p>
          <a:p>
            <a:pPr lvl="1"/>
            <a:r>
              <a:rPr lang="ru-RU" dirty="0"/>
              <a:t>Използва четим от човека текст за предаване на обекти с данни</a:t>
            </a:r>
            <a:endParaRPr lang="en-US" dirty="0"/>
          </a:p>
          <a:p>
            <a:pPr lvl="1"/>
            <a:r>
              <a:rPr lang="ru-RU" dirty="0"/>
              <a:t>Обектите на данни се състоят от двойки атрибут-стойност или типове данни от масив</a:t>
            </a:r>
            <a:endParaRPr lang="en-US" dirty="0"/>
          </a:p>
          <a:p>
            <a:pPr lvl="1"/>
            <a:r>
              <a:rPr lang="ru-RU" dirty="0"/>
              <a:t>Лесно за хората да четат и пишат</a:t>
            </a:r>
            <a:endParaRPr lang="en-US" dirty="0"/>
          </a:p>
          <a:p>
            <a:pPr lvl="1"/>
            <a:r>
              <a:rPr lang="ru-RU" dirty="0"/>
              <a:t>Лесно за машините да обработват и генерират</a:t>
            </a:r>
            <a:endParaRPr lang="en-US" dirty="0"/>
          </a:p>
          <a:p>
            <a:r>
              <a:rPr lang="en-US" dirty="0"/>
              <a:t>JSON </a:t>
            </a:r>
            <a:r>
              <a:rPr lang="bg-BG" dirty="0"/>
              <a:t>произлиза от </a:t>
            </a:r>
            <a:r>
              <a:rPr lang="en-US" dirty="0"/>
              <a:t>JavaScript</a:t>
            </a:r>
          </a:p>
          <a:p>
            <a:pPr lvl="1"/>
            <a:r>
              <a:rPr lang="ru-RU" dirty="0"/>
              <a:t>Независим от езика</a:t>
            </a:r>
          </a:p>
          <a:p>
            <a:pPr lvl="1"/>
            <a:r>
              <a:rPr lang="ru-RU" dirty="0"/>
              <a:t>Сега много езици предоставят код за генериране и обработване на JSON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4102F7F-657C-405F-BF5C-A4F28237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JSON </a:t>
            </a:r>
            <a:r>
              <a:rPr lang="ru-RU" noProof="1"/>
              <a:t>е много често използван формат на данни, използван в уеб комуникацията</a:t>
            </a:r>
            <a:endParaRPr lang="en-US" noProof="1"/>
          </a:p>
          <a:p>
            <a:pPr lvl="1"/>
            <a:r>
              <a:rPr lang="bg-BG" dirty="0"/>
              <a:t>Основно в комуникация браузър-сървър или сървър-сървър</a:t>
            </a:r>
            <a:endParaRPr lang="en-US" noProof="1"/>
          </a:p>
          <a:p>
            <a:pPr lvl="1"/>
            <a:r>
              <a:rPr lang="bg-BG" noProof="1"/>
              <a:t>Официалният тип интернет медия (</a:t>
            </a:r>
            <a:r>
              <a:rPr lang="en-US" noProof="1"/>
              <a:t>MIME) </a:t>
            </a:r>
            <a:r>
              <a:rPr lang="bg-BG" noProof="1"/>
              <a:t>за </a:t>
            </a:r>
            <a:r>
              <a:rPr lang="en-US" noProof="1"/>
              <a:t>JSON </a:t>
            </a:r>
            <a:r>
              <a:rPr lang="bg-BG" noProof="1"/>
              <a:t>е </a:t>
            </a:r>
            <a:r>
              <a:rPr lang="en-US" noProof="1"/>
              <a:t>application/json</a:t>
            </a:r>
          </a:p>
          <a:p>
            <a:pPr lvl="1"/>
            <a:r>
              <a:rPr lang="en-US" noProof="1"/>
              <a:t>JSON </a:t>
            </a:r>
            <a:r>
              <a:rPr lang="bg-BG" noProof="1"/>
              <a:t>файловете имат разширение </a:t>
            </a:r>
            <a:r>
              <a:rPr lang="en-US" noProof="1"/>
              <a:t>.json</a:t>
            </a:r>
          </a:p>
          <a:p>
            <a:r>
              <a:rPr lang="en-US" noProof="1"/>
              <a:t>JSON </a:t>
            </a:r>
            <a:r>
              <a:rPr lang="bg-BG" dirty="0"/>
              <a:t>обикновено се използва като заместител на XML в AJAX</a:t>
            </a:r>
            <a:endParaRPr lang="en-US" noProof="1"/>
          </a:p>
          <a:p>
            <a:pPr lvl="1"/>
            <a:r>
              <a:rPr lang="ru-RU" noProof="1"/>
              <a:t>По-кратък и лесен за разбиране</a:t>
            </a:r>
            <a:endParaRPr lang="en-US" noProof="1"/>
          </a:p>
          <a:p>
            <a:pPr lvl="1"/>
            <a:r>
              <a:rPr lang="bg-BG" dirty="0"/>
              <a:t>По-бърз за четене и писане и е по-интуитивен</a:t>
            </a:r>
            <a:endParaRPr lang="en-US" noProof="1"/>
          </a:p>
          <a:p>
            <a:pPr lvl="1"/>
            <a:r>
              <a:rPr lang="ru-RU" noProof="1"/>
              <a:t>Не поддържа схеми и пространства от имена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32C0F5C-B619-45A7-AACE-3743CAC0C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1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2990CE-75FA-4253-BA7F-5C06A9F0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 – </a:t>
            </a:r>
            <a:r>
              <a:rPr lang="ru-RU"/>
              <a:t>Пример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20A82F3-52E1-4F61-9D96-6771D8E3D121}"/>
              </a:ext>
            </a:extLst>
          </p:cNvPr>
          <p:cNvSpPr txBox="1">
            <a:spLocks/>
          </p:cNvSpPr>
          <p:nvPr/>
        </p:nvSpPr>
        <p:spPr>
          <a:xfrm>
            <a:off x="1903412" y="2133600"/>
            <a:ext cx="8382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</a:t>
            </a:r>
            <a:endParaRPr lang="bg-BG" sz="2800" dirty="0">
              <a:ln w="0"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8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4C0DF3B-EB69-4ECB-A49F-0D3DC7E8B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4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225FB2-D052-4D52-85B5-6E461048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XML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565" y="1845611"/>
            <a:ext cx="2437765" cy="243776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9EF40E8-DC81-4DB9-B63E-FCEF649AC12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XML </a:t>
            </a:r>
            <a:r>
              <a:rPr lang="bg-BG" dirty="0"/>
              <a:t>дефинира набор от правила за кодиране на документи</a:t>
            </a:r>
            <a:endParaRPr lang="en-US" noProof="1"/>
          </a:p>
          <a:p>
            <a:pPr lvl="1"/>
            <a:r>
              <a:rPr lang="bg-BG" noProof="1"/>
              <a:t>Идва от </a:t>
            </a:r>
            <a:r>
              <a:rPr lang="en-US" noProof="1"/>
              <a:t>Extensible Markup Language</a:t>
            </a:r>
          </a:p>
          <a:p>
            <a:pPr lvl="1"/>
            <a:r>
              <a:rPr lang="bg-BG" noProof="1"/>
              <a:t>Подобен като </a:t>
            </a:r>
            <a:r>
              <a:rPr lang="en-US" noProof="1"/>
              <a:t>JSON </a:t>
            </a:r>
          </a:p>
          <a:p>
            <a:pPr lvl="2"/>
            <a:r>
              <a:rPr lang="bg-BG" dirty="0"/>
              <a:t>По отношение на читаемостта от човека и обработката от машини</a:t>
            </a:r>
            <a:endParaRPr lang="en-US" noProof="1"/>
          </a:p>
          <a:p>
            <a:pPr lvl="2"/>
            <a:r>
              <a:rPr lang="ru-RU" noProof="1"/>
              <a:t>По отношение на йерархия (стойности в стойности)</a:t>
            </a:r>
            <a:endParaRPr lang="en-US" noProof="1"/>
          </a:p>
          <a:p>
            <a:r>
              <a:rPr lang="en-US" noProof="1"/>
              <a:t>XML </a:t>
            </a:r>
            <a:r>
              <a:rPr lang="bg-BG" dirty="0"/>
              <a:t>е текстов формат</a:t>
            </a:r>
            <a:endParaRPr lang="en-US" noProof="1"/>
          </a:p>
          <a:p>
            <a:pPr lvl="1"/>
            <a:r>
              <a:rPr lang="ru-RU" noProof="1"/>
              <a:t>Силна поддръжка за различни човешки езици чрез Unicode</a:t>
            </a:r>
            <a:endParaRPr lang="en-US" noProof="1"/>
          </a:p>
          <a:p>
            <a:pPr lvl="1"/>
            <a:r>
              <a:rPr lang="bg-BG" dirty="0"/>
              <a:t>Дизайнът се фокусира силно върху действителните документи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3C28E08-1C2D-45A3-A839-07F3EC314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2 типа MIME за XML - </a:t>
            </a:r>
            <a:r>
              <a:rPr lang="en-US" dirty="0"/>
              <a:t>application/xml</a:t>
            </a:r>
            <a:r>
              <a:rPr lang="bg-BG" dirty="0"/>
              <a:t> </a:t>
            </a:r>
            <a:r>
              <a:rPr lang="bg-BG" noProof="1"/>
              <a:t>и </a:t>
            </a:r>
            <a:r>
              <a:rPr lang="en-US" dirty="0"/>
              <a:t>text/xml</a:t>
            </a:r>
            <a:endParaRPr lang="en-US" noProof="1"/>
          </a:p>
          <a:p>
            <a:r>
              <a:rPr lang="en-US" noProof="1"/>
              <a:t>.xml</a:t>
            </a:r>
            <a:r>
              <a:rPr lang="bg-BG" noProof="1"/>
              <a:t> разширение</a:t>
            </a:r>
          </a:p>
          <a:p>
            <a:r>
              <a:rPr lang="bg-BG" dirty="0"/>
              <a:t>Има много приложения:</a:t>
            </a:r>
            <a:endParaRPr lang="en-US" noProof="1"/>
          </a:p>
          <a:p>
            <a:pPr lvl="1"/>
            <a:r>
              <a:rPr lang="bg-BG" noProof="1"/>
              <a:t>Широко използван в </a:t>
            </a:r>
            <a:r>
              <a:rPr lang="en-US" noProof="1"/>
              <a:t>SOA</a:t>
            </a:r>
          </a:p>
          <a:p>
            <a:pPr lvl="1"/>
            <a:r>
              <a:rPr lang="bg-BG" dirty="0"/>
              <a:t>Конфигуриране на .NET приложения</a:t>
            </a:r>
            <a:endParaRPr lang="en-US" noProof="1"/>
          </a:p>
          <a:p>
            <a:pPr lvl="1"/>
            <a:r>
              <a:rPr lang="bg-BG" noProof="1"/>
              <a:t>Използва се във формати на </a:t>
            </a:r>
            <a:r>
              <a:rPr lang="en-US" noProof="1"/>
              <a:t>Microsoft Office</a:t>
            </a:r>
            <a:endParaRPr lang="bg-BG" noProof="1"/>
          </a:p>
          <a:p>
            <a:pPr lvl="1"/>
            <a:r>
              <a:rPr lang="ru-RU" noProof="1"/>
              <a:t>XHTML е трябвало да бъде строг HTML формат</a:t>
            </a:r>
            <a:endParaRPr lang="en-US" noProof="1"/>
          </a:p>
          <a:p>
            <a:pPr lvl="1"/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61CEC4-0261-4011-8D9F-54174FD7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7166</TotalTime>
  <Words>1761</Words>
  <Application>Microsoft Office PowerPoint</Application>
  <PresentationFormat>Custom</PresentationFormat>
  <Paragraphs>316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JSON</vt:lpstr>
      <vt:lpstr>JSON</vt:lpstr>
      <vt:lpstr>JSON</vt:lpstr>
      <vt:lpstr>JSON – Пример</vt:lpstr>
      <vt:lpstr>XML</vt:lpstr>
      <vt:lpstr>XML</vt:lpstr>
      <vt:lpstr>XML</vt:lpstr>
      <vt:lpstr>XML – Пример</vt:lpstr>
      <vt:lpstr>ASP.NET Core Web API</vt:lpstr>
      <vt:lpstr>API</vt:lpstr>
      <vt:lpstr>ASP.NET Core Web API</vt:lpstr>
      <vt:lpstr>ASP.NET Core Web API Controller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(ApiController)</vt:lpstr>
      <vt:lpstr>ASP.NET Core Web API (Return Types)</vt:lpstr>
      <vt:lpstr>ASP.NET Core Web API (Return Types)</vt:lpstr>
      <vt:lpstr>ASP.NET Core Web API (GET Методи)</vt:lpstr>
      <vt:lpstr>ASP.NET Core Web API (POST Методи)</vt:lpstr>
      <vt:lpstr>ASP.NET Core Web API (PUT Методи)</vt:lpstr>
      <vt:lpstr>ASP.NET Core Web API (DELETE Методи)</vt:lpstr>
      <vt:lpstr>Създаване на REST API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2019-12-17T14:47:27Z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