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616" r:id="rId3"/>
    <p:sldId id="611" r:id="rId4"/>
    <p:sldId id="623" r:id="rId5"/>
    <p:sldId id="621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14" r:id="rId21"/>
    <p:sldId id="612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966F609-DE53-41E7-9853-53E0FA417AD8}">
          <p14:sldIdLst>
            <p14:sldId id="616"/>
            <p14:sldId id="611"/>
          </p14:sldIdLst>
        </p14:section>
        <p14:section name="Въведение в JavaScript" id="{EF1069D2-707C-46C2-AE43-36363E4206F7}">
          <p14:sldIdLst>
            <p14:sldId id="623"/>
            <p14:sldId id="621"/>
            <p14:sldId id="624"/>
            <p14:sldId id="625"/>
            <p14:sldId id="626"/>
          </p14:sldIdLst>
        </p14:section>
        <p14:section name="Типове Данни" id="{0110E11B-D774-4FD3-9F3E-792A29218F1E}">
          <p14:sldIdLst>
            <p14:sldId id="627"/>
            <p14:sldId id="628"/>
            <p14:sldId id="629"/>
            <p14:sldId id="630"/>
            <p14:sldId id="631"/>
            <p14:sldId id="632"/>
          </p14:sldIdLst>
        </p14:section>
        <p14:section name="Оператори и Някои Особености" id="{DAF2DDD3-6FC6-4CE7-94F3-F506BF42CA8F}">
          <p14:sldIdLst>
            <p14:sldId id="633"/>
            <p14:sldId id="634"/>
            <p14:sldId id="635"/>
          </p14:sldIdLst>
        </p14:section>
        <p14:section name="Функции" id="{9223A9BE-83AF-44EA-92CF-206FB2EF6909}">
          <p14:sldIdLst>
            <p14:sldId id="636"/>
            <p14:sldId id="637"/>
          </p14:sldIdLst>
        </p14:section>
        <p14:section name="Заключение" id="{03A8FA87-44A1-45A0-8EF4-CFED17EB244D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41B9A2F-5445-4FD8-A49A-56B4EE25E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925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835A2E-FD3F-4829-B123-9004BEFCC1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0304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9ECEEF7-F60E-4FAF-B4D8-437D4ED54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187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560C12E-D786-417F-9D3C-A88F410239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172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1BD6AEA-69FD-4282-AA42-66C6658B69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6962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B06A2D-EEEF-4A2F-AF54-AC6696D104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3409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Добре дошли в</a:t>
            </a:r>
            <a:r>
              <a:rPr lang="en-US" dirty="0"/>
              <a:t> JavaScript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35863"/>
            <a:ext cx="6002730" cy="2613492"/>
            <a:chOff x="745783" y="3535863"/>
            <a:chExt cx="6002730" cy="261349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40984" y="3535863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1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697" y="2909358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055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8952-FDF4-4701-B760-8BC9CA9B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 err="1"/>
              <a:t>Променливите</a:t>
            </a:r>
            <a:r>
              <a:rPr lang="ru-RU" dirty="0"/>
              <a:t>, на </a:t>
            </a:r>
            <a:r>
              <a:rPr lang="ru-RU" dirty="0" err="1"/>
              <a:t>които</a:t>
            </a:r>
            <a:r>
              <a:rPr lang="ru-RU" dirty="0"/>
              <a:t> е присвоена </a:t>
            </a:r>
            <a:r>
              <a:rPr lang="ru-RU" dirty="0" err="1"/>
              <a:t>непримитивна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, </a:t>
            </a:r>
            <a:r>
              <a:rPr lang="ru-RU" dirty="0" err="1"/>
              <a:t>получават</a:t>
            </a:r>
            <a:r>
              <a:rPr lang="ru-RU" dirty="0"/>
              <a:t> референция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ru-RU" dirty="0"/>
          </a:p>
          <a:p>
            <a:r>
              <a:rPr lang="en-US" b="1" dirty="0">
                <a:solidFill>
                  <a:schemeClr val="accent1"/>
                </a:solidFill>
              </a:rPr>
              <a:t>Undefined</a:t>
            </a:r>
            <a:r>
              <a:rPr lang="ru-RU" dirty="0"/>
              <a:t> </a:t>
            </a:r>
            <a:r>
              <a:rPr lang="ru-RU" dirty="0" err="1"/>
              <a:t>променлива</a:t>
            </a:r>
            <a:r>
              <a:rPr lang="ru-RU" dirty="0"/>
              <a:t> е </a:t>
            </a:r>
            <a:r>
              <a:rPr lang="ru-RU" dirty="0" err="1"/>
              <a:t>променлива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е </a:t>
            </a:r>
            <a:r>
              <a:rPr lang="ru-RU" dirty="0" err="1"/>
              <a:t>декларирана</a:t>
            </a:r>
            <a:r>
              <a:rPr lang="ru-RU" dirty="0"/>
              <a:t> с </a:t>
            </a:r>
            <a:r>
              <a:rPr lang="ru-RU" dirty="0" err="1"/>
              <a:t>ключова</a:t>
            </a:r>
            <a:r>
              <a:rPr lang="ru-RU" dirty="0"/>
              <a:t> дума, но не й е дадена </a:t>
            </a:r>
            <a:r>
              <a:rPr lang="ru-RU" dirty="0" err="1"/>
              <a:t>стойност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Undeclared</a:t>
            </a:r>
            <a:r>
              <a:rPr lang="ru-RU" dirty="0"/>
              <a:t> </a:t>
            </a:r>
            <a:r>
              <a:rPr lang="ru-RU" dirty="0" err="1"/>
              <a:t>променли</a:t>
            </a:r>
            <a:r>
              <a:rPr lang="bg-BG" dirty="0"/>
              <a:t>ва</a:t>
            </a:r>
            <a:r>
              <a:rPr lang="ru-RU" dirty="0"/>
              <a:t> е </a:t>
            </a:r>
            <a:r>
              <a:rPr lang="ru-RU" dirty="0" err="1"/>
              <a:t>променлива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изобщо</a:t>
            </a:r>
            <a:r>
              <a:rPr lang="ru-RU" dirty="0"/>
              <a:t> не е </a:t>
            </a:r>
            <a:r>
              <a:rPr lang="ru-RU" dirty="0" err="1"/>
              <a:t>декларирана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78789-D8C9-4188-9F3C-80DD81C8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Стойности на Променливи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7E145-B68D-4DCC-821F-DA6EA017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81400"/>
            <a:ext cx="586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console.log(a) // undefined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683B9-098B-47A8-894C-46AC6C8A7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732750"/>
            <a:ext cx="967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</a:rPr>
              <a:t>console.log(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</a:rPr>
              <a:t>undeclaredVariable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</a:rPr>
              <a:t>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</a:rPr>
              <a:t>//</a:t>
            </a:r>
            <a:r>
              <a:rPr lang="bg-BG" sz="26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</a:rPr>
              <a:t>ReferenceError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</a:rPr>
              <a:t>: 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</a:rPr>
              <a:t>undeclaredVariable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</a:rPr>
              <a:t> is not defined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FEFAA8E-FE9A-454F-A4A7-903AD8843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90D5-951F-42AF-B025-AD7C6671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accent1"/>
                </a:solidFill>
              </a:rPr>
              <a:t>let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accent1"/>
                </a:solidFill>
              </a:rPr>
              <a:t>const</a:t>
            </a:r>
            <a:r>
              <a:rPr lang="ru-RU" dirty="0"/>
              <a:t> и </a:t>
            </a:r>
            <a:r>
              <a:rPr lang="ru-RU" b="1" dirty="0" err="1">
                <a:solidFill>
                  <a:schemeClr val="accent1"/>
                </a:solidFill>
              </a:rPr>
              <a:t>var</a:t>
            </a:r>
            <a:r>
              <a:rPr lang="ru-RU" dirty="0"/>
              <a:t> се </a:t>
            </a:r>
            <a:r>
              <a:rPr lang="ru-RU" dirty="0" err="1"/>
              <a:t>използват</a:t>
            </a:r>
            <a:r>
              <a:rPr lang="ru-RU" dirty="0"/>
              <a:t> за </a:t>
            </a:r>
            <a:r>
              <a:rPr lang="ru-RU" dirty="0" err="1"/>
              <a:t>деклариране</a:t>
            </a:r>
            <a:r>
              <a:rPr lang="ru-RU" dirty="0"/>
              <a:t> на </a:t>
            </a:r>
            <a:r>
              <a:rPr lang="ru-RU" dirty="0" err="1"/>
              <a:t>променливи</a:t>
            </a:r>
            <a:endParaRPr lang="ru-RU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let</a:t>
            </a:r>
            <a:r>
              <a:rPr lang="en-US" dirty="0"/>
              <a:t> - for reassigning a variable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bg-BG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const</a:t>
            </a:r>
            <a:r>
              <a:rPr lang="en-US" dirty="0"/>
              <a:t> - </a:t>
            </a:r>
            <a:r>
              <a:rPr lang="ru-RU" dirty="0"/>
              <a:t>след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бъде</a:t>
            </a:r>
            <a:r>
              <a:rPr lang="ru-RU" dirty="0"/>
              <a:t> присвоена, не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променя</a:t>
            </a:r>
            <a:endParaRPr lang="en-US" dirty="0"/>
          </a:p>
          <a:p>
            <a:endParaRPr lang="en-US" dirty="0"/>
          </a:p>
          <a:p>
            <a:pPr lvl="1"/>
            <a:r>
              <a:rPr lang="ru-RU" b="1" dirty="0" err="1">
                <a:solidFill>
                  <a:schemeClr val="accent1"/>
                </a:solidFill>
              </a:rPr>
              <a:t>var</a:t>
            </a:r>
            <a:r>
              <a:rPr lang="ru-RU" dirty="0"/>
              <a:t> - </a:t>
            </a:r>
            <a:r>
              <a:rPr lang="ru-RU" dirty="0" err="1"/>
              <a:t>дефинира</a:t>
            </a:r>
            <a:r>
              <a:rPr lang="ru-RU" dirty="0"/>
              <a:t> </a:t>
            </a:r>
            <a:r>
              <a:rPr lang="ru-RU" dirty="0" err="1"/>
              <a:t>променлива</a:t>
            </a:r>
            <a:r>
              <a:rPr lang="ru-RU" dirty="0"/>
              <a:t> в </a:t>
            </a:r>
            <a:r>
              <a:rPr lang="ru-RU" dirty="0" err="1"/>
              <a:t>лексикалния</a:t>
            </a:r>
            <a:r>
              <a:rPr lang="ru-RU" dirty="0"/>
              <a:t> обхват, независимо от обхвата на блока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0F53C0-24C9-4128-80D3-625124CC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Стойности на Променливи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5A8D8-A1F5-43AA-88AE-565721D1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362200"/>
            <a:ext cx="586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let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name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= "Maria";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01BC0-EB0F-4805-BA88-68164A472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3886200"/>
            <a:ext cx="586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const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name = "George";  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 = "Maria";  // TypeError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55C84-74BD-4D86-903E-9B6605C2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736848"/>
            <a:ext cx="586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var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name = "George";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 = "Maria";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3100600-6C38-441E-8A17-20891DDC7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0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D810-2239-41BA-B066-F7852C26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Фиксирани стойности – литерали</a:t>
            </a:r>
          </a:p>
          <a:p>
            <a:pPr lvl="1"/>
            <a:r>
              <a:rPr lang="ru-RU" b="1" dirty="0" err="1">
                <a:solidFill>
                  <a:schemeClr val="accent1"/>
                </a:solidFill>
              </a:rPr>
              <a:t>Array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>
                <a:solidFill>
                  <a:schemeClr val="accent1"/>
                </a:solidFill>
              </a:rPr>
              <a:t>Literals</a:t>
            </a:r>
            <a:r>
              <a:rPr lang="ru-RU" dirty="0"/>
              <a:t>: </a:t>
            </a:r>
            <a:r>
              <a:rPr lang="ru-RU" dirty="0" err="1"/>
              <a:t>списък</a:t>
            </a:r>
            <a:r>
              <a:rPr lang="ru-RU" dirty="0"/>
              <a:t> с </a:t>
            </a:r>
            <a:r>
              <a:rPr lang="ru-RU" dirty="0" err="1"/>
              <a:t>нулеви</a:t>
            </a:r>
            <a:r>
              <a:rPr lang="ru-RU" dirty="0"/>
              <a:t> или </a:t>
            </a:r>
            <a:r>
              <a:rPr lang="ru-RU" dirty="0" err="1"/>
              <a:t>повече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от </a:t>
            </a:r>
            <a:r>
              <a:rPr lang="ru-RU" dirty="0" err="1"/>
              <a:t>масив</a:t>
            </a:r>
            <a:r>
              <a:rPr lang="ru-RU" dirty="0"/>
              <a:t>, затворен в </a:t>
            </a:r>
            <a:r>
              <a:rPr lang="ru-RU" dirty="0" err="1"/>
              <a:t>квадратни</a:t>
            </a:r>
            <a:r>
              <a:rPr lang="ru-RU" dirty="0"/>
              <a:t> скоби (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[]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E56B6A-1ED4-41FD-967A-B8EF54F2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Фиксирани стойности – Масиви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54715-2055-4025-81F2-0A2E8BA0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974538"/>
            <a:ext cx="7543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cars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"Ford", "BMW", "Peugeot"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]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arrayLength = cars.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length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  // 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secondCar = cars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[1]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        // "BMW"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5B0142D-9253-4F63-96FB-9FDFC9978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C9BE-5E10-486B-BAD2-1796A5A9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с </a:t>
            </a:r>
            <a:r>
              <a:rPr lang="ru-RU" dirty="0" err="1"/>
              <a:t>нула</a:t>
            </a:r>
            <a:r>
              <a:rPr lang="ru-RU" dirty="0"/>
              <a:t> или </a:t>
            </a:r>
            <a:r>
              <a:rPr lang="ru-RU" dirty="0" err="1"/>
              <a:t>повече</a:t>
            </a:r>
            <a:r>
              <a:rPr lang="ru-RU" dirty="0"/>
              <a:t> двойки имена на свойства</a:t>
            </a:r>
          </a:p>
          <a:p>
            <a:r>
              <a:rPr lang="ru-RU" dirty="0" err="1"/>
              <a:t>Свързани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на </a:t>
            </a:r>
            <a:r>
              <a:rPr lang="ru-RU" dirty="0" err="1"/>
              <a:t>обект</a:t>
            </a:r>
            <a:r>
              <a:rPr lang="ru-RU" dirty="0"/>
              <a:t>, </a:t>
            </a:r>
            <a:r>
              <a:rPr lang="ru-RU" dirty="0" err="1"/>
              <a:t>затворени</a:t>
            </a:r>
            <a:r>
              <a:rPr lang="ru-RU" dirty="0"/>
              <a:t> в </a:t>
            </a:r>
            <a:r>
              <a:rPr lang="ru-RU" dirty="0" err="1"/>
              <a:t>къдрави</a:t>
            </a:r>
            <a:r>
              <a:rPr lang="ru-RU" dirty="0"/>
              <a:t> скоби {}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6AC980-880E-4E26-9119-4F7892DC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Фиксирани стойности – Обекти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DEC44-393B-4F6C-8D50-74398D4AF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650391"/>
            <a:ext cx="11230809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car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type: "Infinity"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 model: "QX80", color: "blue"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}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carType = car.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type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carType = car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["type"];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// Access property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car.year = 2018;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car["year"] = 2018; // Add new property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car.color = "black";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car["color"] = "black"; // Correct existing property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8865F65-4B92-44F2-AE99-945D6F280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3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924C5E-754A-410C-BFA2-AECA2F02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648204"/>
            <a:ext cx="8938472" cy="820600"/>
          </a:xfrm>
        </p:spPr>
        <p:txBody>
          <a:bodyPr/>
          <a:lstStyle/>
          <a:p>
            <a:r>
              <a:rPr lang="bg-BG" dirty="0"/>
              <a:t>Оператори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E9D5A5-41B1-4ADC-B15F-15A93F3A4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450172"/>
            <a:ext cx="10363200" cy="719034"/>
          </a:xfrm>
        </p:spPr>
        <p:txBody>
          <a:bodyPr/>
          <a:lstStyle/>
          <a:p>
            <a:r>
              <a:rPr lang="bg-BG" dirty="0"/>
              <a:t>Някои Особености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10DB-87B6-4413-AAE1-4FA724540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08" y="1524000"/>
            <a:ext cx="3200407" cy="3200407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7210A05-D27C-4B8A-B1E9-8A056BD2B61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2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5091-5C77-4CF2-92C6-B9B5B973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Сравнява по стойност и тип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460DF-C272-4AAB-8B7C-E97A6482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Стриктно Равенство (===)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EF9899-8769-483C-BF37-93B6CAFB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513" y="1981200"/>
            <a:ext cx="3886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a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 = "10";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 == b 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 === b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 != b 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 !== b //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E3DFB-0FDE-468B-B939-20D284B867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990012" y="3413615"/>
            <a:ext cx="2293291" cy="2481917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7FA08E2-31E0-4914-BC7B-0F00BE142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CE2F-6029-48D8-B503-46135562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Стойност е "</a:t>
            </a:r>
            <a:r>
              <a:rPr lang="en-US" b="1" dirty="0">
                <a:solidFill>
                  <a:schemeClr val="accent1"/>
                </a:solidFill>
              </a:rPr>
              <a:t>truthy</a:t>
            </a:r>
            <a:r>
              <a:rPr lang="en-US" dirty="0"/>
              <a:t>" </a:t>
            </a:r>
            <a:r>
              <a:rPr lang="bg-BG" dirty="0"/>
              <a:t>в </a:t>
            </a:r>
            <a:r>
              <a:rPr lang="en-US" dirty="0"/>
              <a:t>JavaScript</a:t>
            </a:r>
            <a:r>
              <a:rPr lang="bg-BG" dirty="0"/>
              <a:t>, когато стойността се превръща в </a:t>
            </a:r>
            <a:r>
              <a:rPr lang="en-US" b="1" dirty="0">
                <a:solidFill>
                  <a:schemeClr val="accent1"/>
                </a:solidFill>
              </a:rPr>
              <a:t>true</a:t>
            </a:r>
            <a:r>
              <a:rPr lang="en-US" dirty="0"/>
              <a:t>, </a:t>
            </a:r>
            <a:r>
              <a:rPr lang="bg-BG" dirty="0"/>
              <a:t>когато се използва в булев контекст</a:t>
            </a:r>
          </a:p>
          <a:p>
            <a:r>
              <a:rPr lang="bg-BG" dirty="0"/>
              <a:t>Има само шест "</a:t>
            </a:r>
            <a:r>
              <a:rPr lang="en-US" b="1" dirty="0" err="1">
                <a:solidFill>
                  <a:schemeClr val="accent1"/>
                </a:solidFill>
              </a:rPr>
              <a:t>falsy</a:t>
            </a:r>
            <a:r>
              <a:rPr lang="bg-BG" dirty="0"/>
              <a:t>" стойности -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undefined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/>
                </a:solidFill>
              </a:rPr>
              <a:t>NaN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accent1"/>
                </a:solidFill>
              </a:rPr>
              <a:t>""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A275D-8F9E-4705-9CAE-71A5D82C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 err="1"/>
              <a:t>Falsy</a:t>
            </a:r>
            <a:r>
              <a:rPr lang="en-US" dirty="0"/>
              <a:t> </a:t>
            </a:r>
            <a:r>
              <a:rPr lang="bg-BG" dirty="0"/>
              <a:t>Стойности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B0FF6-F089-4390-96CD-7280A73C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50" y="3548432"/>
            <a:ext cx="4953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 logTruthiness (val)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 (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  console.log("Truthy!");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} else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  console.log("Falsy.");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DAC05-395A-478A-95BC-984243204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649" y="3209879"/>
            <a:ext cx="588476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(3.14); 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({});   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(NaN);      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("NaN");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([]);   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(null);     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("");       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(undefined);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(0);         //Falsy.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3A3B9EF-0B1E-40B4-9EA8-566C0DD21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09D0F-E296-4F08-B0F5-FFC3DB20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8F718-B748-4355-8342-B41A7167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16" y="1676400"/>
            <a:ext cx="2950096" cy="295009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E83E379-0E03-4287-ACB2-47B1B91C775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9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BA97-019C-400C-B88B-32D6CECA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>
                <a:solidFill>
                  <a:schemeClr val="accent1"/>
                </a:solidFill>
              </a:rPr>
              <a:t>Функция</a:t>
            </a:r>
            <a:r>
              <a:rPr lang="bg-BG" dirty="0"/>
              <a:t> – </a:t>
            </a:r>
            <a:r>
              <a:rPr lang="bg-BG" dirty="0" err="1"/>
              <a:t>именован</a:t>
            </a:r>
            <a:r>
              <a:rPr lang="bg-BG" dirty="0"/>
              <a:t> </a:t>
            </a:r>
            <a:r>
              <a:rPr lang="ru-RU" dirty="0" err="1"/>
              <a:t>списък</a:t>
            </a:r>
            <a:r>
              <a:rPr lang="ru-RU" dirty="0"/>
              <a:t> с инструкции (</a:t>
            </a:r>
            <a:r>
              <a:rPr lang="ru-RU" dirty="0" err="1"/>
              <a:t>изрази</a:t>
            </a:r>
            <a:r>
              <a:rPr lang="ru-RU" dirty="0"/>
              <a:t> и </a:t>
            </a:r>
            <a:r>
              <a:rPr lang="ru-RU" dirty="0" err="1"/>
              <a:t>изрази</a:t>
            </a:r>
            <a:r>
              <a:rPr lang="ru-RU" dirty="0"/>
              <a:t>)</a:t>
            </a:r>
          </a:p>
          <a:p>
            <a:r>
              <a:rPr lang="ru-RU" dirty="0" err="1"/>
              <a:t>Може</a:t>
            </a:r>
            <a:r>
              <a:rPr lang="ru-RU" dirty="0"/>
              <a:t> да приема </a:t>
            </a:r>
            <a:r>
              <a:rPr lang="ru-RU" b="1" dirty="0" err="1">
                <a:solidFill>
                  <a:schemeClr val="accent1"/>
                </a:solidFill>
              </a:rPr>
              <a:t>параметри</a:t>
            </a:r>
            <a:r>
              <a:rPr lang="ru-RU" dirty="0"/>
              <a:t> и да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b="1" dirty="0" err="1">
                <a:solidFill>
                  <a:schemeClr val="accent1"/>
                </a:solidFill>
              </a:rPr>
              <a:t>резултат</a:t>
            </a:r>
            <a:endParaRPr lang="ru-RU" b="1" dirty="0">
              <a:solidFill>
                <a:schemeClr val="accent1"/>
              </a:solidFill>
            </a:endParaRPr>
          </a:p>
          <a:p>
            <a:pPr lvl="1"/>
            <a:r>
              <a:rPr lang="ru-RU" dirty="0" err="1"/>
              <a:t>Имената</a:t>
            </a:r>
            <a:r>
              <a:rPr lang="ru-RU" dirty="0"/>
              <a:t> и параметрите на </a:t>
            </a:r>
            <a:r>
              <a:rPr lang="ru-RU" dirty="0" err="1"/>
              <a:t>функциите</a:t>
            </a:r>
            <a:r>
              <a:rPr lang="ru-RU" dirty="0"/>
              <a:t>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en-US" b="1" dirty="0">
                <a:solidFill>
                  <a:schemeClr val="accent1"/>
                </a:solidFill>
              </a:rPr>
              <a:t>camelCase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{</a:t>
            </a:r>
            <a:r>
              <a:rPr lang="en-US" dirty="0"/>
              <a:t> </a:t>
            </a:r>
            <a:r>
              <a:rPr lang="bg-BG" dirty="0"/>
              <a:t>стои на същия ред</a:t>
            </a:r>
          </a:p>
          <a:p>
            <a:pPr marL="377887" lvl="1" indent="0">
              <a:buNone/>
            </a:pPr>
            <a:endParaRPr lang="bg-BG" dirty="0"/>
          </a:p>
          <a:p>
            <a:pPr marL="377887" lvl="1" indent="0">
              <a:buNone/>
            </a:pPr>
            <a:endParaRPr lang="bg-BG" dirty="0"/>
          </a:p>
          <a:p>
            <a:pPr lvl="1"/>
            <a:r>
              <a:rPr lang="bg-BG" dirty="0"/>
              <a:t>Извикване на функция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71C43-0700-4C8C-9933-351225AF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63076-3E88-49E5-8002-740C0C26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810000"/>
            <a:ext cx="62484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 printStars(count)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console.log("*".repeat(count));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F40C1-A7DB-4B24-B028-1C64F6FC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832157"/>
            <a:ext cx="624924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printStars(10);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38E5D13-7141-42A5-AFF1-631E458D3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1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4624" y="1150938"/>
            <a:ext cx="8215313" cy="557053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3600" b="1" dirty="0">
                <a:solidFill>
                  <a:schemeClr val="accent1"/>
                </a:solidFill>
              </a:rPr>
              <a:t>JavaScript (JS) </a:t>
            </a:r>
            <a:r>
              <a:rPr lang="bg-BG" sz="3600" dirty="0"/>
              <a:t>е скриптов и </a:t>
            </a:r>
            <a:r>
              <a:rPr lang="bg-BG" sz="3600" dirty="0" err="1"/>
              <a:t>нетипизиран</a:t>
            </a:r>
            <a:r>
              <a:rPr lang="bg-BG" sz="3600" dirty="0"/>
              <a:t> език</a:t>
            </a:r>
          </a:p>
          <a:p>
            <a:pPr>
              <a:buClr>
                <a:schemeClr val="accent1"/>
              </a:buClr>
            </a:pPr>
            <a:r>
              <a:rPr lang="bg-BG" sz="3600" dirty="0"/>
              <a:t>Примитивни типове данни - </a:t>
            </a:r>
            <a:r>
              <a:rPr lang="en-US" sz="3600" b="1" dirty="0">
                <a:solidFill>
                  <a:schemeClr val="accent1"/>
                </a:solidFill>
              </a:rPr>
              <a:t>String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accent1"/>
                </a:solidFill>
              </a:rPr>
              <a:t>Number</a:t>
            </a:r>
            <a:r>
              <a:rPr lang="bg-BG" sz="3600" b="1" dirty="0">
                <a:solidFill>
                  <a:schemeClr val="accent1"/>
                </a:solidFill>
              </a:rPr>
              <a:t>, </a:t>
            </a:r>
            <a:r>
              <a:rPr lang="en-US" sz="3600" b="1" dirty="0">
                <a:solidFill>
                  <a:schemeClr val="accent1"/>
                </a:solidFill>
              </a:rPr>
              <a:t>Boolean</a:t>
            </a:r>
            <a:r>
              <a:rPr lang="bg-BG" sz="3600" b="1" dirty="0">
                <a:solidFill>
                  <a:schemeClr val="accent1"/>
                </a:solidFill>
              </a:rPr>
              <a:t>, </a:t>
            </a:r>
            <a:r>
              <a:rPr lang="en-US" sz="3600" b="1" dirty="0">
                <a:solidFill>
                  <a:schemeClr val="accent1"/>
                </a:solidFill>
              </a:rPr>
              <a:t>Undefined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accent1"/>
                </a:solidFill>
              </a:rPr>
              <a:t>Null</a:t>
            </a:r>
            <a:r>
              <a:rPr lang="bg-BG" sz="3600" b="1" dirty="0">
                <a:solidFill>
                  <a:schemeClr val="accent1"/>
                </a:solidFill>
              </a:rPr>
              <a:t>, </a:t>
            </a:r>
            <a:r>
              <a:rPr lang="en-US" sz="3600" b="1" dirty="0" err="1">
                <a:solidFill>
                  <a:schemeClr val="accent1"/>
                </a:solidFill>
              </a:rPr>
              <a:t>BigInt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accent1"/>
                </a:solidFill>
              </a:rPr>
              <a:t>Symbol</a:t>
            </a:r>
            <a:endParaRPr lang="bg-BG" sz="36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</a:pPr>
            <a:r>
              <a:rPr lang="bg-BG" sz="3600" dirty="0"/>
              <a:t>Стриктно равенство</a:t>
            </a:r>
            <a:endParaRPr lang="en-US" sz="3600" dirty="0"/>
          </a:p>
          <a:p>
            <a:pPr>
              <a:buClr>
                <a:schemeClr val="accent1"/>
              </a:buClr>
            </a:pPr>
            <a:r>
              <a:rPr lang="bg-BG" sz="3600" dirty="0"/>
              <a:t>Функции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624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1DDA6F2-69E4-4098-AABE-30CA54B0FBB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Въведение в </a:t>
            </a:r>
            <a:r>
              <a:rPr lang="en-US" sz="3200" dirty="0"/>
              <a:t>JavaScript</a:t>
            </a:r>
            <a:endParaRPr lang="bg-BG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Типове Данни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Оператори и Някои Особености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Функции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CF4066F-28F6-45D0-8010-7EB352B7D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C07431C-C5D3-46EE-A93F-FDAAFBAC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4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0A225-2F5A-4E3E-B8CA-3BE07980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C73BA-4423-405D-AB7C-D4E0C5A8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55" y="1676400"/>
            <a:ext cx="2847385" cy="284738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92F0484-E889-479A-B39B-FA166300A0B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38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9575999" cy="557035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JavaScript (JS) </a:t>
            </a:r>
            <a:r>
              <a:rPr lang="bg-BG" dirty="0"/>
              <a:t>е скриптов език</a:t>
            </a:r>
          </a:p>
          <a:p>
            <a:pPr lvl="1"/>
            <a:r>
              <a:rPr lang="bg-BG" dirty="0"/>
              <a:t>Изпълняват се команди (скрипт)</a:t>
            </a:r>
          </a:p>
          <a:p>
            <a:pPr lvl="2"/>
            <a:r>
              <a:rPr lang="ru-RU" dirty="0"/>
              <a:t>Не се </a:t>
            </a:r>
            <a:r>
              <a:rPr lang="ru-RU" dirty="0" err="1"/>
              <a:t>компилира</a:t>
            </a:r>
            <a:endParaRPr lang="bg-BG" dirty="0"/>
          </a:p>
          <a:p>
            <a:pPr lvl="1"/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в интерактивен режим</a:t>
            </a:r>
          </a:p>
          <a:p>
            <a:r>
              <a:rPr lang="ru-RU" dirty="0" err="1"/>
              <a:t>Наред</a:t>
            </a:r>
            <a:r>
              <a:rPr lang="ru-RU" dirty="0"/>
              <a:t> с </a:t>
            </a:r>
            <a:r>
              <a:rPr lang="ru-RU" b="1" dirty="0">
                <a:solidFill>
                  <a:schemeClr val="accent1"/>
                </a:solidFill>
              </a:rPr>
              <a:t>HTML</a:t>
            </a:r>
            <a:r>
              <a:rPr lang="ru-RU" dirty="0"/>
              <a:t> и </a:t>
            </a:r>
            <a:r>
              <a:rPr lang="ru-RU" b="1" dirty="0">
                <a:solidFill>
                  <a:schemeClr val="accent1"/>
                </a:solidFill>
              </a:rPr>
              <a:t>CSS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accent1"/>
                </a:solidFill>
              </a:rPr>
              <a:t>JavaScript</a:t>
            </a:r>
            <a:r>
              <a:rPr lang="ru-RU" dirty="0"/>
              <a:t> е </a:t>
            </a:r>
            <a:r>
              <a:rPr lang="ru-RU" dirty="0" err="1"/>
              <a:t>една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от </a:t>
            </a:r>
            <a:r>
              <a:rPr lang="ru-RU" b="1" dirty="0">
                <a:solidFill>
                  <a:schemeClr val="accent1"/>
                </a:solidFill>
              </a:rPr>
              <a:t>3-те </a:t>
            </a:r>
            <a:r>
              <a:rPr lang="ru-RU" b="1" dirty="0" err="1">
                <a:solidFill>
                  <a:schemeClr val="accent1"/>
                </a:solidFill>
              </a:rPr>
              <a:t>основни</a:t>
            </a:r>
            <a:r>
              <a:rPr lang="ru-RU" b="1" dirty="0">
                <a:solidFill>
                  <a:schemeClr val="accent1"/>
                </a:solidFill>
              </a:rPr>
              <a:t> технологии</a:t>
            </a:r>
            <a:r>
              <a:rPr lang="ru-RU" dirty="0"/>
              <a:t> в уеб света</a:t>
            </a:r>
          </a:p>
          <a:p>
            <a:pPr lvl="1"/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позволява</a:t>
            </a:r>
            <a:r>
              <a:rPr lang="ru-RU" dirty="0"/>
              <a:t> </a:t>
            </a:r>
            <a:r>
              <a:rPr lang="ru-RU" dirty="0" err="1"/>
              <a:t>динамичност</a:t>
            </a:r>
            <a:r>
              <a:rPr lang="ru-RU" dirty="0"/>
              <a:t> и </a:t>
            </a:r>
            <a:r>
              <a:rPr lang="ru-RU" dirty="0" err="1"/>
              <a:t>интерактивност</a:t>
            </a:r>
            <a:r>
              <a:rPr lang="ru-RU" dirty="0"/>
              <a:t> в уеб </a:t>
            </a:r>
            <a:r>
              <a:rPr lang="ru-RU" dirty="0" err="1"/>
              <a:t>страниците</a:t>
            </a:r>
            <a:endParaRPr lang="ru-RU" dirty="0"/>
          </a:p>
          <a:p>
            <a:pPr lvl="2"/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b="1" dirty="0">
                <a:solidFill>
                  <a:schemeClr val="accent1"/>
                </a:solidFill>
              </a:rPr>
              <a:t>DOM</a:t>
            </a:r>
            <a:r>
              <a:rPr lang="ru-RU" dirty="0"/>
              <a:t> и API(известия, геолокация, ...)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DA322-B0B5-4F67-BC56-ED350964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1600200"/>
            <a:ext cx="3400411" cy="3809533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F872FBF-ABA6-4C6C-BBFD-5C2588286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1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CD0A-06F4-419E-A69C-834ECA84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7427999" cy="557035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JavaScript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dirty="0" err="1"/>
              <a:t>нетипизиран</a:t>
            </a:r>
            <a:r>
              <a:rPr lang="bg-BG" dirty="0"/>
              <a:t> език</a:t>
            </a:r>
          </a:p>
          <a:p>
            <a:pPr lvl="1"/>
            <a:r>
              <a:rPr lang="bg-BG" b="1" dirty="0" err="1">
                <a:solidFill>
                  <a:schemeClr val="accent1"/>
                </a:solidFill>
              </a:rPr>
              <a:t>Нетипизиран</a:t>
            </a:r>
            <a:r>
              <a:rPr lang="bg-BG" dirty="0"/>
              <a:t> (динамично типизиран) == променливите нямат тип</a:t>
            </a:r>
          </a:p>
          <a:p>
            <a:pPr lvl="1"/>
            <a:r>
              <a:rPr lang="bg-BG" dirty="0"/>
              <a:t>Стойностите на променливите имат тип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60EDB9-B143-4316-94D6-CF655854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576E1-29E4-42F2-BC38-FDCA2A81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09" y="3936298"/>
            <a:ext cx="3705606" cy="249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0AE5B-4F45-4688-AE76-2958D0FE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51" y="1447800"/>
            <a:ext cx="4337666" cy="479911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2C77885-EE80-4C74-B944-534DA9709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9A10-9D8C-4371-AEF0-4C39F149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ru-RU" dirty="0" err="1"/>
              <a:t>Първоначално</a:t>
            </a:r>
            <a:r>
              <a:rPr lang="ru-RU" dirty="0"/>
              <a:t> </a:t>
            </a:r>
            <a:r>
              <a:rPr lang="ru-RU" b="1" dirty="0" err="1">
                <a:solidFill>
                  <a:schemeClr val="accent1"/>
                </a:solidFill>
              </a:rPr>
              <a:t>JavaScript</a:t>
            </a:r>
            <a:r>
              <a:rPr lang="ru-RU" dirty="0"/>
              <a:t> е внедрен само от страна на </a:t>
            </a:r>
            <a:r>
              <a:rPr lang="ru-RU" b="1" dirty="0">
                <a:solidFill>
                  <a:schemeClr val="accent1"/>
                </a:solidFill>
              </a:rPr>
              <a:t>клиента</a:t>
            </a:r>
            <a:r>
              <a:rPr lang="ru-RU" dirty="0"/>
              <a:t> в уеб </a:t>
            </a:r>
            <a:r>
              <a:rPr lang="ru-RU" dirty="0" err="1"/>
              <a:t>браузъри</a:t>
            </a:r>
            <a:r>
              <a:rPr lang="bg-BG" dirty="0"/>
              <a:t>те</a:t>
            </a:r>
          </a:p>
          <a:p>
            <a:pPr lvl="1" fontAlgn="t"/>
            <a:r>
              <a:rPr lang="ru-RU" dirty="0"/>
              <a:t>Двигатели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ru-RU" dirty="0"/>
              <a:t> </a:t>
            </a:r>
            <a:r>
              <a:rPr lang="ru-RU" dirty="0" err="1"/>
              <a:t>JavaScript</a:t>
            </a:r>
            <a:r>
              <a:rPr lang="ru-RU" dirty="0"/>
              <a:t> в </a:t>
            </a:r>
            <a:r>
              <a:rPr lang="ru-RU" dirty="0" err="1"/>
              <a:t>днешно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вградени</a:t>
            </a:r>
            <a:r>
              <a:rPr lang="ru-RU" dirty="0"/>
              <a:t> в много </a:t>
            </a:r>
            <a:r>
              <a:rPr lang="ru-RU" dirty="0" err="1"/>
              <a:t>видове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endParaRPr lang="ru-RU" dirty="0"/>
          </a:p>
          <a:p>
            <a:pPr lvl="1" fontAlgn="t"/>
            <a:r>
              <a:rPr lang="ru-RU" dirty="0" err="1"/>
              <a:t>JavaScript</a:t>
            </a:r>
            <a:r>
              <a:rPr lang="ru-RU" dirty="0"/>
              <a:t> от страна на </a:t>
            </a:r>
            <a:r>
              <a:rPr lang="ru-RU" b="1" dirty="0" err="1">
                <a:solidFill>
                  <a:schemeClr val="accent1"/>
                </a:solidFill>
              </a:rPr>
              <a:t>сървъра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accent1"/>
                </a:solidFill>
              </a:rPr>
              <a:t>мобилни</a:t>
            </a:r>
            <a:r>
              <a:rPr lang="ru-RU" dirty="0"/>
              <a:t> приложения, </a:t>
            </a:r>
            <a:r>
              <a:rPr lang="en-US" b="1" dirty="0">
                <a:solidFill>
                  <a:schemeClr val="accent1"/>
                </a:solidFill>
              </a:rPr>
              <a:t>Desktop</a:t>
            </a:r>
            <a:r>
              <a:rPr lang="ru-RU" dirty="0"/>
              <a:t> приложения и т.н.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77E53A-9220-4467-8FD9-6D22DB7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34EADAC-A028-441B-BB4F-99D5083C9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C3-FED0-42A0-961D-CBE8DD91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ru-RU" b="1" dirty="0" err="1">
                <a:solidFill>
                  <a:schemeClr val="accent1"/>
                </a:solidFill>
              </a:rPr>
              <a:t>JavaScript</a:t>
            </a:r>
            <a:r>
              <a:rPr lang="ru-RU" dirty="0"/>
              <a:t> е </a:t>
            </a:r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най-популярните</a:t>
            </a:r>
            <a:r>
              <a:rPr lang="ru-RU" dirty="0"/>
              <a:t> технологии в уеб </a:t>
            </a:r>
            <a:r>
              <a:rPr lang="ru-RU" dirty="0" err="1"/>
              <a:t>мрежата</a:t>
            </a:r>
            <a:endParaRPr lang="ru-RU" dirty="0"/>
          </a:p>
          <a:p>
            <a:pPr lvl="1" fontAlgn="t"/>
            <a:r>
              <a:rPr lang="ru-RU" dirty="0" err="1"/>
              <a:t>Повишаването</a:t>
            </a:r>
            <a:r>
              <a:rPr lang="ru-RU" dirty="0"/>
              <a:t> на </a:t>
            </a:r>
            <a:r>
              <a:rPr lang="en-US" b="1" dirty="0">
                <a:solidFill>
                  <a:schemeClr val="accent1"/>
                </a:solidFill>
              </a:rPr>
              <a:t>Single-page</a:t>
            </a:r>
            <a:r>
              <a:rPr lang="en-US" dirty="0"/>
              <a:t> </a:t>
            </a:r>
            <a:r>
              <a:rPr lang="ru-RU" dirty="0" err="1"/>
              <a:t>приложенията</a:t>
            </a:r>
            <a:r>
              <a:rPr lang="ru-RU" dirty="0"/>
              <a:t>(</a:t>
            </a:r>
            <a:r>
              <a:rPr lang="en-US" b="1" dirty="0">
                <a:solidFill>
                  <a:schemeClr val="accent1"/>
                </a:solidFill>
              </a:rPr>
              <a:t>SPA</a:t>
            </a:r>
            <a:r>
              <a:rPr lang="ru-RU" dirty="0"/>
              <a:t>) и </a:t>
            </a:r>
            <a:r>
              <a:rPr lang="ru-RU" dirty="0" err="1"/>
              <a:t>JavaScript-тежки</a:t>
            </a:r>
            <a:r>
              <a:rPr lang="bg-BG" dirty="0"/>
              <a:t>те</a:t>
            </a:r>
            <a:r>
              <a:rPr lang="ru-RU" dirty="0"/>
              <a:t> </a:t>
            </a:r>
            <a:r>
              <a:rPr lang="ru-RU" dirty="0" err="1"/>
              <a:t>сайтове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</a:t>
            </a:r>
            <a:r>
              <a:rPr lang="ru-RU" dirty="0" err="1"/>
              <a:t>доказват</a:t>
            </a:r>
            <a:r>
              <a:rPr lang="ru-RU" dirty="0"/>
              <a:t> </a:t>
            </a:r>
            <a:r>
              <a:rPr lang="ru-RU" dirty="0" err="1"/>
              <a:t>това</a:t>
            </a:r>
            <a:endParaRPr lang="ru-RU" dirty="0"/>
          </a:p>
          <a:p>
            <a:pPr fontAlgn="t"/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най-важните</a:t>
            </a:r>
            <a:r>
              <a:rPr lang="ru-RU" dirty="0"/>
              <a:t> техники около JS е </a:t>
            </a:r>
            <a:r>
              <a:rPr lang="ru-RU" b="1" dirty="0">
                <a:solidFill>
                  <a:schemeClr val="accent1"/>
                </a:solidFill>
              </a:rPr>
              <a:t>AJAX</a:t>
            </a:r>
          </a:p>
          <a:p>
            <a:pPr lvl="1" fontAlgn="t"/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dirty="0"/>
              <a:t>synchronous </a:t>
            </a:r>
            <a:r>
              <a:rPr lang="en-US" b="1" dirty="0">
                <a:solidFill>
                  <a:schemeClr val="accent1"/>
                </a:solidFill>
              </a:rPr>
              <a:t>J</a:t>
            </a:r>
            <a:r>
              <a:rPr lang="en-US" dirty="0"/>
              <a:t>avaScript </a:t>
            </a: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dirty="0"/>
              <a:t>nd </a:t>
            </a:r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/>
              <a:t>ML</a:t>
            </a:r>
          </a:p>
          <a:p>
            <a:pPr fontAlgn="t"/>
            <a:r>
              <a:rPr lang="ru-RU" b="1" dirty="0" err="1">
                <a:solidFill>
                  <a:schemeClr val="accent1"/>
                </a:solidFill>
              </a:rPr>
              <a:t>TypeScript</a:t>
            </a:r>
            <a:r>
              <a:rPr lang="ru-RU" dirty="0"/>
              <a:t> е </a:t>
            </a:r>
            <a:r>
              <a:rPr lang="ru-RU" dirty="0" err="1"/>
              <a:t>въведен</a:t>
            </a:r>
            <a:r>
              <a:rPr lang="ru-RU" dirty="0"/>
              <a:t> </a:t>
            </a:r>
            <a:r>
              <a:rPr lang="ru-RU" dirty="0" err="1"/>
              <a:t>суперсет</a:t>
            </a:r>
            <a:r>
              <a:rPr lang="ru-RU" dirty="0"/>
              <a:t> от JS, </a:t>
            </a:r>
            <a:r>
              <a:rPr lang="ru-RU" dirty="0" err="1"/>
              <a:t>който</a:t>
            </a:r>
            <a:r>
              <a:rPr lang="ru-RU" dirty="0"/>
              <a:t> се </a:t>
            </a:r>
            <a:r>
              <a:rPr lang="ru-RU" dirty="0" err="1"/>
              <a:t>компилира</a:t>
            </a:r>
            <a:r>
              <a:rPr lang="ru-RU" dirty="0"/>
              <a:t> в </a:t>
            </a:r>
            <a:r>
              <a:rPr lang="ru-RU" dirty="0" err="1"/>
              <a:t>обикновен</a:t>
            </a:r>
            <a:r>
              <a:rPr lang="ru-RU" dirty="0"/>
              <a:t> JS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0EF87C-EBFC-475A-B629-F8CD9DEF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CF753EF-B9E0-4DB0-9C4C-10DC8E9D5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8E80AA-542F-441B-B280-273DB6B2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5046800"/>
            <a:ext cx="8938472" cy="820600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36F7C-F553-48DF-A8E0-D9E52701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41" y="1905000"/>
            <a:ext cx="2848415" cy="284841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892AC69-8E08-4B28-B492-1AF0EB73F46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A15-7B62-46A4-8406-72AE6B0E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08" y="1244328"/>
            <a:ext cx="10570804" cy="55703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String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ru-RU" dirty="0" err="1"/>
              <a:t>използван</a:t>
            </a:r>
            <a:r>
              <a:rPr lang="ru-RU" dirty="0"/>
              <a:t> за </a:t>
            </a:r>
            <a:r>
              <a:rPr lang="ru-RU" dirty="0" err="1"/>
              <a:t>представяне</a:t>
            </a:r>
            <a:r>
              <a:rPr lang="ru-RU" dirty="0"/>
              <a:t> на </a:t>
            </a:r>
            <a:r>
              <a:rPr lang="ru-RU" dirty="0" err="1"/>
              <a:t>текстови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(</a:t>
            </a:r>
            <a:r>
              <a:rPr lang="ru-RU" dirty="0" err="1"/>
              <a:t>символни</a:t>
            </a:r>
            <a:r>
              <a:rPr lang="ru-RU" dirty="0"/>
              <a:t> </a:t>
            </a:r>
            <a:r>
              <a:rPr lang="ru-RU" dirty="0" err="1"/>
              <a:t>низове</a:t>
            </a:r>
            <a:r>
              <a:rPr lang="ru-RU" dirty="0"/>
              <a:t>)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Number</a:t>
            </a:r>
            <a:r>
              <a:rPr lang="en-US" dirty="0"/>
              <a:t> -  </a:t>
            </a:r>
            <a:r>
              <a:rPr lang="bg-BG" dirty="0"/>
              <a:t>числов тип данни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Boolean</a:t>
            </a:r>
          </a:p>
          <a:p>
            <a:r>
              <a:rPr lang="en-US" b="1" dirty="0">
                <a:solidFill>
                  <a:schemeClr val="accent1"/>
                </a:solidFill>
              </a:rPr>
              <a:t>Undefined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ru-RU" dirty="0"/>
              <a:t>е </a:t>
            </a:r>
            <a:r>
              <a:rPr lang="ru-RU" dirty="0" err="1"/>
              <a:t>стойност</a:t>
            </a:r>
            <a:r>
              <a:rPr lang="ru-RU" dirty="0"/>
              <a:t>, автоматично присвоена на </a:t>
            </a:r>
            <a:r>
              <a:rPr lang="ru-RU" dirty="0" err="1"/>
              <a:t>променливи</a:t>
            </a:r>
            <a:r>
              <a:rPr lang="ru-RU" dirty="0"/>
              <a:t>, току-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декларирани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Null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BigInt</a:t>
            </a:r>
            <a:r>
              <a:rPr lang="en-US" dirty="0"/>
              <a:t> - </a:t>
            </a:r>
            <a:r>
              <a:rPr lang="ru-RU" dirty="0" err="1"/>
              <a:t>държи</a:t>
            </a:r>
            <a:r>
              <a:rPr lang="ru-RU" dirty="0"/>
              <a:t> цели числа с </a:t>
            </a:r>
            <a:r>
              <a:rPr lang="ru-RU" dirty="0" err="1"/>
              <a:t>произволна</a:t>
            </a:r>
            <a:r>
              <a:rPr lang="ru-RU" dirty="0"/>
              <a:t> </a:t>
            </a:r>
            <a:r>
              <a:rPr lang="ru-RU" dirty="0" err="1"/>
              <a:t>точност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Symbol</a:t>
            </a:r>
            <a:r>
              <a:rPr lang="en-US" dirty="0"/>
              <a:t> - </a:t>
            </a:r>
            <a:r>
              <a:rPr lang="ru-RU" dirty="0" err="1"/>
              <a:t>символите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нови за </a:t>
            </a:r>
            <a:r>
              <a:rPr lang="ru-RU" dirty="0" err="1"/>
              <a:t>JavaScript</a:t>
            </a:r>
            <a:r>
              <a:rPr lang="ru-RU" dirty="0"/>
              <a:t>. </a:t>
            </a:r>
            <a:r>
              <a:rPr lang="ru-RU" dirty="0" err="1"/>
              <a:t>Символът</a:t>
            </a:r>
            <a:r>
              <a:rPr lang="ru-RU" dirty="0"/>
              <a:t> е </a:t>
            </a:r>
            <a:r>
              <a:rPr lang="ru-RU" dirty="0" err="1"/>
              <a:t>уникална</a:t>
            </a:r>
            <a:r>
              <a:rPr lang="ru-RU" dirty="0"/>
              <a:t> и неизменна примитивна </a:t>
            </a:r>
            <a:r>
              <a:rPr lang="ru-RU" dirty="0" err="1"/>
              <a:t>стойност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4EDC52-F555-4FF0-831D-AF4F8759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Типове Данни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FD09C54-824B-4AB0-A78E-E97E37316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7167</TotalTime>
  <Words>1098</Words>
  <Application>Microsoft Office PowerPoint</Application>
  <PresentationFormat>Custom</PresentationFormat>
  <Paragraphs>172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Въведение в JavaScript</vt:lpstr>
      <vt:lpstr>Въведение в JavaScript</vt:lpstr>
      <vt:lpstr>Въведение в JavaScript</vt:lpstr>
      <vt:lpstr>Въведение в JavaScript</vt:lpstr>
      <vt:lpstr>Въведение в JavaScript</vt:lpstr>
      <vt:lpstr>Типове данни в JS</vt:lpstr>
      <vt:lpstr>Примитивни Типове Данни</vt:lpstr>
      <vt:lpstr>Стойности на Променливи</vt:lpstr>
      <vt:lpstr>Стойности на Променливи</vt:lpstr>
      <vt:lpstr>Фиксирани стойности – Масиви</vt:lpstr>
      <vt:lpstr>Фиксирани стойности – Обекти</vt:lpstr>
      <vt:lpstr>Оператори</vt:lpstr>
      <vt:lpstr>Стриктно Равенство (===)</vt:lpstr>
      <vt:lpstr>Truthy и Falsy Стойности</vt:lpstr>
      <vt:lpstr>Функции</vt:lpstr>
      <vt:lpstr>Функции</vt:lpstr>
      <vt:lpstr>Какво научихме в този час?</vt:lpstr>
      <vt:lpstr>Добре дошли в JavaScript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програмиране - Консумиране на REST API</dc:title>
  <dc:subject>Курс по разработка на софтуер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2019-12-17T14:48:15Z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