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2"/>
  </p:notesMasterIdLst>
  <p:handoutMasterIdLst>
    <p:handoutMasterId r:id="rId13"/>
  </p:handoutMasterIdLst>
  <p:sldIdLst>
    <p:sldId id="616" r:id="rId3"/>
    <p:sldId id="611" r:id="rId4"/>
    <p:sldId id="621" r:id="rId5"/>
    <p:sldId id="622" r:id="rId6"/>
    <p:sldId id="617" r:id="rId7"/>
    <p:sldId id="620" r:id="rId8"/>
    <p:sldId id="614" r:id="rId9"/>
    <p:sldId id="612" r:id="rId10"/>
    <p:sldId id="48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B9DB6C-A8EE-496C-AFF2-A36AFD1FB7F2}">
          <p14:sldIdLst>
            <p14:sldId id="616"/>
            <p14:sldId id="611"/>
            <p14:sldId id="621"/>
            <p14:sldId id="622"/>
            <p14:sldId id="617"/>
            <p14:sldId id="620"/>
          </p14:sldIdLst>
        </p14:section>
        <p14:section name="Заключение" id="{7A981017-B333-4763-96C5-25CFD66BAFA7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CACC0CB-C14E-44E4-BC49-6463D9F51A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3745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BBA0EBF-79D6-49C8-B6B8-AE42B3680C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33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23C1EDD-AB0A-4B8A-BDD2-C6D2920B1D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714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4187D8-F6D4-4E07-8486-0358A2D033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152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5023629-F162-4DA9-9BA0-D9D5A953B1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0371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A697B85-2609-45BA-9DEF-D3260A5F3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1571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18B56B-DA4A-4D74-BB27-E5E96A3FD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962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Майкрософт </a:t>
            </a:r>
            <a:r>
              <a:rPr lang="en-US" dirty="0"/>
              <a:t>Azure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0012" y="1857286"/>
            <a:ext cx="6380357" cy="642054"/>
          </a:xfrm>
        </p:spPr>
        <p:txBody>
          <a:bodyPr>
            <a:normAutofit/>
          </a:bodyPr>
          <a:lstStyle/>
          <a:p>
            <a:r>
              <a:rPr lang="en-US" noProof="1"/>
              <a:t>Azure </a:t>
            </a:r>
            <a:r>
              <a:rPr lang="bg-BG" noProof="1"/>
              <a:t>портал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24C548-E3E5-44C9-829C-85A98AEFE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17" y="3209002"/>
            <a:ext cx="3955312" cy="22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bg-BG" sz="3600" noProof="1"/>
              <a:t>Майкрософт</a:t>
            </a:r>
            <a:r>
              <a:rPr lang="en-US" sz="3600" noProof="1"/>
              <a:t> Azure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1"/>
              <a:t>Azure </a:t>
            </a:r>
            <a:r>
              <a:rPr lang="bg-BG" noProof="1"/>
              <a:t>Портал</a:t>
            </a:r>
            <a:endParaRPr lang="en-US" noProof="1"/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1"/>
              <a:t>Azure </a:t>
            </a:r>
            <a:r>
              <a:rPr lang="bg-BG" noProof="1"/>
              <a:t>Услуга за Приложения (</a:t>
            </a:r>
            <a:r>
              <a:rPr lang="en-US" noProof="1"/>
              <a:t>App Service</a:t>
            </a:r>
            <a:r>
              <a:rPr lang="bg-BG" noProof="1"/>
              <a:t>)</a:t>
            </a:r>
            <a:endParaRPr lang="en-US" noProof="1"/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1"/>
              <a:t>Application Insights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1"/>
              <a:t>Azure DevOps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5B1078B-8D07-45BB-9C46-6AEA57DC1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7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sz="3600" b="1" dirty="0">
                <a:solidFill>
                  <a:srgbClr val="F3BE60"/>
                </a:solidFill>
                <a:ea typeface="+mj-ea"/>
                <a:cs typeface="+mj-cs"/>
              </a:rPr>
              <a:t>Майкрософт</a:t>
            </a:r>
            <a:r>
              <a:rPr lang="en-US" sz="3600" b="1" dirty="0">
                <a:solidFill>
                  <a:srgbClr val="F3BE60"/>
                </a:solidFill>
                <a:ea typeface="+mj-ea"/>
                <a:cs typeface="+mj-cs"/>
              </a:rPr>
              <a:t> Azure </a:t>
            </a:r>
            <a:r>
              <a:rPr lang="bg-BG" sz="3600" dirty="0"/>
              <a:t>е</a:t>
            </a:r>
            <a:r>
              <a:rPr lang="en-US" sz="3600" dirty="0"/>
              <a:t> </a:t>
            </a:r>
            <a:r>
              <a:rPr lang="bg-BG" sz="3600" dirty="0"/>
              <a:t>облачна услуга</a:t>
            </a:r>
            <a:endParaRPr lang="en-US" sz="3600" dirty="0"/>
          </a:p>
          <a:p>
            <a:pPr lvl="1"/>
            <a:r>
              <a:rPr lang="bg-BG" dirty="0"/>
              <a:t>Проектирана за:</a:t>
            </a:r>
          </a:p>
          <a:p>
            <a:pPr lvl="2"/>
            <a:r>
              <a:rPr lang="bg-BG" sz="3200" dirty="0"/>
              <a:t>Изграждане</a:t>
            </a:r>
          </a:p>
          <a:p>
            <a:pPr lvl="2"/>
            <a:r>
              <a:rPr lang="bg-BG" sz="3200" dirty="0"/>
              <a:t>Тестване</a:t>
            </a:r>
          </a:p>
          <a:p>
            <a:pPr lvl="2"/>
            <a:r>
              <a:rPr lang="bg-BG" sz="3200" dirty="0"/>
              <a:t>Внедряване (</a:t>
            </a:r>
            <a:r>
              <a:rPr lang="en-US" sz="3200" dirty="0"/>
              <a:t>Deployment</a:t>
            </a:r>
            <a:r>
              <a:rPr lang="bg-BG" sz="3200" dirty="0"/>
              <a:t>)</a:t>
            </a:r>
          </a:p>
          <a:p>
            <a:pPr lvl="2"/>
            <a:r>
              <a:rPr lang="bg-BG" sz="3200" dirty="0"/>
              <a:t>Управление на проекти</a:t>
            </a:r>
          </a:p>
          <a:p>
            <a:pPr lvl="1"/>
            <a:r>
              <a:rPr lang="bg-BG" dirty="0"/>
              <a:t>Приложенията и услугите се управляват през глобалната мрежа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microsoft azure png">
            <a:extLst>
              <a:ext uri="{FF2B5EF4-FFF2-40B4-BE49-F238E27FC236}">
                <a16:creationId xmlns:a16="http://schemas.microsoft.com/office/drawing/2014/main" id="{9E00189C-E7B7-4295-AC52-BA39EF752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2261901"/>
            <a:ext cx="3843431" cy="11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31F0FAD-82B8-407B-A116-D69A4EA30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sz="3200" dirty="0"/>
              <a:t>Осигурява и поддържа</a:t>
            </a:r>
            <a:r>
              <a:rPr lang="en-US" sz="3200" dirty="0"/>
              <a:t> </a:t>
            </a:r>
            <a:r>
              <a:rPr lang="bg-BG" sz="3200" dirty="0"/>
              <a:t>различни типове услуги:</a:t>
            </a:r>
            <a:endParaRPr lang="en-US" sz="3200" dirty="0"/>
          </a:p>
          <a:p>
            <a:pPr lvl="1"/>
            <a:r>
              <a:rPr lang="en-US" sz="3000" b="1" dirty="0">
                <a:solidFill>
                  <a:srgbClr val="F3BE60"/>
                </a:solidFill>
              </a:rPr>
              <a:t>On-premise</a:t>
            </a:r>
          </a:p>
          <a:p>
            <a:pPr lvl="1"/>
            <a:r>
              <a:rPr lang="en-US" sz="3000" b="1" dirty="0">
                <a:solidFill>
                  <a:srgbClr val="F3BE60"/>
                </a:solidFill>
              </a:rPr>
              <a:t>Infrastructure-as-a-Service</a:t>
            </a:r>
            <a:r>
              <a:rPr lang="en-US" sz="3000" dirty="0"/>
              <a:t> (IaaS)</a:t>
            </a:r>
            <a:endParaRPr lang="bg-BG" sz="3000" b="1" dirty="0">
              <a:solidFill>
                <a:srgbClr val="F3BE60"/>
              </a:solidFill>
            </a:endParaRPr>
          </a:p>
          <a:p>
            <a:pPr lvl="1"/>
            <a:r>
              <a:rPr lang="en-US" sz="3000" b="1" dirty="0">
                <a:solidFill>
                  <a:srgbClr val="F3BE60"/>
                </a:solidFill>
              </a:rPr>
              <a:t>Platform-as-a-Service</a:t>
            </a:r>
            <a:r>
              <a:rPr lang="en-US" sz="3000" dirty="0"/>
              <a:t> (PaaS)</a:t>
            </a:r>
            <a:endParaRPr lang="bg-BG" sz="3000" b="1" dirty="0">
              <a:solidFill>
                <a:srgbClr val="F3BE60"/>
              </a:solidFill>
            </a:endParaRPr>
          </a:p>
          <a:p>
            <a:pPr lvl="1"/>
            <a:r>
              <a:rPr lang="en-US" sz="3000" b="1" dirty="0">
                <a:solidFill>
                  <a:srgbClr val="F3BE60"/>
                </a:solidFill>
              </a:rPr>
              <a:t>Software-as-a-Service</a:t>
            </a:r>
            <a:r>
              <a:rPr lang="en-US" sz="3000" dirty="0"/>
              <a:t> (SaaS)</a:t>
            </a:r>
          </a:p>
          <a:p>
            <a:pPr lvl="1"/>
            <a:r>
              <a:rPr lang="bg-BG" sz="3000" dirty="0"/>
              <a:t>Много други езици, </a:t>
            </a:r>
            <a:br>
              <a:rPr lang="bg-BG" sz="3000" dirty="0"/>
            </a:br>
            <a:r>
              <a:rPr lang="bg-BG" sz="3000" dirty="0"/>
              <a:t>инструменти и работни </a:t>
            </a:r>
            <a:br>
              <a:rPr lang="bg-BG" sz="3000" dirty="0"/>
            </a:br>
            <a:r>
              <a:rPr lang="bg-BG" sz="3000" dirty="0"/>
              <a:t>рамки</a:t>
            </a:r>
            <a:endParaRPr lang="en-US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8" name="Picture 2" descr="Table of different Web Application hosting options (On-Prem, IaaS, PaaS, and SaaS) and the balance of responsibility split between the customer and Microsoft.">
            <a:extLst>
              <a:ext uri="{FF2B5EF4-FFF2-40B4-BE49-F238E27FC236}">
                <a16:creationId xmlns:a16="http://schemas.microsoft.com/office/drawing/2014/main" id="{73B9EF07-BCF2-4A5D-B8AA-1A47D5149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99001" y="3657600"/>
            <a:ext cx="6281822" cy="25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34C772-D194-443F-A8A3-94DC1EFC4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2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AE2E-C780-41BB-A944-B30B195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bg-BG" sz="3000" dirty="0"/>
              <a:t>Някои от най-важните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rgbClr val="F3BE60"/>
                </a:solidFill>
              </a:rPr>
              <a:t>Майкрософт</a:t>
            </a:r>
            <a:r>
              <a:rPr lang="en-US" sz="3000" b="1" dirty="0">
                <a:solidFill>
                  <a:srgbClr val="F3BE60"/>
                </a:solidFill>
              </a:rPr>
              <a:t> Azure </a:t>
            </a:r>
            <a:r>
              <a:rPr lang="bg-BG" sz="3000" b="1" dirty="0">
                <a:solidFill>
                  <a:srgbClr val="F3BE60"/>
                </a:solidFill>
              </a:rPr>
              <a:t>услуги</a:t>
            </a:r>
            <a:r>
              <a:rPr lang="en-US" sz="3000" b="1" dirty="0"/>
              <a:t> </a:t>
            </a:r>
            <a:r>
              <a:rPr lang="bg-BG" sz="3000" dirty="0"/>
              <a:t>включват</a:t>
            </a:r>
            <a:r>
              <a:rPr lang="en-US" sz="3000" dirty="0"/>
              <a:t>:</a:t>
            </a:r>
          </a:p>
          <a:p>
            <a:pPr lvl="1"/>
            <a:r>
              <a:rPr lang="bg-BG" sz="2800" dirty="0"/>
              <a:t>Мобилни услуги</a:t>
            </a:r>
            <a:endParaRPr lang="en-US" sz="2800" dirty="0"/>
          </a:p>
          <a:p>
            <a:pPr lvl="1"/>
            <a:r>
              <a:rPr lang="bg-BG" sz="2800" dirty="0"/>
              <a:t>Услуги за съхранение</a:t>
            </a:r>
            <a:endParaRPr lang="en-US" sz="2800" dirty="0"/>
          </a:p>
          <a:p>
            <a:pPr lvl="1"/>
            <a:r>
              <a:rPr lang="bg-BG" sz="2800" dirty="0"/>
              <a:t>Управление на данни</a:t>
            </a:r>
            <a:endParaRPr lang="en-US" sz="2800" dirty="0"/>
          </a:p>
          <a:p>
            <a:pPr lvl="1"/>
            <a:r>
              <a:rPr lang="bg-BG" sz="2800" dirty="0"/>
              <a:t>Съобщения</a:t>
            </a:r>
            <a:endParaRPr lang="en-US" sz="2800" dirty="0"/>
          </a:p>
          <a:p>
            <a:pPr lvl="1"/>
            <a:r>
              <a:rPr lang="ru-RU" sz="2800" dirty="0"/>
              <a:t>Мрежа за доставка на</a:t>
            </a:r>
            <a:br>
              <a:rPr lang="en-US" sz="2800" dirty="0"/>
            </a:br>
            <a:r>
              <a:rPr lang="ru-RU" sz="2800" dirty="0"/>
              <a:t>съдържание</a:t>
            </a:r>
            <a:r>
              <a:rPr lang="en-US" sz="2800" dirty="0"/>
              <a:t> (CDN)</a:t>
            </a:r>
          </a:p>
          <a:p>
            <a:pPr lvl="1"/>
            <a:r>
              <a:rPr lang="bg-BG" sz="2800" b="1" dirty="0">
                <a:solidFill>
                  <a:srgbClr val="F3BE60"/>
                </a:solidFill>
              </a:rPr>
              <a:t>Разработчик</a:t>
            </a:r>
            <a:endParaRPr lang="en-US" sz="2800" b="1" dirty="0">
              <a:solidFill>
                <a:srgbClr val="F3BE60"/>
              </a:solidFill>
            </a:endParaRPr>
          </a:p>
          <a:p>
            <a:pPr lvl="2">
              <a:buClr>
                <a:schemeClr val="accent1"/>
              </a:buClr>
            </a:pPr>
            <a:r>
              <a:rPr lang="en-US" sz="2600" b="1" dirty="0">
                <a:solidFill>
                  <a:srgbClr val="F3BE60"/>
                </a:solidFill>
              </a:rPr>
              <a:t>Azure </a:t>
            </a:r>
            <a:r>
              <a:rPr lang="bg-BG" sz="2600" b="1" dirty="0">
                <a:solidFill>
                  <a:srgbClr val="F3BE60"/>
                </a:solidFill>
              </a:rPr>
              <a:t>услуга за приложение</a:t>
            </a:r>
            <a:endParaRPr lang="en-US" sz="2600" b="1" dirty="0">
              <a:solidFill>
                <a:srgbClr val="F3BE60"/>
              </a:solidFill>
            </a:endParaRPr>
          </a:p>
          <a:p>
            <a:pPr lvl="2">
              <a:buClr>
                <a:schemeClr val="accent1"/>
              </a:buClr>
            </a:pPr>
            <a:r>
              <a:rPr lang="en-US" sz="2600" b="1" dirty="0">
                <a:solidFill>
                  <a:srgbClr val="F3BE60"/>
                </a:solidFill>
              </a:rPr>
              <a:t>Application Insights</a:t>
            </a:r>
          </a:p>
          <a:p>
            <a:pPr lvl="2">
              <a:buClr>
                <a:schemeClr val="accent1"/>
              </a:buClr>
            </a:pPr>
            <a:r>
              <a:rPr lang="en-US" sz="2600" b="1" dirty="0">
                <a:solidFill>
                  <a:srgbClr val="F3BE60"/>
                </a:solidFill>
              </a:rPr>
              <a:t>Azure DevOps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r>
              <a:rPr lang="bg-BG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3D3E7-4C01-4126-91AE-FD04A721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90" y="1600200"/>
            <a:ext cx="7908544" cy="3562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F4673-D273-49A1-A729-D271C43F16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9" r="24359"/>
          <a:stretch/>
        </p:blipFill>
        <p:spPr>
          <a:xfrm>
            <a:off x="8200676" y="5175311"/>
            <a:ext cx="3094892" cy="1539908"/>
          </a:xfrm>
          <a:prstGeom prst="roundRect">
            <a:avLst>
              <a:gd name="adj" fmla="val 40647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D5A63-DC7E-43E3-87EA-3EFBED4ED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60" y="5214916"/>
            <a:ext cx="2677386" cy="1405628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976DC49-62E8-4684-88A6-356526D5C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AD9683-D39E-4B6C-A61B-6A7796C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94" y="4918398"/>
            <a:ext cx="9803236" cy="1568497"/>
          </a:xfrm>
        </p:spPr>
        <p:txBody>
          <a:bodyPr/>
          <a:lstStyle/>
          <a:p>
            <a:r>
              <a:rPr lang="bg-BG" dirty="0"/>
              <a:t>Демонстрация на </a:t>
            </a:r>
            <a:r>
              <a:rPr lang="en-US" dirty="0"/>
              <a:t>Azure </a:t>
            </a:r>
            <a:r>
              <a:rPr lang="bg-BG" dirty="0"/>
              <a:t>Портала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68483-B1DC-4C87-9059-3CDAD64EC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0"/>
          <a:stretch/>
        </p:blipFill>
        <p:spPr>
          <a:xfrm>
            <a:off x="1850216" y="838200"/>
            <a:ext cx="8488392" cy="458385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3E6481B-1763-4C45-A9C1-1C03DC75B94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7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50824" y="1150938"/>
            <a:ext cx="8215313" cy="557053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sz="3600" b="1" dirty="0">
                <a:solidFill>
                  <a:srgbClr val="F3BE60"/>
                </a:solidFill>
              </a:rPr>
              <a:t>Майкрософт</a:t>
            </a:r>
            <a:r>
              <a:rPr lang="en-US" sz="3600" b="1" dirty="0">
                <a:solidFill>
                  <a:srgbClr val="F3BE60"/>
                </a:solidFill>
              </a:rPr>
              <a:t> Azure </a:t>
            </a:r>
            <a:r>
              <a:rPr lang="bg-BG" sz="3600" dirty="0"/>
              <a:t>е</a:t>
            </a:r>
            <a:r>
              <a:rPr lang="en-US" sz="3600" dirty="0"/>
              <a:t> </a:t>
            </a:r>
            <a:r>
              <a:rPr lang="bg-BG" sz="3600" dirty="0"/>
              <a:t>облачна услуга</a:t>
            </a:r>
          </a:p>
          <a:p>
            <a:pPr>
              <a:buClr>
                <a:schemeClr val="accent1"/>
              </a:buClr>
            </a:pPr>
            <a:r>
              <a:rPr lang="bg-BG" sz="3600" dirty="0"/>
              <a:t>Приложенията и услугите се управляват през глобалната мрежа</a:t>
            </a:r>
          </a:p>
          <a:p>
            <a:pPr>
              <a:buClr>
                <a:schemeClr val="accent1"/>
              </a:buClr>
            </a:pPr>
            <a:r>
              <a:rPr lang="bg-BG" sz="3600" dirty="0"/>
              <a:t>Осигурява и поддържа</a:t>
            </a:r>
            <a:r>
              <a:rPr lang="en-US" sz="3600" dirty="0"/>
              <a:t> </a:t>
            </a:r>
            <a:r>
              <a:rPr lang="bg-BG" sz="3600" dirty="0"/>
              <a:t>различни типове услуги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508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B24C4DD-5678-4518-866C-F696F2382AC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7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Майкрософт </a:t>
            </a:r>
            <a:r>
              <a:rPr lang="en-US" dirty="0"/>
              <a:t>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9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0907BF2-C549-43B7-8442-269A9EF71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083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426</Words>
  <Application>Microsoft Office PowerPoint</Application>
  <PresentationFormat>Custom</PresentationFormat>
  <Paragraphs>75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Microsoft Azure (1)</vt:lpstr>
      <vt:lpstr>Microsoft Azure (2)</vt:lpstr>
      <vt:lpstr>Microsoft Azure (3)</vt:lpstr>
      <vt:lpstr>Демонстрация на Azure Портала</vt:lpstr>
      <vt:lpstr>Какво научихме в този час?</vt:lpstr>
      <vt:lpstr>Майкрософт Azure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Курс по разработка на софтуер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2019-12-17T14:18:28Z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