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6"/>
  </p:notesMasterIdLst>
  <p:handoutMasterIdLst>
    <p:handoutMasterId r:id="rId17"/>
  </p:handoutMasterIdLst>
  <p:sldIdLst>
    <p:sldId id="616" r:id="rId3"/>
    <p:sldId id="611" r:id="rId4"/>
    <p:sldId id="606" r:id="rId5"/>
    <p:sldId id="619" r:id="rId6"/>
    <p:sldId id="622" r:id="rId7"/>
    <p:sldId id="623" r:id="rId8"/>
    <p:sldId id="624" r:id="rId9"/>
    <p:sldId id="625" r:id="rId10"/>
    <p:sldId id="626" r:id="rId11"/>
    <p:sldId id="627" r:id="rId12"/>
    <p:sldId id="614" r:id="rId13"/>
    <p:sldId id="612" r:id="rId14"/>
    <p:sldId id="481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911D9619-9004-4CC6-940F-3CC34FD29CBD}">
          <p14:sldIdLst>
            <p14:sldId id="616"/>
            <p14:sldId id="611"/>
          </p14:sldIdLst>
        </p14:section>
        <p14:section name="Azure App Service" id="{7FC0916A-61BC-4ABF-BE64-F3B6F0C6D801}">
          <p14:sldIdLst>
            <p14:sldId id="606"/>
            <p14:sldId id="619"/>
            <p14:sldId id="622"/>
            <p14:sldId id="623"/>
          </p14:sldIdLst>
        </p14:section>
        <p14:section name="Application Insights" id="{CBAE30FB-AC60-48EB-B44D-FE1591541E0F}">
          <p14:sldIdLst>
            <p14:sldId id="624"/>
            <p14:sldId id="625"/>
            <p14:sldId id="626"/>
            <p14:sldId id="627"/>
          </p14:sldIdLst>
        </p14:section>
        <p14:section name="Заключение" id="{80CF7AAE-ED92-4DD3-ABCF-ACA2F07323FA}">
          <p14:sldIdLst>
            <p14:sldId id="614"/>
            <p14:sldId id="612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8C203C20-6269-45E8-A291-53217371F76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68225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9C240E89-21A3-4815-9B3C-6CF6BD4565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439625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734C007-3E4E-4667-B4F1-6F8A197065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681424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CB98607E-34E6-4E77-858F-7AD47A5853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8340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930B40B-DFD4-40BB-8E43-E43E30CA49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3078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C7779A0E-0EDE-45A0-9DE7-F896054D2A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585119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241F0E2-2EA9-488F-9309-C830DD9BD8A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206663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1.jpeg"/><Relationship Id="rId4" Type="http://schemas.openxmlformats.org/officeDocument/2006/relationships/image" Target="../media/image18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2589212" y="685800"/>
            <a:ext cx="8977099" cy="2132554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Azure App </a:t>
            </a:r>
            <a:r>
              <a:rPr lang="en-US"/>
              <a:t>Service </a:t>
            </a:r>
            <a:r>
              <a:rPr lang="bg-BG" dirty="0"/>
              <a:t>и </a:t>
            </a:r>
            <a:br>
              <a:rPr lang="bg-BG" dirty="0"/>
            </a:br>
            <a:r>
              <a:rPr lang="en-US" dirty="0"/>
              <a:t>Application Insights</a:t>
            </a:r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6679582" cy="2524722"/>
            <a:chOff x="745783" y="3624633"/>
            <a:chExt cx="6679582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1323314">
              <a:off x="4564133" y="3666668"/>
              <a:ext cx="2861232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 на 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DF6519A6-378C-42E8-9B3B-FE7E13770E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612" y="3810000"/>
            <a:ext cx="2882200" cy="23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831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3B3BC4-B78A-49C3-A2DB-90CD5117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Application Insights</a:t>
            </a:r>
            <a:r>
              <a:rPr lang="bg-BG" b="1" dirty="0">
                <a:solidFill>
                  <a:schemeClr val="accent1"/>
                </a:solidFill>
              </a:rPr>
              <a:t> </a:t>
            </a:r>
            <a:r>
              <a:rPr lang="bg-BG" dirty="0"/>
              <a:t>следи за няколко основни неща:</a:t>
            </a:r>
          </a:p>
          <a:p>
            <a:pPr lvl="1"/>
            <a:r>
              <a:rPr lang="bg-BG" dirty="0"/>
              <a:t>Количество на заявките и грешките</a:t>
            </a:r>
            <a:r>
              <a:rPr lang="en-US" dirty="0"/>
              <a:t>,</a:t>
            </a:r>
            <a:br>
              <a:rPr lang="bg-BG" dirty="0"/>
            </a:br>
            <a:r>
              <a:rPr lang="bg-BG" dirty="0"/>
              <a:t>време за връщане на отговор (</a:t>
            </a:r>
            <a:r>
              <a:rPr lang="en-US" dirty="0"/>
              <a:t>Response time</a:t>
            </a:r>
            <a:r>
              <a:rPr lang="bg-BG" dirty="0"/>
              <a:t>)</a:t>
            </a:r>
          </a:p>
          <a:p>
            <a:pPr lvl="1"/>
            <a:r>
              <a:rPr lang="bg-BG" dirty="0"/>
              <a:t>Посещения на страници и </a:t>
            </a:r>
            <a:br>
              <a:rPr lang="bg-BG" dirty="0"/>
            </a:br>
            <a:r>
              <a:rPr lang="bg-BG" dirty="0"/>
              <a:t>ефективност на зареждането им</a:t>
            </a:r>
          </a:p>
          <a:p>
            <a:pPr lvl="1"/>
            <a:r>
              <a:rPr lang="bg-BG" dirty="0"/>
              <a:t>Брой на потребителите и сесиите</a:t>
            </a:r>
          </a:p>
          <a:p>
            <a:pPr lvl="1"/>
            <a:r>
              <a:rPr lang="bg-BG" dirty="0"/>
              <a:t>Диагностики и т.н.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01AE7-81A0-4821-9A9D-3585E0FD2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Insights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80A75F-E187-4FB7-B8A0-815A96F65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59842" y="2790566"/>
            <a:ext cx="5016799" cy="2196452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234690C3-AADF-42D6-9895-A8D636128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08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74624" y="1150938"/>
            <a:ext cx="8215313" cy="557053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600" dirty="0"/>
              <a:t>Какво представлява внедряване на проект (</a:t>
            </a:r>
            <a:r>
              <a:rPr lang="en-US" sz="3600" dirty="0"/>
              <a:t>Deployment</a:t>
            </a:r>
            <a:r>
              <a:rPr lang="bg-BG" sz="3600" dirty="0"/>
              <a:t>)</a:t>
            </a:r>
          </a:p>
          <a:p>
            <a:pPr>
              <a:lnSpc>
                <a:spcPct val="110000"/>
              </a:lnSpc>
            </a:pPr>
            <a:r>
              <a:rPr lang="bg-BG" sz="3600" dirty="0"/>
              <a:t>Услугите които ни предоставя</a:t>
            </a:r>
            <a:br>
              <a:rPr lang="bg-BG" sz="3600" dirty="0"/>
            </a:br>
            <a:r>
              <a:rPr lang="en-US" sz="3600" b="1" dirty="0">
                <a:solidFill>
                  <a:schemeClr val="accent1"/>
                </a:solidFill>
              </a:rPr>
              <a:t>Azure App Service</a:t>
            </a:r>
            <a:endParaRPr lang="bg-BG" sz="3600" b="1" dirty="0">
              <a:solidFill>
                <a:schemeClr val="accent1"/>
              </a:solidFill>
            </a:endParaRPr>
          </a:p>
          <a:p>
            <a:pPr>
              <a:lnSpc>
                <a:spcPct val="110000"/>
              </a:lnSpc>
            </a:pPr>
            <a:r>
              <a:rPr lang="bg-BG" sz="3600" dirty="0"/>
              <a:t>Какво е </a:t>
            </a:r>
            <a:r>
              <a:rPr lang="en-US" sz="3600" b="1" dirty="0">
                <a:solidFill>
                  <a:schemeClr val="accent1"/>
                </a:solidFill>
              </a:rPr>
              <a:t>Application Insights</a:t>
            </a:r>
            <a:endParaRPr lang="bg-BG" sz="3600" b="1" dirty="0">
              <a:solidFill>
                <a:schemeClr val="accent1"/>
              </a:solidFill>
            </a:endParaRPr>
          </a:p>
          <a:p>
            <a:pPr lvl="1">
              <a:lnSpc>
                <a:spcPct val="110000"/>
              </a:lnSpc>
            </a:pPr>
            <a:r>
              <a:rPr lang="bg-BG" sz="3400" dirty="0"/>
              <a:t>С какво ни е полезен</a:t>
            </a:r>
          </a:p>
          <a:p>
            <a:pPr lvl="1">
              <a:lnSpc>
                <a:spcPct val="110000"/>
              </a:lnSpc>
            </a:pPr>
            <a:r>
              <a:rPr lang="bg-BG" sz="3600" dirty="0"/>
              <a:t>Подобрява производителността и използваемостта на </a:t>
            </a:r>
            <a:r>
              <a:rPr lang="bg-BG" sz="3600" dirty="0" err="1"/>
              <a:t>проложенията</a:t>
            </a:r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74624" y="39688"/>
            <a:ext cx="9577388" cy="1111250"/>
          </a:xfrm>
        </p:spPr>
        <p:txBody>
          <a:bodyPr/>
          <a:lstStyle/>
          <a:p>
            <a:r>
              <a:rPr lang="bg-BG" dirty="0"/>
              <a:t>Какво научихме в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012" y="2772576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066212" y="3276600"/>
            <a:ext cx="2108746" cy="2282193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9B818AFD-F824-4A2D-B665-3296723CC090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04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Azure App Service  </a:t>
            </a:r>
            <a:r>
              <a:rPr lang="bg-BG" dirty="0"/>
              <a:t>и </a:t>
            </a:r>
            <a:r>
              <a:rPr lang="en-US" dirty="0"/>
              <a:t>Application Insights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1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21E35BAF-29F1-4416-82F3-3D48238AD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366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sz="3000" noProof="1"/>
              <a:t>Azure App Service</a:t>
            </a: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sz="3000" noProof="1"/>
              <a:t>Application Insights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86020" y="1905000"/>
            <a:ext cx="3547193" cy="4573849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E25711E5-FA0D-4269-81C3-C2B0CB24D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47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5175" y="4953000"/>
            <a:ext cx="8938472" cy="820600"/>
          </a:xfrm>
        </p:spPr>
        <p:txBody>
          <a:bodyPr/>
          <a:lstStyle/>
          <a:p>
            <a:r>
              <a:rPr lang="en-US" dirty="0"/>
              <a:t>Azure App Service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672077" y="4114800"/>
            <a:ext cx="2108746" cy="22821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69AD5D-FA65-43A3-9D33-1CCDE1F34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320" y="2348175"/>
            <a:ext cx="2620182" cy="2161650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2175E734-837C-449C-BBA1-75D10D83AABB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613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9B137E-0E3F-483E-BFCE-F21A633FD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bg-BG" b="1" dirty="0">
                <a:solidFill>
                  <a:schemeClr val="accent1"/>
                </a:solidFill>
              </a:rPr>
              <a:t>Внедряването</a:t>
            </a:r>
            <a:r>
              <a:rPr lang="bg-BG" dirty="0"/>
              <a:t> на проект включва всички дейности, които правят системата достъпна за ползване</a:t>
            </a:r>
          </a:p>
          <a:p>
            <a:pPr>
              <a:buClr>
                <a:schemeClr val="accent1"/>
              </a:buClr>
            </a:pPr>
            <a:r>
              <a:rPr lang="bg-BG" dirty="0"/>
              <a:t>Обикновено това е задължителен процес</a:t>
            </a:r>
          </a:p>
          <a:p>
            <a:pPr>
              <a:buClr>
                <a:schemeClr val="accent1"/>
              </a:buClr>
            </a:pPr>
            <a:r>
              <a:rPr lang="bg-BG" dirty="0"/>
              <a:t>Повечето системи нямат почти нищо общо по отношение </a:t>
            </a:r>
            <a:br>
              <a:rPr lang="bg-BG" dirty="0"/>
            </a:br>
            <a:r>
              <a:rPr lang="bg-BG" dirty="0"/>
              <a:t>на бизнес логиката</a:t>
            </a:r>
          </a:p>
          <a:p>
            <a:pPr>
              <a:buClr>
                <a:schemeClr val="accent1"/>
              </a:buClr>
            </a:pPr>
            <a:r>
              <a:rPr lang="ru-RU" dirty="0"/>
              <a:t>Следователно всяка система има своите </a:t>
            </a:r>
            <a:br>
              <a:rPr lang="ru-RU" dirty="0"/>
            </a:br>
            <a:r>
              <a:rPr lang="ru-RU" dirty="0"/>
              <a:t>собствени прецизни процеси и процедури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42CF364-02E9-4680-B7C8-1081D02F1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Внедряване на Проект (</a:t>
            </a:r>
            <a:r>
              <a:rPr lang="en-US" dirty="0"/>
              <a:t>Deployment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E26F66-CD0D-4A99-B8CF-4953E5A3FD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812" y="3936298"/>
            <a:ext cx="2154114" cy="2154114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71EC55B3-1687-44A7-B4B5-AC8B864C62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94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9B137E-0E3F-483E-BFCE-F21A633FD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bg-BG" dirty="0"/>
              <a:t>Дейностите по внедряване включват:</a:t>
            </a:r>
          </a:p>
          <a:p>
            <a:pPr lvl="1"/>
            <a:r>
              <a:rPr lang="bg-BG" dirty="0"/>
              <a:t>Конфигуриране, Тестване</a:t>
            </a:r>
          </a:p>
          <a:p>
            <a:pPr lvl="1"/>
            <a:r>
              <a:rPr lang="bg-BG" dirty="0"/>
              <a:t>Инсталации и Активации</a:t>
            </a:r>
          </a:p>
          <a:p>
            <a:pPr lvl="1"/>
            <a:r>
              <a:rPr lang="bg-BG" dirty="0" err="1"/>
              <a:t>Деактивации</a:t>
            </a:r>
            <a:r>
              <a:rPr lang="bg-BG" dirty="0"/>
              <a:t> и Деинсталации</a:t>
            </a:r>
          </a:p>
          <a:p>
            <a:pPr lvl="1"/>
            <a:r>
              <a:rPr lang="bg-BG" dirty="0"/>
              <a:t>Пускане на продукта, Внедряване, Обновяване, </a:t>
            </a:r>
            <a:br>
              <a:rPr lang="bg-BG" dirty="0"/>
            </a:br>
            <a:r>
              <a:rPr lang="bg-BG" dirty="0"/>
              <a:t>Проследяване на версиите, Адаптиране и т.н.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42CF364-02E9-4680-B7C8-1081D02F1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Внедряване на Проект (</a:t>
            </a:r>
            <a:r>
              <a:rPr lang="en-US" dirty="0"/>
              <a:t>Deployment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05C6CE-968C-4CE7-9A2D-AB5BBF8EF2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612" y="3588677"/>
            <a:ext cx="4121250" cy="3197910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35A8FE7F-5EC3-40A3-B94A-A092E6AA74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23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7AE2E-C780-41BB-A944-B30B19551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bg-BG" dirty="0"/>
              <a:t>Услугата </a:t>
            </a:r>
            <a:r>
              <a:rPr lang="en-US" b="1" dirty="0">
                <a:solidFill>
                  <a:schemeClr val="accent1"/>
                </a:solidFill>
              </a:rPr>
              <a:t>Azure App Service</a:t>
            </a:r>
            <a:r>
              <a:rPr lang="bg-BG" dirty="0"/>
              <a:t> е платформа за изграждане и </a:t>
            </a:r>
            <a:r>
              <a:rPr lang="bg-BG" dirty="0" err="1"/>
              <a:t>хостване</a:t>
            </a:r>
            <a:r>
              <a:rPr lang="bg-BG" dirty="0"/>
              <a:t> на </a:t>
            </a:r>
            <a:r>
              <a:rPr lang="en-US" dirty="0"/>
              <a:t>Web </a:t>
            </a:r>
            <a:r>
              <a:rPr lang="bg-BG" dirty="0"/>
              <a:t>приложения</a:t>
            </a:r>
          </a:p>
          <a:p>
            <a:pPr lvl="1"/>
            <a:r>
              <a:rPr lang="bg-BG" dirty="0"/>
              <a:t>Приложенията могат да бъдат на всяка технология</a:t>
            </a:r>
          </a:p>
          <a:p>
            <a:pPr lvl="1"/>
            <a:r>
              <a:rPr lang="bg-BG" dirty="0"/>
              <a:t>Предлага автоматично оптимизация на използваните ресурси </a:t>
            </a:r>
            <a:endParaRPr lang="en-US" dirty="0"/>
          </a:p>
          <a:p>
            <a:pPr lvl="1"/>
            <a:r>
              <a:rPr lang="bg-BG" dirty="0"/>
              <a:t>Поддържа </a:t>
            </a:r>
            <a:r>
              <a:rPr lang="en-US" dirty="0"/>
              <a:t>Windows </a:t>
            </a:r>
            <a:r>
              <a:rPr lang="bg-BG" dirty="0"/>
              <a:t>и </a:t>
            </a:r>
            <a:r>
              <a:rPr lang="en-US" dirty="0"/>
              <a:t>Linux</a:t>
            </a:r>
            <a:endParaRPr lang="bg-BG" dirty="0"/>
          </a:p>
          <a:p>
            <a:pPr>
              <a:buClr>
                <a:schemeClr val="accent1"/>
              </a:buClr>
            </a:pPr>
            <a:r>
              <a:rPr lang="en-US" b="1" dirty="0">
                <a:solidFill>
                  <a:schemeClr val="accent1"/>
                </a:solidFill>
              </a:rPr>
              <a:t>Azure App Service </a:t>
            </a:r>
            <a:r>
              <a:rPr lang="bg-BG" dirty="0"/>
              <a:t>предлага автоматичен </a:t>
            </a:r>
            <a:r>
              <a:rPr lang="en-US" b="1" dirty="0">
                <a:solidFill>
                  <a:schemeClr val="accent1"/>
                </a:solidFill>
              </a:rPr>
              <a:t>deployment</a:t>
            </a:r>
          </a:p>
          <a:p>
            <a:pPr lvl="1"/>
            <a:r>
              <a:rPr lang="bg-BG" dirty="0"/>
              <a:t>Може да се осъществява от различни платформи</a:t>
            </a:r>
          </a:p>
          <a:p>
            <a:pPr lvl="1"/>
            <a:r>
              <a:rPr lang="en-US" dirty="0"/>
              <a:t>GitHub, Azure DevOps, </a:t>
            </a:r>
            <a:r>
              <a:rPr lang="bg-BG" dirty="0"/>
              <a:t>или</a:t>
            </a:r>
            <a:r>
              <a:rPr lang="en-US" dirty="0"/>
              <a:t> Git</a:t>
            </a:r>
            <a:r>
              <a:rPr lang="bg-BG" dirty="0"/>
              <a:t> </a:t>
            </a:r>
            <a:r>
              <a:rPr lang="en-US" dirty="0"/>
              <a:t>repository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</a:t>
            </a:r>
            <a:r>
              <a:rPr lang="bg-BG" dirty="0"/>
              <a:t>Услуга за Приложения (</a:t>
            </a:r>
            <a:r>
              <a:rPr lang="en-US" dirty="0"/>
              <a:t>App Service</a:t>
            </a:r>
            <a:r>
              <a:rPr lang="bg-BG" dirty="0"/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1306AA-F7FF-4E53-8730-4453DAE0EDE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8817" y="5629761"/>
            <a:ext cx="3528531" cy="927792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1AE58AFF-B9CB-4D36-B94C-059D6DBDD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4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5175" y="4953000"/>
            <a:ext cx="8938472" cy="820600"/>
          </a:xfrm>
        </p:spPr>
        <p:txBody>
          <a:bodyPr/>
          <a:lstStyle/>
          <a:p>
            <a:r>
              <a:rPr lang="en-US" dirty="0"/>
              <a:t>Application Insights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672077" y="4114800"/>
            <a:ext cx="2108746" cy="22821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804373-0B42-4ACC-BD6A-F0C97CF80D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209" y="1743420"/>
            <a:ext cx="2864403" cy="2864403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0F552A8C-EB34-4F91-9574-3FD1416A9950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596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3B3BC4-B78A-49C3-A2DB-90CD51177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Application Insights</a:t>
            </a:r>
            <a:r>
              <a:rPr lang="en-US" b="1" dirty="0"/>
              <a:t> </a:t>
            </a:r>
            <a:r>
              <a:rPr lang="bg-BG" dirty="0"/>
              <a:t>е разширена услуга за уеб разработчици</a:t>
            </a:r>
          </a:p>
          <a:p>
            <a:pPr lvl="1"/>
            <a:r>
              <a:rPr lang="bg-BG" dirty="0"/>
              <a:t>Това е услуга за управление на производителността на приложението (</a:t>
            </a:r>
            <a:r>
              <a:rPr lang="en-US" b="1" dirty="0">
                <a:solidFill>
                  <a:schemeClr val="accent1"/>
                </a:solidFill>
              </a:rPr>
              <a:t>AMP</a:t>
            </a:r>
            <a:r>
              <a:rPr lang="bg-BG" dirty="0"/>
              <a:t>) </a:t>
            </a:r>
          </a:p>
          <a:p>
            <a:pPr lvl="1"/>
            <a:r>
              <a:rPr lang="ru-RU" dirty="0" err="1"/>
              <a:t>Използва</a:t>
            </a:r>
            <a:r>
              <a:rPr lang="ru-RU" dirty="0"/>
              <a:t> се за наблюдение на </a:t>
            </a:r>
            <a:r>
              <a:rPr lang="ru-RU" dirty="0" err="1"/>
              <a:t>работещи</a:t>
            </a:r>
            <a:r>
              <a:rPr lang="ru-RU" dirty="0"/>
              <a:t> уеб приложения</a:t>
            </a:r>
          </a:p>
          <a:p>
            <a:pPr lvl="1"/>
            <a:r>
              <a:rPr lang="ru-RU" dirty="0"/>
              <a:t>Автоматично </a:t>
            </a:r>
            <a:r>
              <a:rPr lang="ru-RU" dirty="0" err="1"/>
              <a:t>засича</a:t>
            </a:r>
            <a:r>
              <a:rPr lang="ru-RU" dirty="0"/>
              <a:t> аномалии в </a:t>
            </a:r>
            <a:r>
              <a:rPr lang="ru-RU" dirty="0" err="1"/>
              <a:t>производителността</a:t>
            </a:r>
            <a:endParaRPr lang="ru-RU" dirty="0"/>
          </a:p>
          <a:p>
            <a:r>
              <a:rPr lang="en-US" b="1" dirty="0">
                <a:solidFill>
                  <a:schemeClr val="accent1"/>
                </a:solidFill>
              </a:rPr>
              <a:t>Application Insights</a:t>
            </a:r>
            <a:r>
              <a:rPr lang="bg-BG" dirty="0"/>
              <a:t> включва:</a:t>
            </a:r>
          </a:p>
          <a:p>
            <a:pPr lvl="1"/>
            <a:r>
              <a:rPr lang="bg-BG" dirty="0"/>
              <a:t>Мощни аналитични инструменти за диагностика</a:t>
            </a:r>
          </a:p>
          <a:p>
            <a:r>
              <a:rPr lang="bg-BG" dirty="0"/>
              <a:t>Създаден за да подобрява производителността и използваемостта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01AE7-81A0-4821-9A9D-3585E0FD2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Insights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065F8325-BA5B-4041-851C-C92609CEE0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7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3B3BC4-B78A-49C3-A2DB-90CD51177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Инсталацията е доста проста</a:t>
            </a:r>
          </a:p>
          <a:p>
            <a:pPr lvl="1"/>
            <a:r>
              <a:rPr lang="ru-RU" dirty="0" err="1"/>
              <a:t>Инсталира</a:t>
            </a:r>
            <a:r>
              <a:rPr lang="ru-RU" dirty="0"/>
              <a:t> се </a:t>
            </a:r>
            <a:r>
              <a:rPr lang="ru-RU" dirty="0" err="1"/>
              <a:t>малък</a:t>
            </a:r>
            <a:r>
              <a:rPr lang="ru-RU" dirty="0"/>
              <a:t> пакет с </a:t>
            </a:r>
            <a:r>
              <a:rPr lang="ru-RU" dirty="0" err="1"/>
              <a:t>инструменти</a:t>
            </a:r>
            <a:r>
              <a:rPr lang="ru-RU" dirty="0"/>
              <a:t> в </a:t>
            </a:r>
            <a:r>
              <a:rPr lang="ru-RU" dirty="0" err="1"/>
              <a:t>приложението</a:t>
            </a:r>
            <a:endParaRPr lang="ru-RU" dirty="0"/>
          </a:p>
          <a:p>
            <a:pPr lvl="1"/>
            <a:r>
              <a:rPr lang="bg-BG" dirty="0"/>
              <a:t>Конфигурира се ресурса и в </a:t>
            </a:r>
            <a:r>
              <a:rPr lang="en-US" dirty="0"/>
              <a:t>Azure </a:t>
            </a:r>
            <a:r>
              <a:rPr lang="bg-BG" dirty="0"/>
              <a:t>портала</a:t>
            </a:r>
          </a:p>
          <a:p>
            <a:r>
              <a:rPr lang="bg-BG" dirty="0"/>
              <a:t>Този инструмент следи приложението ни и изпраща </a:t>
            </a:r>
            <a:r>
              <a:rPr lang="bg-BG" dirty="0" err="1"/>
              <a:t>телеметрични</a:t>
            </a:r>
            <a:r>
              <a:rPr lang="bg-BG" dirty="0"/>
              <a:t> данни</a:t>
            </a:r>
          </a:p>
          <a:p>
            <a:pPr lvl="1"/>
            <a:r>
              <a:rPr lang="bg-BG" dirty="0"/>
              <a:t>Данните се изпращат директно в </a:t>
            </a:r>
            <a:r>
              <a:rPr lang="en-US" dirty="0"/>
              <a:t>Azure </a:t>
            </a:r>
            <a:r>
              <a:rPr lang="bg-BG" dirty="0"/>
              <a:t>портала</a:t>
            </a:r>
          </a:p>
          <a:p>
            <a:pPr lvl="1"/>
            <a:r>
              <a:rPr lang="bg-BG" dirty="0"/>
              <a:t>Приложението ни не е задължително да е качено в </a:t>
            </a:r>
            <a:r>
              <a:rPr lang="en-US" dirty="0"/>
              <a:t>Azure </a:t>
            </a:r>
          </a:p>
          <a:p>
            <a:pPr lvl="1"/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01AE7-81A0-4821-9A9D-3585E0FD2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Insights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1D8C1C-D5CA-4F1F-B7F0-8462BA3CE8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12" y="386686"/>
            <a:ext cx="3081171" cy="1528870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E37A0345-6F53-46B3-8089-AC4D9E777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10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7138</TotalTime>
  <Words>623</Words>
  <Application>Microsoft Office PowerPoint</Application>
  <PresentationFormat>Custom</PresentationFormat>
  <Paragraphs>92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Wingdings</vt:lpstr>
      <vt:lpstr>Wingdings 2</vt:lpstr>
      <vt:lpstr>SoftUni 16x9</vt:lpstr>
      <vt:lpstr>PowerPoint Presentation</vt:lpstr>
      <vt:lpstr>Съдържание</vt:lpstr>
      <vt:lpstr>Azure App Service</vt:lpstr>
      <vt:lpstr>Внедряване на Проект (Deployment)</vt:lpstr>
      <vt:lpstr>Внедряване на Проект (Deployment)</vt:lpstr>
      <vt:lpstr>Azure Услуга за Приложения (App Service)</vt:lpstr>
      <vt:lpstr>Application Insights</vt:lpstr>
      <vt:lpstr>Application Insights</vt:lpstr>
      <vt:lpstr>Application Insights</vt:lpstr>
      <vt:lpstr>Application Insights</vt:lpstr>
      <vt:lpstr>Какво научихме в този час?</vt:lpstr>
      <vt:lpstr>Azure App Service  и Application Insights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Web Development Basics - Introduction to MVC</dc:title>
  <dc:subject>Java; Bootstrap; Cookies; Sessions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Svetlin Nakov</cp:lastModifiedBy>
  <cp:revision>297</cp:revision>
  <dcterms:created xsi:type="dcterms:W3CDTF">2014-01-02T17:00:34Z</dcterms:created>
  <dcterms:modified xsi:type="dcterms:W3CDTF">2019-12-17T14:19:25Z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