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616" r:id="rId3"/>
    <p:sldId id="611" r:id="rId4"/>
    <p:sldId id="606" r:id="rId5"/>
    <p:sldId id="619" r:id="rId6"/>
    <p:sldId id="622" r:id="rId7"/>
    <p:sldId id="628" r:id="rId8"/>
    <p:sldId id="623" r:id="rId9"/>
    <p:sldId id="629" r:id="rId10"/>
    <p:sldId id="631" r:id="rId11"/>
    <p:sldId id="630" r:id="rId12"/>
    <p:sldId id="632" r:id="rId13"/>
    <p:sldId id="633" r:id="rId14"/>
    <p:sldId id="634" r:id="rId15"/>
    <p:sldId id="614" r:id="rId16"/>
    <p:sldId id="612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5251FC9-5A09-4262-B770-E0CC6AE513BE}">
          <p14:sldIdLst>
            <p14:sldId id="616"/>
            <p14:sldId id="611"/>
          </p14:sldIdLst>
        </p14:section>
        <p14:section name="Azure DevOps" id="{B2D7A44F-F3C5-4B46-8896-0D856081C4B7}">
          <p14:sldIdLst>
            <p14:sldId id="606"/>
            <p14:sldId id="619"/>
            <p14:sldId id="622"/>
          </p14:sldIdLst>
        </p14:section>
        <p14:section name="Azure Boards" id="{07EF81A3-CAE2-4926-9A9B-73A2E43F9D16}">
          <p14:sldIdLst>
            <p14:sldId id="628"/>
            <p14:sldId id="623"/>
          </p14:sldIdLst>
        </p14:section>
        <p14:section name="Azure Repos" id="{9C467D6B-9606-4CF8-997B-46FB9A6E7855}">
          <p14:sldIdLst>
            <p14:sldId id="629"/>
            <p14:sldId id="631"/>
            <p14:sldId id="630"/>
          </p14:sldIdLst>
        </p14:section>
        <p14:section name="Azure Pipelines" id="{CAA4522C-16E3-4E17-A16D-1FD64761C980}">
          <p14:sldIdLst>
            <p14:sldId id="632"/>
            <p14:sldId id="633"/>
            <p14:sldId id="634"/>
          </p14:sldIdLst>
        </p14:section>
        <p14:section name="Заключение" id="{3DBBDEDA-5FF7-409D-8D2E-E30F0CA825EC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FAC0C6-111B-48B3-A2F0-D7104CBCD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96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95A6A8D-D591-408C-A8EA-0E5570CAE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434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61AE1FA-8DAB-45C1-B5A8-AA33693414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8506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55CCF8-B412-49CE-BCDC-7F93B6286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8856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F108CD7-4160-4AB8-8C16-3A812C1E3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101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2BF88C-26EE-466D-A270-BCECB97449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033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3BE654A-307D-4169-9C1F-AD80BE5A55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6428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0DBD2A9-DF54-4A24-BB5A-AED1A7A376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13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opedia.com/definition/5312/pipeli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repos/tfvc/?toc=%2Fazure%2Fdevops%2Frepos%2Ftfvc%2Ftoc.json&amp;bc=%2Fazure%2Fdevops%2Frepos%2Ftfvc%2Fbreadcrumb%2Ftoc.json&amp;view=azure-devo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DevOps</a:t>
            </a:r>
            <a:r>
              <a:rPr lang="bg-BG" dirty="0"/>
              <a:t> и </a:t>
            </a:r>
            <a:r>
              <a:rPr lang="en-US" dirty="0"/>
              <a:t>Azure Boards</a:t>
            </a:r>
            <a:endParaRPr lang="bg-BG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27B0C-2180-474C-8272-7DD6725CA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73" y="3429000"/>
            <a:ext cx="3281839" cy="28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AE2E-C780-41BB-A944-B30B195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bg-BG" dirty="0"/>
              <a:t>Дефинира стриктен разклонен </a:t>
            </a:r>
            <a:r>
              <a:rPr lang="en-US" dirty="0"/>
              <a:t>Git</a:t>
            </a:r>
            <a:r>
              <a:rPr lang="bg-BG" dirty="0"/>
              <a:t> модел</a:t>
            </a:r>
            <a:endParaRPr lang="en-US" dirty="0"/>
          </a:p>
          <a:p>
            <a:pPr lvl="1"/>
            <a:r>
              <a:rPr lang="ru-RU" dirty="0" err="1"/>
              <a:t>Главният</a:t>
            </a:r>
            <a:r>
              <a:rPr lang="ru-RU" dirty="0"/>
              <a:t> клон</a:t>
            </a:r>
            <a:r>
              <a:rPr lang="en-US" dirty="0"/>
              <a:t> (</a:t>
            </a:r>
            <a:r>
              <a:rPr lang="en-US" b="1" dirty="0">
                <a:solidFill>
                  <a:schemeClr val="accent1"/>
                </a:solidFill>
              </a:rPr>
              <a:t>master branch</a:t>
            </a:r>
            <a:r>
              <a:rPr lang="en-US" dirty="0"/>
              <a:t>)</a:t>
            </a:r>
            <a:r>
              <a:rPr lang="ru-RU" dirty="0"/>
              <a:t> е </a:t>
            </a:r>
            <a:r>
              <a:rPr lang="ru-RU" dirty="0" err="1"/>
              <a:t>готовата</a:t>
            </a:r>
            <a:r>
              <a:rPr lang="ru-RU" dirty="0"/>
              <a:t> за продукция (</a:t>
            </a:r>
            <a:r>
              <a:rPr lang="en-US" dirty="0"/>
              <a:t>production</a:t>
            </a:r>
            <a:r>
              <a:rPr lang="ru-RU" dirty="0"/>
              <a:t>) версия</a:t>
            </a:r>
            <a:endParaRPr lang="en-US" dirty="0"/>
          </a:p>
          <a:p>
            <a:pPr lvl="1"/>
            <a:r>
              <a:rPr lang="bg-BG" dirty="0"/>
              <a:t>Клонът </a:t>
            </a:r>
            <a:r>
              <a:rPr lang="en-US" b="1" dirty="0">
                <a:solidFill>
                  <a:schemeClr val="accent1"/>
                </a:solidFill>
              </a:rPr>
              <a:t>dev</a:t>
            </a:r>
            <a:r>
              <a:rPr lang="en-US" dirty="0"/>
              <a:t> </a:t>
            </a:r>
            <a:r>
              <a:rPr lang="bg-BG" dirty="0"/>
              <a:t>е мястото където </a:t>
            </a:r>
            <a:br>
              <a:rPr lang="bg-BG" dirty="0"/>
            </a:br>
            <a:r>
              <a:rPr lang="bg-BG" dirty="0"/>
              <a:t>всичко клонове за нова </a:t>
            </a:r>
            <a:br>
              <a:rPr lang="bg-BG" dirty="0"/>
            </a:br>
            <a:r>
              <a:rPr lang="bg-BG" dirty="0"/>
              <a:t>функционалност се събират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r>
              <a:rPr lang="en-US" dirty="0"/>
              <a:t> Workflow</a:t>
            </a:r>
            <a:endParaRPr lang="bg-BG" dirty="0"/>
          </a:p>
        </p:txBody>
      </p:sp>
      <p:pic>
        <p:nvPicPr>
          <p:cNvPr id="8" name="Picture 4" descr="https://miro.medium.com/max/875/1*9yJY7fyscWFUVRqnx0BM6A.png">
            <a:extLst>
              <a:ext uri="{FF2B5EF4-FFF2-40B4-BE49-F238E27FC236}">
                <a16:creationId xmlns:a16="http://schemas.microsoft.com/office/drawing/2014/main" id="{A1509FD4-6E5B-4649-A633-55B6FEE2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07" y="2688754"/>
            <a:ext cx="6048492" cy="371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54E5EDF-6A3D-4430-B858-C5A63C11A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5" y="4953000"/>
            <a:ext cx="8938472" cy="820600"/>
          </a:xfrm>
        </p:spPr>
        <p:txBody>
          <a:bodyPr/>
          <a:lstStyle/>
          <a:p>
            <a:r>
              <a:rPr lang="en-US" dirty="0"/>
              <a:t>Azure Pipelines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EC22B-2D0A-40BF-92FD-72F7C8C8B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38" y="1150093"/>
            <a:ext cx="5965345" cy="380290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E9CFE1-C3E8-4D04-80E7-C83E114826C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8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Azure Pipelines</a:t>
            </a:r>
            <a:r>
              <a:rPr lang="en-US" dirty="0"/>
              <a:t> </a:t>
            </a:r>
            <a:r>
              <a:rPr lang="bg-BG" dirty="0"/>
              <a:t>е набор от инструменти за </a:t>
            </a:r>
            <a:r>
              <a:rPr lang="bg-BG" dirty="0" err="1"/>
              <a:t>билдване</a:t>
            </a:r>
            <a:r>
              <a:rPr lang="bg-BG" dirty="0"/>
              <a:t>, тестване и внедряване</a:t>
            </a:r>
          </a:p>
          <a:p>
            <a:pPr lvl="1"/>
            <a:r>
              <a:rPr lang="bg-BG" dirty="0"/>
              <a:t>Облачно базирани поредици от действия (</a:t>
            </a:r>
            <a:r>
              <a:rPr lang="en-US" dirty="0">
                <a:hlinkClick r:id="rId3"/>
              </a:rPr>
              <a:t>pipelines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Linux, macOS </a:t>
            </a:r>
            <a:r>
              <a:rPr lang="bg-BG" dirty="0"/>
              <a:t>и</a:t>
            </a:r>
            <a:r>
              <a:rPr lang="en-US" dirty="0"/>
              <a:t> Windows</a:t>
            </a:r>
            <a:endParaRPr lang="bg-BG" dirty="0"/>
          </a:p>
          <a:p>
            <a:r>
              <a:rPr lang="bg-BG" dirty="0"/>
              <a:t>Автоматизира процесите за </a:t>
            </a:r>
            <a:r>
              <a:rPr lang="bg-BG" dirty="0" err="1"/>
              <a:t>билдване</a:t>
            </a:r>
            <a:r>
              <a:rPr lang="bg-BG" dirty="0"/>
              <a:t> и внедряване</a:t>
            </a:r>
          </a:p>
          <a:p>
            <a:pPr lvl="1"/>
            <a:r>
              <a:rPr lang="bg-BG" dirty="0"/>
              <a:t>Поддържа всеки език и платформа</a:t>
            </a:r>
          </a:p>
          <a:p>
            <a:pPr lvl="1"/>
            <a:r>
              <a:rPr lang="bg-BG" dirty="0"/>
              <a:t>Внедряване към всеки облак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8D4527B-153E-4739-AE48-E5474416B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85253-4B0B-41E1-8A26-EF25681A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3" y="434109"/>
            <a:ext cx="10611214" cy="6043418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1FD80FC9-A2FB-45DD-9A05-65F4BC1C466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5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50824" y="1150938"/>
            <a:ext cx="8215313" cy="5570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Какво е </a:t>
            </a:r>
            <a:r>
              <a:rPr lang="en-US" sz="3400" dirty="0"/>
              <a:t>DevOps </a:t>
            </a:r>
            <a:r>
              <a:rPr lang="bg-BG" sz="3400" dirty="0"/>
              <a:t>и </a:t>
            </a:r>
            <a:r>
              <a:rPr lang="en-US" dirty="0"/>
              <a:t>Azure DevOps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Azure Boards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Azure Repos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 err="1"/>
              <a:t>Gitflow</a:t>
            </a:r>
            <a:r>
              <a:rPr lang="en-US" dirty="0"/>
              <a:t> Workflow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Azure Pipelines</a:t>
            </a:r>
            <a:endParaRPr lang="bg-BG" dirty="0"/>
          </a:p>
          <a:p>
            <a:pPr>
              <a:lnSpc>
                <a:spcPct val="110000"/>
              </a:lnSpc>
            </a:pP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508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B105E56-1AA8-4AFE-9284-D62A4F5328A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App Service  </a:t>
            </a:r>
            <a:r>
              <a:rPr lang="bg-BG" dirty="0"/>
              <a:t>и </a:t>
            </a:r>
            <a:r>
              <a:rPr lang="en-US" dirty="0"/>
              <a:t>Application Insights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5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3113F09-03AC-4859-8EF5-A04B86E5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4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Azure DevOps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Azure Boards</a:t>
            </a:r>
            <a:endParaRPr lang="bg-BG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Azure Repos</a:t>
            </a:r>
            <a:endParaRPr lang="bg-BG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Azure Pipelines</a:t>
            </a:r>
            <a:endParaRPr lang="bg-BG" dirty="0"/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4429C7-BB00-4829-9B16-7F752D6FF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3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5" y="4953000"/>
            <a:ext cx="8938472" cy="820600"/>
          </a:xfrm>
        </p:spPr>
        <p:txBody>
          <a:bodyPr/>
          <a:lstStyle/>
          <a:p>
            <a:r>
              <a:rPr lang="en-US" dirty="0"/>
              <a:t>Azure DevOps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F1339-9C06-4B54-B32B-2843B5D0D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01" y="1979690"/>
            <a:ext cx="2983490" cy="255421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AA5223-5AD1-4BA2-ADFE-B652E7C8E5C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DevOps</a:t>
            </a:r>
          </a:p>
          <a:p>
            <a:pPr lvl="1"/>
            <a:r>
              <a:rPr lang="en-US" dirty="0"/>
              <a:t>Software Development (Dev)</a:t>
            </a:r>
          </a:p>
          <a:p>
            <a:pPr lvl="1"/>
            <a:r>
              <a:rPr lang="en-US" dirty="0"/>
              <a:t>Technology Operations (Ops)</a:t>
            </a:r>
            <a:endParaRPr lang="bg-BG" dirty="0"/>
          </a:p>
          <a:p>
            <a:r>
              <a:rPr lang="ru-RU" b="1" dirty="0" err="1">
                <a:solidFill>
                  <a:schemeClr val="accent1"/>
                </a:solidFill>
              </a:rPr>
              <a:t>DevOps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за цел да </a:t>
            </a:r>
            <a:r>
              <a:rPr lang="ru-RU" dirty="0" err="1"/>
              <a:t>оптимизира</a:t>
            </a:r>
            <a:r>
              <a:rPr lang="ru-RU" dirty="0"/>
              <a:t> </a:t>
            </a:r>
            <a:r>
              <a:rPr lang="ru-RU" dirty="0" err="1"/>
              <a:t>жизнения</a:t>
            </a:r>
            <a:r>
              <a:rPr lang="ru-RU" dirty="0"/>
              <a:t> </a:t>
            </a:r>
            <a:r>
              <a:rPr lang="ru-RU" dirty="0" err="1"/>
              <a:t>цикъл</a:t>
            </a:r>
            <a:r>
              <a:rPr lang="ru-RU" dirty="0"/>
              <a:t> на </a:t>
            </a:r>
            <a:r>
              <a:rPr lang="ru-RU" dirty="0" err="1"/>
              <a:t>развитието</a:t>
            </a:r>
            <a:r>
              <a:rPr lang="ru-RU" dirty="0"/>
              <a:t> на </a:t>
            </a:r>
            <a:r>
              <a:rPr lang="ru-RU" dirty="0" err="1"/>
              <a:t>системите</a:t>
            </a:r>
            <a:endParaRPr lang="en-US" dirty="0"/>
          </a:p>
          <a:p>
            <a:r>
              <a:rPr lang="ru-RU" dirty="0" err="1"/>
              <a:t>Обединява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bg-BG" dirty="0"/>
              <a:t>писане на код, </a:t>
            </a:r>
            <a:r>
              <a:rPr lang="en-US" dirty="0"/>
              <a:t>build, </a:t>
            </a:r>
            <a:r>
              <a:rPr lang="bg-BG" dirty="0"/>
              <a:t>тестване, </a:t>
            </a:r>
            <a:r>
              <a:rPr lang="bg-BG" dirty="0" err="1"/>
              <a:t>монторинг</a:t>
            </a:r>
            <a:r>
              <a:rPr lang="bg-BG" dirty="0"/>
              <a:t> и т.н.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D135BF1-403C-497C-955A-F312C3C8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Azure DevOps</a:t>
            </a:r>
            <a:r>
              <a:rPr lang="en-US" dirty="0"/>
              <a:t> </a:t>
            </a:r>
            <a:r>
              <a:rPr lang="bg-BG" dirty="0"/>
              <a:t>е набор от инструменти и услуги за</a:t>
            </a:r>
            <a:r>
              <a:rPr lang="en-US" dirty="0"/>
              <a:t> DevOps</a:t>
            </a:r>
          </a:p>
          <a:p>
            <a:pPr lvl="1"/>
            <a:r>
              <a:rPr lang="en-US" dirty="0"/>
              <a:t>Azure Boards</a:t>
            </a:r>
          </a:p>
          <a:p>
            <a:pPr lvl="1"/>
            <a:r>
              <a:rPr lang="en-US" dirty="0"/>
              <a:t>Azure Pipelines</a:t>
            </a:r>
          </a:p>
          <a:p>
            <a:pPr lvl="1"/>
            <a:r>
              <a:rPr lang="en-US" dirty="0"/>
              <a:t>Azure Repos</a:t>
            </a:r>
          </a:p>
          <a:p>
            <a:pPr lvl="1"/>
            <a:r>
              <a:rPr lang="en-US" dirty="0"/>
              <a:t>Azure Test Plans</a:t>
            </a:r>
          </a:p>
          <a:p>
            <a:pPr lvl="1"/>
            <a:r>
              <a:rPr lang="en-US" dirty="0"/>
              <a:t>Azure Artifacts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692D861-AA3E-447D-BE5D-9F0D8B155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5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5" y="4953000"/>
            <a:ext cx="8938472" cy="820600"/>
          </a:xfrm>
        </p:spPr>
        <p:txBody>
          <a:bodyPr/>
          <a:lstStyle/>
          <a:p>
            <a:r>
              <a:rPr lang="en-US" dirty="0"/>
              <a:t>Azure Boards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BF4C20-6A75-4235-AF90-E6D9FCAC2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51" y="975051"/>
            <a:ext cx="6239920" cy="397794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D0C4708-CE1F-4F22-89FC-8967BC3D4A2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2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AE2E-C780-41BB-A944-B30B195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Azure Boards</a:t>
            </a:r>
            <a:r>
              <a:rPr lang="en-US" dirty="0"/>
              <a:t> </a:t>
            </a:r>
            <a:r>
              <a:rPr lang="bg-BG" dirty="0"/>
              <a:t>е набор от инструменти за </a:t>
            </a:r>
            <a:r>
              <a:rPr lang="en-US" b="1" dirty="0">
                <a:solidFill>
                  <a:schemeClr val="accent1"/>
                </a:solidFill>
              </a:rPr>
              <a:t>Agile Development</a:t>
            </a:r>
            <a:endParaRPr lang="bg-BG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Kanban Boards, backlogs, </a:t>
            </a:r>
            <a:r>
              <a:rPr lang="bg-BG" dirty="0"/>
              <a:t>екипни табла</a:t>
            </a:r>
          </a:p>
          <a:p>
            <a:r>
              <a:rPr lang="ru-RU" dirty="0" err="1"/>
              <a:t>Azure</a:t>
            </a:r>
            <a:r>
              <a:rPr lang="ru-RU" dirty="0"/>
              <a:t> </a:t>
            </a:r>
            <a:r>
              <a:rPr lang="ru-RU" dirty="0" err="1"/>
              <a:t>Boards</a:t>
            </a:r>
            <a:r>
              <a:rPr lang="ru-RU" dirty="0"/>
              <a:t> е </a:t>
            </a:r>
            <a:r>
              <a:rPr lang="ru-RU" dirty="0" err="1"/>
              <a:t>изключително</a:t>
            </a:r>
            <a:r>
              <a:rPr lang="ru-RU" dirty="0"/>
              <a:t> удобен и широко </a:t>
            </a:r>
            <a:r>
              <a:rPr lang="ru-RU" dirty="0" err="1"/>
              <a:t>използван</a:t>
            </a:r>
            <a:endParaRPr lang="ru-RU" dirty="0"/>
          </a:p>
          <a:p>
            <a:pPr lvl="1"/>
            <a:r>
              <a:rPr lang="ru-RU" dirty="0" err="1"/>
              <a:t>Персонализирани</a:t>
            </a:r>
            <a:r>
              <a:rPr lang="ru-RU" dirty="0"/>
              <a:t> </a:t>
            </a:r>
            <a:r>
              <a:rPr lang="ru-RU" dirty="0" err="1"/>
              <a:t>табла</a:t>
            </a:r>
            <a:r>
              <a:rPr lang="ru-RU" dirty="0"/>
              <a:t> за управление, </a:t>
            </a:r>
            <a:br>
              <a:rPr lang="ru-RU" dirty="0"/>
            </a:br>
            <a:r>
              <a:rPr lang="ru-RU" dirty="0"/>
              <a:t>работни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дъски</a:t>
            </a:r>
            <a:r>
              <a:rPr lang="ru-RU" dirty="0"/>
              <a:t> ...</a:t>
            </a:r>
          </a:p>
          <a:p>
            <a:pPr lvl="1"/>
            <a:r>
              <a:rPr lang="ru-RU" dirty="0"/>
              <a:t>Абсолютно </a:t>
            </a:r>
            <a:r>
              <a:rPr lang="ru-RU" dirty="0" err="1"/>
              <a:t>безплатно</a:t>
            </a:r>
            <a:r>
              <a:rPr lang="ru-RU" dirty="0"/>
              <a:t> за </a:t>
            </a:r>
            <a:r>
              <a:rPr lang="ru-RU" dirty="0" err="1"/>
              <a:t>проекти</a:t>
            </a:r>
            <a:r>
              <a:rPr lang="ru-RU" dirty="0"/>
              <a:t> с отворен код и малки </a:t>
            </a:r>
            <a:r>
              <a:rPr lang="ru-RU" dirty="0" err="1"/>
              <a:t>екипи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A9034DF-C704-4EF8-A0C1-7977E5609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5" y="4953000"/>
            <a:ext cx="8938472" cy="820600"/>
          </a:xfrm>
        </p:spPr>
        <p:txBody>
          <a:bodyPr/>
          <a:lstStyle/>
          <a:p>
            <a:r>
              <a:rPr lang="en-US" dirty="0"/>
              <a:t>Azure Repos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672077" y="4114800"/>
            <a:ext cx="2108746" cy="22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16159-30E3-4CEA-A58F-815EC68B0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50" y="975050"/>
            <a:ext cx="6239921" cy="397795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04A8EA8-3D4E-4CD7-82E9-8EF698BBB6F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AE2E-C780-41BB-A944-B30B195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Azure Repos</a:t>
            </a:r>
            <a:r>
              <a:rPr lang="bg-BG" b="1" dirty="0">
                <a:solidFill>
                  <a:schemeClr val="accent1"/>
                </a:solidFill>
              </a:rPr>
              <a:t> – безплатни частни хранилища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accent1"/>
                </a:solidFill>
              </a:rPr>
              <a:t>на </a:t>
            </a:r>
            <a:r>
              <a:rPr lang="en-US" b="1" dirty="0">
                <a:solidFill>
                  <a:schemeClr val="accent1"/>
                </a:solidFill>
              </a:rPr>
              <a:t>Git, </a:t>
            </a:r>
            <a:r>
              <a:rPr lang="en-US" dirty="0"/>
              <a:t>pull requests </a:t>
            </a:r>
            <a:r>
              <a:rPr lang="bg-BG" dirty="0"/>
              <a:t>и т.н.</a:t>
            </a:r>
          </a:p>
          <a:p>
            <a:pPr>
              <a:buClr>
                <a:schemeClr val="accent1"/>
              </a:buClr>
            </a:pPr>
            <a:r>
              <a:rPr lang="bg-BG" dirty="0"/>
              <a:t>Проектиран за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TFVC</a:t>
            </a:r>
            <a:r>
              <a:rPr lang="en-US" dirty="0"/>
              <a:t> (Team Foundation Version Control)</a:t>
            </a:r>
          </a:p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Azure Repos </a:t>
            </a:r>
            <a:r>
              <a:rPr lang="bg-BG" dirty="0"/>
              <a:t>осигурява:</a:t>
            </a:r>
            <a:endParaRPr lang="en-US" dirty="0"/>
          </a:p>
          <a:p>
            <a:pPr lvl="1"/>
            <a:r>
              <a:rPr lang="bg-BG" dirty="0"/>
              <a:t>Поддръжка на много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r>
              <a:rPr lang="en-US" dirty="0"/>
              <a:t> </a:t>
            </a:r>
            <a:r>
              <a:rPr lang="bg-BG" dirty="0"/>
              <a:t>клиенти, автоматизация с вградени </a:t>
            </a:r>
            <a:br>
              <a:rPr lang="en-US" dirty="0"/>
            </a:br>
            <a:r>
              <a:rPr lang="en-US" dirty="0"/>
              <a:t>CI (continuous integration) </a:t>
            </a:r>
            <a:r>
              <a:rPr lang="bg-BG" dirty="0"/>
              <a:t>и </a:t>
            </a:r>
            <a:r>
              <a:rPr lang="en-US" dirty="0"/>
              <a:t>CD (continuous delivery / continuous deployment)</a:t>
            </a:r>
          </a:p>
          <a:p>
            <a:pPr lvl="1"/>
            <a:r>
              <a:rPr lang="ru-RU" dirty="0" err="1"/>
              <a:t>Търсене</a:t>
            </a:r>
            <a:r>
              <a:rPr lang="ru-RU" dirty="0"/>
              <a:t> на </a:t>
            </a:r>
            <a:r>
              <a:rPr lang="ru-RU" dirty="0" err="1"/>
              <a:t>семантичен</a:t>
            </a:r>
            <a:r>
              <a:rPr lang="ru-RU" dirty="0"/>
              <a:t> код, </a:t>
            </a:r>
            <a:r>
              <a:rPr lang="ru-RU" dirty="0" err="1"/>
              <a:t>ревюта</a:t>
            </a:r>
            <a:r>
              <a:rPr lang="ru-RU" dirty="0"/>
              <a:t> на код …</a:t>
            </a:r>
            <a:endParaRPr lang="bg-BG" dirty="0"/>
          </a:p>
          <a:p>
            <a:pPr lvl="1"/>
            <a:r>
              <a:rPr lang="ru-RU" dirty="0"/>
              <a:t>Абсолютно </a:t>
            </a:r>
            <a:r>
              <a:rPr lang="ru-RU" dirty="0" err="1"/>
              <a:t>безплатно</a:t>
            </a:r>
            <a:r>
              <a:rPr lang="ru-RU" dirty="0"/>
              <a:t> за </a:t>
            </a:r>
            <a:r>
              <a:rPr lang="ru-RU" dirty="0" err="1"/>
              <a:t>проекти</a:t>
            </a:r>
            <a:r>
              <a:rPr lang="ru-RU" dirty="0"/>
              <a:t> с отворен код и малки </a:t>
            </a:r>
            <a:r>
              <a:rPr lang="ru-RU" dirty="0" err="1"/>
              <a:t>екипи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Repos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D8E974-6417-4847-B0EE-53D5A261C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7138</TotalTime>
  <Words>612</Words>
  <Application>Microsoft Office PowerPoint</Application>
  <PresentationFormat>Custom</PresentationFormat>
  <Paragraphs>98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Azure DevOps</vt:lpstr>
      <vt:lpstr>Azure DevOps</vt:lpstr>
      <vt:lpstr>Azure DevOps</vt:lpstr>
      <vt:lpstr>Azure Boards</vt:lpstr>
      <vt:lpstr>Azure Boards</vt:lpstr>
      <vt:lpstr>Azure Repos</vt:lpstr>
      <vt:lpstr>Azure Repos</vt:lpstr>
      <vt:lpstr>Gitflow Workflow</vt:lpstr>
      <vt:lpstr>Azure Pipelines</vt:lpstr>
      <vt:lpstr>Azure Pipelines</vt:lpstr>
      <vt:lpstr>PowerPoint Presentation</vt:lpstr>
      <vt:lpstr>Какво научихме в този час?</vt:lpstr>
      <vt:lpstr>Azure App Service  и Application Insights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2019-12-17T14:19:46Z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