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15"/>
  </p:notesMasterIdLst>
  <p:sldIdLst>
    <p:sldId id="256" r:id="rId2"/>
    <p:sldId id="286" r:id="rId3"/>
    <p:sldId id="292" r:id="rId4"/>
    <p:sldId id="294" r:id="rId5"/>
    <p:sldId id="295" r:id="rId6"/>
    <p:sldId id="293" r:id="rId7"/>
    <p:sldId id="287" r:id="rId8"/>
    <p:sldId id="288" r:id="rId9"/>
    <p:sldId id="289" r:id="rId10"/>
    <p:sldId id="290" r:id="rId11"/>
    <p:sldId id="291" r:id="rId12"/>
    <p:sldId id="296" r:id="rId13"/>
    <p:sldId id="281" r:id="rId14"/>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A8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E3F64B-DA58-4465-A454-F9CFB3D0BF70}" type="datetimeFigureOut">
              <a:rPr lang="LID4096" smtClean="0"/>
              <a:t>01/07/2025</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F999D-4E5F-4019-8CCE-97BB8DFE46BB}" type="slidenum">
              <a:rPr lang="LID4096" smtClean="0"/>
              <a:t>‹#›</a:t>
            </a:fld>
            <a:endParaRPr lang="LID4096"/>
          </a:p>
        </p:txBody>
      </p:sp>
    </p:spTree>
    <p:extLst>
      <p:ext uri="{BB962C8B-B14F-4D97-AF65-F5344CB8AC3E}">
        <p14:creationId xmlns:p14="http://schemas.microsoft.com/office/powerpoint/2010/main" val="1297126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607F999D-4E5F-4019-8CCE-97BB8DFE46BB}" type="slidenum">
              <a:rPr lang="LID4096" smtClean="0"/>
              <a:t>8</a:t>
            </a:fld>
            <a:endParaRPr lang="LID4096"/>
          </a:p>
        </p:txBody>
      </p:sp>
    </p:spTree>
    <p:extLst>
      <p:ext uri="{BB962C8B-B14F-4D97-AF65-F5344CB8AC3E}">
        <p14:creationId xmlns:p14="http://schemas.microsoft.com/office/powerpoint/2010/main" val="1656536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8808-26D1-4F4B-96F4-F3082078DD61}"/>
              </a:ext>
            </a:extLst>
          </p:cNvPr>
          <p:cNvSpPr>
            <a:spLocks noGrp="1"/>
          </p:cNvSpPr>
          <p:nvPr>
            <p:ph type="ctrTitle"/>
          </p:nvPr>
        </p:nvSpPr>
        <p:spPr>
          <a:xfrm>
            <a:off x="1257008" y="1122362"/>
            <a:ext cx="8816632" cy="357155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2E0C639-B0CD-4365-98A9-C1E5FF6CF450}"/>
              </a:ext>
            </a:extLst>
          </p:cNvPr>
          <p:cNvSpPr>
            <a:spLocks noGrp="1"/>
          </p:cNvSpPr>
          <p:nvPr>
            <p:ph type="subTitle" idx="1"/>
          </p:nvPr>
        </p:nvSpPr>
        <p:spPr>
          <a:xfrm>
            <a:off x="1257008" y="5521960"/>
            <a:ext cx="8816632" cy="944879"/>
          </a:xfrm>
        </p:spPr>
        <p:txBody>
          <a:bodyPr anchor="ct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6780C52-E6BB-4B27-B5D8-2D33B2497C56}"/>
              </a:ext>
            </a:extLst>
          </p:cNvPr>
          <p:cNvSpPr>
            <a:spLocks noGrp="1"/>
          </p:cNvSpPr>
          <p:nvPr>
            <p:ph type="dt" sz="half" idx="10"/>
          </p:nvPr>
        </p:nvSpPr>
        <p:spPr/>
        <p:txBody>
          <a:bodyPr/>
          <a:lstStyle/>
          <a:p>
            <a:fld id="{F6CCBF3A-D7FB-4B97-8FD5-6FFB20CB1E84}" type="datetimeFigureOut">
              <a:rPr lang="en-US" smtClean="0"/>
              <a:t>1/7/2025</a:t>
            </a:fld>
            <a:endParaRPr lang="en-US"/>
          </a:p>
        </p:txBody>
      </p:sp>
      <p:sp>
        <p:nvSpPr>
          <p:cNvPr id="5" name="Footer Placeholder 4">
            <a:extLst>
              <a:ext uri="{FF2B5EF4-FFF2-40B4-BE49-F238E27FC236}">
                <a16:creationId xmlns:a16="http://schemas.microsoft.com/office/drawing/2014/main" id="{AF77C649-4A0C-4EF2-8FC1-2BCF0BF9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E03F2-D0FE-49BB-8AEC-E99C4DB2D67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16" name="Straight Connector 15">
            <a:extLst>
              <a:ext uri="{FF2B5EF4-FFF2-40B4-BE49-F238E27FC236}">
                <a16:creationId xmlns:a16="http://schemas.microsoft.com/office/drawing/2014/main" id="{24A7CC8F-56A6-423D-B67A-8BA89D3EC911}"/>
              </a:ext>
            </a:extLst>
          </p:cNvPr>
          <p:cNvCxnSpPr>
            <a:cxnSpLocks/>
          </p:cNvCxnSpPr>
          <p:nvPr/>
        </p:nvCxnSpPr>
        <p:spPr>
          <a:xfrm flipH="1">
            <a:off x="4" y="51435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8791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6D52-667C-4E67-9038-A0BDFD8CCD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3E72AC-0272-475A-BD25-2AB7AC1DEF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FBFF2-9ECB-4CDD-87FA-9DD1F87BFDE9}"/>
              </a:ext>
            </a:extLst>
          </p:cNvPr>
          <p:cNvSpPr>
            <a:spLocks noGrp="1"/>
          </p:cNvSpPr>
          <p:nvPr>
            <p:ph type="dt" sz="half" idx="10"/>
          </p:nvPr>
        </p:nvSpPr>
        <p:spPr/>
        <p:txBody>
          <a:bodyPr/>
          <a:lstStyle/>
          <a:p>
            <a:fld id="{F6CCBF3A-D7FB-4B97-8FD5-6FFB20CB1E84}" type="datetimeFigureOut">
              <a:rPr lang="en-US" smtClean="0"/>
              <a:t>1/7/2025</a:t>
            </a:fld>
            <a:endParaRPr lang="en-US"/>
          </a:p>
        </p:txBody>
      </p:sp>
      <p:sp>
        <p:nvSpPr>
          <p:cNvPr id="5" name="Footer Placeholder 4">
            <a:extLst>
              <a:ext uri="{FF2B5EF4-FFF2-40B4-BE49-F238E27FC236}">
                <a16:creationId xmlns:a16="http://schemas.microsoft.com/office/drawing/2014/main" id="{40AC12B3-DAF5-4BA7-A3A6-D0284716D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171AE-4A11-4035-A072-9AC4053FFA85}"/>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712464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A52E95-2F50-48D3-B00E-4C259644E72E}"/>
              </a:ext>
            </a:extLst>
          </p:cNvPr>
          <p:cNvSpPr>
            <a:spLocks noGrp="1"/>
          </p:cNvSpPr>
          <p:nvPr>
            <p:ph type="title" orient="vert"/>
          </p:nvPr>
        </p:nvSpPr>
        <p:spPr>
          <a:xfrm>
            <a:off x="9050174" y="838199"/>
            <a:ext cx="2303626" cy="5338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2617C9B-4E02-49C8-B6DF-65ED3C990343}"/>
              </a:ext>
            </a:extLst>
          </p:cNvPr>
          <p:cNvSpPr>
            <a:spLocks noGrp="1"/>
          </p:cNvSpPr>
          <p:nvPr>
            <p:ph type="body" orient="vert" idx="1"/>
          </p:nvPr>
        </p:nvSpPr>
        <p:spPr>
          <a:xfrm>
            <a:off x="838200" y="838199"/>
            <a:ext cx="7734300" cy="5338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ECA10C-AC31-4D80-B78F-08E48CDCB7F2}"/>
              </a:ext>
            </a:extLst>
          </p:cNvPr>
          <p:cNvSpPr>
            <a:spLocks noGrp="1"/>
          </p:cNvSpPr>
          <p:nvPr>
            <p:ph type="dt" sz="half" idx="10"/>
          </p:nvPr>
        </p:nvSpPr>
        <p:spPr/>
        <p:txBody>
          <a:bodyPr/>
          <a:lstStyle/>
          <a:p>
            <a:fld id="{F6CCBF3A-D7FB-4B97-8FD5-6FFB20CB1E84}" type="datetimeFigureOut">
              <a:rPr lang="en-US" smtClean="0"/>
              <a:t>1/7/2025</a:t>
            </a:fld>
            <a:endParaRPr lang="en-US"/>
          </a:p>
        </p:txBody>
      </p:sp>
      <p:sp>
        <p:nvSpPr>
          <p:cNvPr id="5" name="Footer Placeholder 4">
            <a:extLst>
              <a:ext uri="{FF2B5EF4-FFF2-40B4-BE49-F238E27FC236}">
                <a16:creationId xmlns:a16="http://schemas.microsoft.com/office/drawing/2014/main" id="{19AAB5B7-F312-4BC9-A5D3-72E065D1B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C2E489-5442-4698-B6E3-3421A97C283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7" name="Straight Connector 6">
            <a:extLst>
              <a:ext uri="{FF2B5EF4-FFF2-40B4-BE49-F238E27FC236}">
                <a16:creationId xmlns:a16="http://schemas.microsoft.com/office/drawing/2014/main" id="{41F3A7E1-F157-4338-B7F7-9C0A2D60B7FF}"/>
              </a:ext>
            </a:extLst>
          </p:cNvPr>
          <p:cNvCxnSpPr>
            <a:cxnSpLocks/>
          </p:cNvCxnSpPr>
          <p:nvPr/>
        </p:nvCxnSpPr>
        <p:spPr>
          <a:xfrm>
            <a:off x="8811337"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1279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5B5E-C545-4763-BA47-4C2C0FCA514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FA263F8-8E34-4910-BF7A-F1C5A99689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6E74E5-D20D-4AB7-8D98-F336CE0ECCBE}"/>
              </a:ext>
            </a:extLst>
          </p:cNvPr>
          <p:cNvSpPr>
            <a:spLocks noGrp="1"/>
          </p:cNvSpPr>
          <p:nvPr>
            <p:ph type="dt" sz="half" idx="10"/>
          </p:nvPr>
        </p:nvSpPr>
        <p:spPr/>
        <p:txBody>
          <a:bodyPr/>
          <a:lstStyle/>
          <a:p>
            <a:fld id="{F6CCBF3A-D7FB-4B97-8FD5-6FFB20CB1E84}" type="datetimeFigureOut">
              <a:rPr lang="en-US" smtClean="0"/>
              <a:t>1/7/2025</a:t>
            </a:fld>
            <a:endParaRPr lang="en-US"/>
          </a:p>
        </p:txBody>
      </p:sp>
      <p:sp>
        <p:nvSpPr>
          <p:cNvPr id="5" name="Footer Placeholder 4">
            <a:extLst>
              <a:ext uri="{FF2B5EF4-FFF2-40B4-BE49-F238E27FC236}">
                <a16:creationId xmlns:a16="http://schemas.microsoft.com/office/drawing/2014/main" id="{C79D23AA-8F22-4B09-8FAA-CD16E5D66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E8A028-A0C8-45E7-915E-B83FF59C9F1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040333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F01F-198D-4AAD-B4FB-AD3B44981ADD}"/>
              </a:ext>
            </a:extLst>
          </p:cNvPr>
          <p:cNvSpPr>
            <a:spLocks noGrp="1"/>
          </p:cNvSpPr>
          <p:nvPr>
            <p:ph type="title"/>
          </p:nvPr>
        </p:nvSpPr>
        <p:spPr>
          <a:xfrm>
            <a:off x="838200" y="838200"/>
            <a:ext cx="9438640" cy="4114800"/>
          </a:xfrm>
        </p:spPr>
        <p:txBody>
          <a:bodyPr anchor="t">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20BCC2B-311B-4FB6-B3A5-26F68055AE38}"/>
              </a:ext>
            </a:extLst>
          </p:cNvPr>
          <p:cNvSpPr>
            <a:spLocks noGrp="1"/>
          </p:cNvSpPr>
          <p:nvPr>
            <p:ph type="body" idx="1"/>
          </p:nvPr>
        </p:nvSpPr>
        <p:spPr>
          <a:xfrm>
            <a:off x="838200" y="5217160"/>
            <a:ext cx="9438640" cy="802640"/>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9CB73D-2D6B-4FA6-89A4-DCC89F80E0F1}"/>
              </a:ext>
            </a:extLst>
          </p:cNvPr>
          <p:cNvSpPr>
            <a:spLocks noGrp="1"/>
          </p:cNvSpPr>
          <p:nvPr>
            <p:ph type="dt" sz="half" idx="10"/>
          </p:nvPr>
        </p:nvSpPr>
        <p:spPr/>
        <p:txBody>
          <a:bodyPr/>
          <a:lstStyle/>
          <a:p>
            <a:fld id="{F6CCBF3A-D7FB-4B97-8FD5-6FFB20CB1E84}" type="datetimeFigureOut">
              <a:rPr lang="en-US" smtClean="0"/>
              <a:t>1/7/2025</a:t>
            </a:fld>
            <a:endParaRPr lang="en-US"/>
          </a:p>
        </p:txBody>
      </p:sp>
      <p:sp>
        <p:nvSpPr>
          <p:cNvPr id="5" name="Footer Placeholder 4">
            <a:extLst>
              <a:ext uri="{FF2B5EF4-FFF2-40B4-BE49-F238E27FC236}">
                <a16:creationId xmlns:a16="http://schemas.microsoft.com/office/drawing/2014/main" id="{B6A0C188-FF43-44C1-A005-679168D5F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CD1188-DA27-47B2-8176-31193EEC4C2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4134944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B5A25-7E99-42A8-8D6D-648EFE2038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0501DC-62B7-42BD-A941-D34E92719C32}"/>
              </a:ext>
            </a:extLst>
          </p:cNvPr>
          <p:cNvSpPr>
            <a:spLocks noGrp="1"/>
          </p:cNvSpPr>
          <p:nvPr>
            <p:ph sz="half" idx="1"/>
          </p:nvPr>
        </p:nvSpPr>
        <p:spPr>
          <a:xfrm>
            <a:off x="838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765C5C1-4FD4-4958-99A0-BDADECA336BD}"/>
              </a:ext>
            </a:extLst>
          </p:cNvPr>
          <p:cNvSpPr>
            <a:spLocks noGrp="1"/>
          </p:cNvSpPr>
          <p:nvPr>
            <p:ph sz="half" idx="2"/>
          </p:nvPr>
        </p:nvSpPr>
        <p:spPr>
          <a:xfrm>
            <a:off x="6172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D1B234-5D54-44E5-B41D-B205AAF50305}"/>
              </a:ext>
            </a:extLst>
          </p:cNvPr>
          <p:cNvSpPr>
            <a:spLocks noGrp="1"/>
          </p:cNvSpPr>
          <p:nvPr>
            <p:ph type="dt" sz="half" idx="10"/>
          </p:nvPr>
        </p:nvSpPr>
        <p:spPr/>
        <p:txBody>
          <a:bodyPr/>
          <a:lstStyle/>
          <a:p>
            <a:fld id="{F6CCBF3A-D7FB-4B97-8FD5-6FFB20CB1E84}" type="datetimeFigureOut">
              <a:rPr lang="en-US" smtClean="0"/>
              <a:t>1/7/2025</a:t>
            </a:fld>
            <a:endParaRPr lang="en-US"/>
          </a:p>
        </p:txBody>
      </p:sp>
      <p:sp>
        <p:nvSpPr>
          <p:cNvPr id="6" name="Footer Placeholder 5">
            <a:extLst>
              <a:ext uri="{FF2B5EF4-FFF2-40B4-BE49-F238E27FC236}">
                <a16:creationId xmlns:a16="http://schemas.microsoft.com/office/drawing/2014/main" id="{0E67BCDB-6B96-45D6-B5E9-823A96EBD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239C5F-F16F-4AFD-98D1-FA3BB96AF2C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886812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4C1F-0040-4BBF-81A6-FD2E30637B0C}"/>
              </a:ext>
            </a:extLst>
          </p:cNvPr>
          <p:cNvSpPr>
            <a:spLocks noGrp="1"/>
          </p:cNvSpPr>
          <p:nvPr>
            <p:ph type="title"/>
          </p:nvPr>
        </p:nvSpPr>
        <p:spPr>
          <a:xfrm>
            <a:off x="839788" y="37978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2894A7-1DA1-44C1-8ED0-716279430690}"/>
              </a:ext>
            </a:extLst>
          </p:cNvPr>
          <p:cNvSpPr>
            <a:spLocks noGrp="1"/>
          </p:cNvSpPr>
          <p:nvPr>
            <p:ph type="body" idx="1"/>
          </p:nvPr>
        </p:nvSpPr>
        <p:spPr>
          <a:xfrm>
            <a:off x="839789" y="1824035"/>
            <a:ext cx="4997132"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9AB945-31E2-4B60-9076-CBB8F8594949}"/>
              </a:ext>
            </a:extLst>
          </p:cNvPr>
          <p:cNvSpPr>
            <a:spLocks noGrp="1"/>
          </p:cNvSpPr>
          <p:nvPr>
            <p:ph sz="half" idx="2"/>
          </p:nvPr>
        </p:nvSpPr>
        <p:spPr>
          <a:xfrm>
            <a:off x="839789" y="2505075"/>
            <a:ext cx="499713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71B3EA-2E84-4B8B-A104-81BD577424AD}"/>
              </a:ext>
            </a:extLst>
          </p:cNvPr>
          <p:cNvSpPr>
            <a:spLocks noGrp="1"/>
          </p:cNvSpPr>
          <p:nvPr>
            <p:ph type="body" sz="quarter" idx="3"/>
          </p:nvPr>
        </p:nvSpPr>
        <p:spPr>
          <a:xfrm>
            <a:off x="6355080" y="1824035"/>
            <a:ext cx="5000308"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511AB8-302C-476E-B80A-AA739911E304}"/>
              </a:ext>
            </a:extLst>
          </p:cNvPr>
          <p:cNvSpPr>
            <a:spLocks noGrp="1"/>
          </p:cNvSpPr>
          <p:nvPr>
            <p:ph sz="quarter" idx="4"/>
          </p:nvPr>
        </p:nvSpPr>
        <p:spPr>
          <a:xfrm>
            <a:off x="6355080" y="2505075"/>
            <a:ext cx="500030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B47C29-FE34-4E6E-9921-78C54673AAD9}"/>
              </a:ext>
            </a:extLst>
          </p:cNvPr>
          <p:cNvSpPr>
            <a:spLocks noGrp="1"/>
          </p:cNvSpPr>
          <p:nvPr>
            <p:ph type="dt" sz="half" idx="10"/>
          </p:nvPr>
        </p:nvSpPr>
        <p:spPr/>
        <p:txBody>
          <a:bodyPr/>
          <a:lstStyle/>
          <a:p>
            <a:fld id="{F6CCBF3A-D7FB-4B97-8FD5-6FFB20CB1E84}" type="datetimeFigureOut">
              <a:rPr lang="en-US" smtClean="0"/>
              <a:t>1/7/2025</a:t>
            </a:fld>
            <a:endParaRPr lang="en-US"/>
          </a:p>
        </p:txBody>
      </p:sp>
      <p:sp>
        <p:nvSpPr>
          <p:cNvPr id="8" name="Footer Placeholder 7">
            <a:extLst>
              <a:ext uri="{FF2B5EF4-FFF2-40B4-BE49-F238E27FC236}">
                <a16:creationId xmlns:a16="http://schemas.microsoft.com/office/drawing/2014/main" id="{3CF6B420-A9CE-4BB6-A653-5C3ABC7D67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1DF8FE-1179-4798-B16D-AF1DFA266D4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484071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6F1A-0A68-4048-808F-CD7A9F3B0846}"/>
              </a:ext>
            </a:extLst>
          </p:cNvPr>
          <p:cNvSpPr>
            <a:spLocks noGrp="1"/>
          </p:cNvSpPr>
          <p:nvPr>
            <p:ph type="title"/>
          </p:nvPr>
        </p:nvSpPr>
        <p:spPr>
          <a:xfrm>
            <a:off x="838200" y="999592"/>
            <a:ext cx="10515600" cy="1573223"/>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28ACB3E6-5365-48F5-8D2A-0B002BA357E3}"/>
              </a:ext>
            </a:extLst>
          </p:cNvPr>
          <p:cNvSpPr>
            <a:spLocks noGrp="1"/>
          </p:cNvSpPr>
          <p:nvPr>
            <p:ph type="dt" sz="half" idx="10"/>
          </p:nvPr>
        </p:nvSpPr>
        <p:spPr/>
        <p:txBody>
          <a:bodyPr/>
          <a:lstStyle/>
          <a:p>
            <a:fld id="{F6CCBF3A-D7FB-4B97-8FD5-6FFB20CB1E84}" type="datetimeFigureOut">
              <a:rPr lang="en-US" smtClean="0"/>
              <a:t>1/7/2025</a:t>
            </a:fld>
            <a:endParaRPr lang="en-US"/>
          </a:p>
        </p:txBody>
      </p:sp>
      <p:sp>
        <p:nvSpPr>
          <p:cNvPr id="4" name="Footer Placeholder 3">
            <a:extLst>
              <a:ext uri="{FF2B5EF4-FFF2-40B4-BE49-F238E27FC236}">
                <a16:creationId xmlns:a16="http://schemas.microsoft.com/office/drawing/2014/main" id="{FF7D8EE9-4D97-4B2F-8D38-41CB9EE774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2C5952-0A27-4FAB-A3FD-12003787676B}"/>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206247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D08427-909D-4679-9192-BC99557A7D06}"/>
              </a:ext>
            </a:extLst>
          </p:cNvPr>
          <p:cNvSpPr>
            <a:spLocks noGrp="1"/>
          </p:cNvSpPr>
          <p:nvPr>
            <p:ph type="dt" sz="half" idx="10"/>
          </p:nvPr>
        </p:nvSpPr>
        <p:spPr/>
        <p:txBody>
          <a:bodyPr/>
          <a:lstStyle/>
          <a:p>
            <a:fld id="{F6CCBF3A-D7FB-4B97-8FD5-6FFB20CB1E84}" type="datetimeFigureOut">
              <a:rPr lang="en-US" smtClean="0"/>
              <a:t>1/7/2025</a:t>
            </a:fld>
            <a:endParaRPr lang="en-US"/>
          </a:p>
        </p:txBody>
      </p:sp>
      <p:sp>
        <p:nvSpPr>
          <p:cNvPr id="3" name="Footer Placeholder 2">
            <a:extLst>
              <a:ext uri="{FF2B5EF4-FFF2-40B4-BE49-F238E27FC236}">
                <a16:creationId xmlns:a16="http://schemas.microsoft.com/office/drawing/2014/main" id="{508E39A6-1E09-42B5-85B4-7E8B5AB2AE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938940-01DD-4C97-8649-E01C3B0EDF7C}"/>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164684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93B3D-D568-40B4-A73A-1C8EA9ABB098}"/>
              </a:ext>
            </a:extLst>
          </p:cNvPr>
          <p:cNvSpPr>
            <a:spLocks noGrp="1"/>
          </p:cNvSpPr>
          <p:nvPr>
            <p:ph type="title"/>
          </p:nvPr>
        </p:nvSpPr>
        <p:spPr>
          <a:xfrm>
            <a:off x="839789" y="457200"/>
            <a:ext cx="3691818" cy="17018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D586EB3-917A-43B7-85BB-D00B5D2F07E4}"/>
              </a:ext>
            </a:extLst>
          </p:cNvPr>
          <p:cNvSpPr>
            <a:spLocks noGrp="1"/>
          </p:cNvSpPr>
          <p:nvPr>
            <p:ph idx="1"/>
          </p:nvPr>
        </p:nvSpPr>
        <p:spPr>
          <a:xfrm>
            <a:off x="5514798" y="987425"/>
            <a:ext cx="5840589" cy="50323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7AC029-3BC1-4637-A7F9-BC786DC26A38}"/>
              </a:ext>
            </a:extLst>
          </p:cNvPr>
          <p:cNvSpPr>
            <a:spLocks noGrp="1"/>
          </p:cNvSpPr>
          <p:nvPr>
            <p:ph type="body" sz="half" idx="2"/>
          </p:nvPr>
        </p:nvSpPr>
        <p:spPr>
          <a:xfrm>
            <a:off x="839789" y="2372360"/>
            <a:ext cx="3691817" cy="349662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90B948-89C5-4AC5-B7A0-17136F5C5A6A}"/>
              </a:ext>
            </a:extLst>
          </p:cNvPr>
          <p:cNvSpPr>
            <a:spLocks noGrp="1"/>
          </p:cNvSpPr>
          <p:nvPr>
            <p:ph type="dt" sz="half" idx="10"/>
          </p:nvPr>
        </p:nvSpPr>
        <p:spPr/>
        <p:txBody>
          <a:bodyPr/>
          <a:lstStyle/>
          <a:p>
            <a:fld id="{F6CCBF3A-D7FB-4B97-8FD5-6FFB20CB1E84}" type="datetimeFigureOut">
              <a:rPr lang="en-US" smtClean="0"/>
              <a:t>1/7/2025</a:t>
            </a:fld>
            <a:endParaRPr lang="en-US"/>
          </a:p>
        </p:txBody>
      </p:sp>
      <p:sp>
        <p:nvSpPr>
          <p:cNvPr id="6" name="Footer Placeholder 5">
            <a:extLst>
              <a:ext uri="{FF2B5EF4-FFF2-40B4-BE49-F238E27FC236}">
                <a16:creationId xmlns:a16="http://schemas.microsoft.com/office/drawing/2014/main" id="{F3A6C8C5-652F-46CB-BD26-E262B057FA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FB50CB-E91F-4B71-81F0-800F2B51A34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8B69B885-FDB8-4C62-A285-A0CDC49A6B0C}"/>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763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F941E-6445-4840-81AE-104EF7A4F7E9}"/>
              </a:ext>
            </a:extLst>
          </p:cNvPr>
          <p:cNvSpPr>
            <a:spLocks noGrp="1"/>
          </p:cNvSpPr>
          <p:nvPr>
            <p:ph type="title"/>
          </p:nvPr>
        </p:nvSpPr>
        <p:spPr>
          <a:xfrm>
            <a:off x="839789" y="457200"/>
            <a:ext cx="3696652" cy="17018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3F8B866-E32B-4AE7-AEF3-6974AE3288F3}"/>
              </a:ext>
            </a:extLst>
          </p:cNvPr>
          <p:cNvSpPr>
            <a:spLocks noGrp="1"/>
          </p:cNvSpPr>
          <p:nvPr>
            <p:ph type="pic" idx="1"/>
          </p:nvPr>
        </p:nvSpPr>
        <p:spPr>
          <a:xfrm>
            <a:off x="5786120" y="838200"/>
            <a:ext cx="560323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2ABB7A-E157-499A-B224-C2313181F569}"/>
              </a:ext>
            </a:extLst>
          </p:cNvPr>
          <p:cNvSpPr>
            <a:spLocks noGrp="1"/>
          </p:cNvSpPr>
          <p:nvPr>
            <p:ph type="body" sz="half" idx="2"/>
          </p:nvPr>
        </p:nvSpPr>
        <p:spPr>
          <a:xfrm>
            <a:off x="839789" y="2367280"/>
            <a:ext cx="3696652" cy="35017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C77283-E2B8-405E-BB6E-9F121140E506}"/>
              </a:ext>
            </a:extLst>
          </p:cNvPr>
          <p:cNvSpPr>
            <a:spLocks noGrp="1"/>
          </p:cNvSpPr>
          <p:nvPr>
            <p:ph type="dt" sz="half" idx="10"/>
          </p:nvPr>
        </p:nvSpPr>
        <p:spPr/>
        <p:txBody>
          <a:bodyPr/>
          <a:lstStyle/>
          <a:p>
            <a:fld id="{F6CCBF3A-D7FB-4B97-8FD5-6FFB20CB1E84}" type="datetimeFigureOut">
              <a:rPr lang="en-US" smtClean="0"/>
              <a:t>1/7/2025</a:t>
            </a:fld>
            <a:endParaRPr lang="en-US"/>
          </a:p>
        </p:txBody>
      </p:sp>
      <p:sp>
        <p:nvSpPr>
          <p:cNvPr id="6" name="Footer Placeholder 5">
            <a:extLst>
              <a:ext uri="{FF2B5EF4-FFF2-40B4-BE49-F238E27FC236}">
                <a16:creationId xmlns:a16="http://schemas.microsoft.com/office/drawing/2014/main" id="{F9F21F05-EB94-417F-B19B-96FF3D9EC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B7C3C7-B6DB-4064-8E66-9FB770C888E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51E233FA-220A-423F-907E-5F81526A28A0}"/>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1725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476A66-BE83-43F9-A28B-02DF7879AD52}"/>
              </a:ext>
            </a:extLst>
          </p:cNvPr>
          <p:cNvSpPr>
            <a:spLocks noGrp="1"/>
          </p:cNvSpPr>
          <p:nvPr>
            <p:ph type="title"/>
          </p:nvPr>
        </p:nvSpPr>
        <p:spPr>
          <a:xfrm>
            <a:off x="838200" y="584990"/>
            <a:ext cx="10515600" cy="111681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9D76E94-F276-4F0F-8DD9-B1F8A3198AE1}"/>
              </a:ext>
            </a:extLst>
          </p:cNvPr>
          <p:cNvSpPr>
            <a:spLocks noGrp="1"/>
          </p:cNvSpPr>
          <p:nvPr>
            <p:ph type="body" idx="1"/>
          </p:nvPr>
        </p:nvSpPr>
        <p:spPr>
          <a:xfrm>
            <a:off x="838200" y="2061469"/>
            <a:ext cx="10515600"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4AD964E-3A2E-4DB9-B96A-EDE144A47BDC}"/>
              </a:ext>
            </a:extLst>
          </p:cNvPr>
          <p:cNvSpPr>
            <a:spLocks noGrp="1"/>
          </p:cNvSpPr>
          <p:nvPr>
            <p:ph type="dt" sz="half" idx="2"/>
          </p:nvPr>
        </p:nvSpPr>
        <p:spPr>
          <a:xfrm rot="5400000">
            <a:off x="10425981" y="4687095"/>
            <a:ext cx="2706690" cy="365125"/>
          </a:xfrm>
          <a:prstGeom prst="rect">
            <a:avLst/>
          </a:prstGeom>
        </p:spPr>
        <p:txBody>
          <a:bodyPr vert="horz" lIns="91440" tIns="45720" rIns="91440" bIns="45720" rtlCol="0" anchor="ctr"/>
          <a:lstStyle>
            <a:lvl1pPr algn="r">
              <a:defRPr sz="1000">
                <a:solidFill>
                  <a:schemeClr val="tx1"/>
                </a:solidFill>
              </a:defRPr>
            </a:lvl1pPr>
          </a:lstStyle>
          <a:p>
            <a:fld id="{F6CCBF3A-D7FB-4B97-8FD5-6FFB20CB1E84}" type="datetimeFigureOut">
              <a:rPr lang="en-US" smtClean="0"/>
              <a:t>1/7/2025</a:t>
            </a:fld>
            <a:endParaRPr lang="en-US"/>
          </a:p>
        </p:txBody>
      </p:sp>
      <p:sp>
        <p:nvSpPr>
          <p:cNvPr id="5" name="Footer Placeholder 4">
            <a:extLst>
              <a:ext uri="{FF2B5EF4-FFF2-40B4-BE49-F238E27FC236}">
                <a16:creationId xmlns:a16="http://schemas.microsoft.com/office/drawing/2014/main" id="{0DACB382-EE11-430D-941A-DB76EEB7F2D5}"/>
              </a:ext>
            </a:extLst>
          </p:cNvPr>
          <p:cNvSpPr>
            <a:spLocks noGrp="1"/>
          </p:cNvSpPr>
          <p:nvPr>
            <p:ph type="ftr" sz="quarter" idx="3"/>
          </p:nvPr>
        </p:nvSpPr>
        <p:spPr>
          <a:xfrm rot="5400000">
            <a:off x="-1131161" y="1592957"/>
            <a:ext cx="2973522"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3C562FE-ACD1-43F2-A3DE-5B11E10B7EA5}"/>
              </a:ext>
            </a:extLst>
          </p:cNvPr>
          <p:cNvSpPr>
            <a:spLocks noGrp="1"/>
          </p:cNvSpPr>
          <p:nvPr>
            <p:ph type="sldNum" sz="quarter" idx="4"/>
          </p:nvPr>
        </p:nvSpPr>
        <p:spPr>
          <a:xfrm>
            <a:off x="11512296" y="6356350"/>
            <a:ext cx="574620" cy="365125"/>
          </a:xfrm>
          <a:prstGeom prst="rect">
            <a:avLst/>
          </a:prstGeom>
        </p:spPr>
        <p:txBody>
          <a:bodyPr vert="horz" lIns="91440" tIns="45720" rIns="91440" bIns="45720" rtlCol="0" anchor="ctr"/>
          <a:lstStyle>
            <a:lvl1pPr algn="ctr">
              <a:defRPr sz="1000">
                <a:solidFill>
                  <a:schemeClr val="tx1"/>
                </a:solidFill>
              </a:defRPr>
            </a:lvl1pPr>
          </a:lstStyle>
          <a:p>
            <a:fld id="{3109D357-8067-4A1F-97B2-93C5160B78D9}" type="slidenum">
              <a:rPr lang="en-US" smtClean="0"/>
              <a:t>‹#›</a:t>
            </a:fld>
            <a:endParaRPr lang="en-US"/>
          </a:p>
        </p:txBody>
      </p:sp>
      <p:cxnSp>
        <p:nvCxnSpPr>
          <p:cNvPr id="13" name="Straight Connector 12">
            <a:extLst>
              <a:ext uri="{FF2B5EF4-FFF2-40B4-BE49-F238E27FC236}">
                <a16:creationId xmlns:a16="http://schemas.microsoft.com/office/drawing/2014/main" id="{1EB34A3B-1FD5-48FF-9982-1E64C864C01D}"/>
              </a:ext>
            </a:extLst>
          </p:cNvPr>
          <p:cNvCxnSpPr>
            <a:cxnSpLocks/>
          </p:cNvCxnSpPr>
          <p:nvPr/>
        </p:nvCxnSpPr>
        <p:spPr>
          <a:xfrm flipH="1">
            <a:off x="4" y="1824111"/>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7710840"/>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68" r:id="rId6"/>
    <p:sldLayoutId id="2147483764" r:id="rId7"/>
    <p:sldLayoutId id="2147483765" r:id="rId8"/>
    <p:sldLayoutId id="2147483766" r:id="rId9"/>
    <p:sldLayoutId id="2147483767" r:id="rId10"/>
    <p:sldLayoutId id="21474837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10000"/>
        </a:lnSpc>
        <a:spcBef>
          <a:spcPts val="500"/>
        </a:spcBef>
        <a:buSzPct val="80000"/>
        <a:buFont typeface="Goudy Old Style" panose="02020502050305020303" pitchFamily="18" charset="0"/>
        <a:buChar char="–"/>
        <a:defRPr sz="1800" i="1" kern="1200">
          <a:solidFill>
            <a:schemeClr val="tx1"/>
          </a:solidFill>
          <a:latin typeface="+mn-lt"/>
          <a:ea typeface="+mn-ea"/>
          <a:cs typeface="+mn-cs"/>
        </a:defRPr>
      </a:lvl2pPr>
      <a:lvl3pPr marL="822960" indent="-228600" algn="l" defTabSz="914400" rtl="0" eaLnBrk="1" latinLnBrk="0" hangingPunct="1">
        <a:lnSpc>
          <a:spcPct val="11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97280" indent="-228600" algn="l" defTabSz="914400" rtl="0" eaLnBrk="1" latinLnBrk="0" hangingPunct="1">
        <a:lnSpc>
          <a:spcPct val="110000"/>
        </a:lnSpc>
        <a:spcBef>
          <a:spcPts val="500"/>
        </a:spcBef>
        <a:buSzPct val="80000"/>
        <a:buFont typeface="Goudy Old Style" panose="02020502050305020303" pitchFamily="18" charset="0"/>
        <a:buChar char="–"/>
        <a:defRPr sz="1400" i="1" kern="1200">
          <a:solidFill>
            <a:schemeClr val="tx1"/>
          </a:solidFill>
          <a:latin typeface="+mn-lt"/>
          <a:ea typeface="+mn-ea"/>
          <a:cs typeface="+mn-cs"/>
        </a:defRPr>
      </a:lvl4pPr>
      <a:lvl5pPr marL="1371600" indent="-228600" algn="l" defTabSz="914400" rtl="0" eaLnBrk="1" latinLnBrk="0" hangingPunct="1">
        <a:lnSpc>
          <a:spcPct val="11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BASakhizada" TargetMode="External"/><Relationship Id="rId2" Type="http://schemas.openxmlformats.org/officeDocument/2006/relationships/hyperlink" Target="mailto:basakhizada@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96BB5-BF90-1666-E6A7-E521F544F5C7}"/>
              </a:ext>
            </a:extLst>
          </p:cNvPr>
          <p:cNvSpPr>
            <a:spLocks noGrp="1"/>
          </p:cNvSpPr>
          <p:nvPr>
            <p:ph type="ctrTitle"/>
          </p:nvPr>
        </p:nvSpPr>
        <p:spPr>
          <a:xfrm>
            <a:off x="601963" y="832885"/>
            <a:ext cx="4247528" cy="2244612"/>
          </a:xfrm>
        </p:spPr>
        <p:txBody>
          <a:bodyPr anchor="b">
            <a:normAutofit/>
          </a:bodyPr>
          <a:lstStyle/>
          <a:p>
            <a:pPr algn="ctr"/>
            <a:r>
              <a:rPr lang="en-US" sz="3600" dirty="0">
                <a:latin typeface="Times New Roman" panose="02020603050405020304" pitchFamily="18" charset="0"/>
                <a:ea typeface="Calibri" panose="020F0502020204030204" pitchFamily="34" charset="0"/>
                <a:cs typeface="Times New Roman" panose="02020603050405020304" pitchFamily="18" charset="0"/>
              </a:rPr>
              <a:t>Barat Ali </a:t>
            </a:r>
            <a:r>
              <a:rPr lang="en-US" sz="3600" dirty="0" err="1">
                <a:latin typeface="Times New Roman" panose="02020603050405020304" pitchFamily="18" charset="0"/>
                <a:ea typeface="Calibri" panose="020F0502020204030204" pitchFamily="34" charset="0"/>
                <a:cs typeface="Times New Roman" panose="02020603050405020304" pitchFamily="18" charset="0"/>
              </a:rPr>
              <a:t>Sakhizada</a:t>
            </a: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Data Analyst</a:t>
            </a:r>
            <a:br>
              <a:rPr lang="en-US" sz="3600" dirty="0">
                <a:latin typeface="Times New Roman" panose="02020603050405020304" pitchFamily="18" charset="0"/>
                <a:cs typeface="Times New Roman" panose="02020603050405020304" pitchFamily="18" charset="0"/>
              </a:rPr>
            </a:br>
            <a:endParaRPr lang="LID4096"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27955BB-3BA9-3095-B1B5-4D9D93E01C02}"/>
              </a:ext>
            </a:extLst>
          </p:cNvPr>
          <p:cNvSpPr>
            <a:spLocks noGrp="1"/>
          </p:cNvSpPr>
          <p:nvPr>
            <p:ph type="subTitle" idx="1"/>
          </p:nvPr>
        </p:nvSpPr>
        <p:spPr>
          <a:xfrm>
            <a:off x="476206" y="3621023"/>
            <a:ext cx="5228569" cy="1489588"/>
          </a:xfrm>
        </p:spPr>
        <p:txBody>
          <a:bodyPr anchor="t">
            <a:noAutofit/>
          </a:bodyPr>
          <a:lstStyle/>
          <a:p>
            <a:pPr marL="0" indent="0" algn="ctr">
              <a:buFont typeface="Arial" panose="020B0604020202020204" pitchFamily="34" charset="0"/>
              <a:buNone/>
            </a:pPr>
            <a:r>
              <a:rPr lang="en-US" sz="1800" b="1" dirty="0">
                <a:latin typeface="Times New Roman" panose="02020603050405020304" pitchFamily="18" charset="0"/>
                <a:cs typeface="Times New Roman" panose="02020603050405020304" pitchFamily="18" charset="0"/>
              </a:rPr>
              <a:t>King County, WA</a:t>
            </a:r>
          </a:p>
          <a:p>
            <a:pPr marL="0" indent="0" algn="ctr">
              <a:buFont typeface="Arial" panose="020B0604020202020204" pitchFamily="34" charset="0"/>
              <a:buNone/>
            </a:pPr>
            <a:r>
              <a:rPr lang="en-US" sz="1800" b="1" dirty="0">
                <a:latin typeface="Times New Roman" panose="02020603050405020304" pitchFamily="18" charset="0"/>
                <a:cs typeface="Times New Roman" panose="02020603050405020304" pitchFamily="18" charset="0"/>
              </a:rPr>
              <a:t>Analyzing real estate situation</a:t>
            </a:r>
          </a:p>
          <a:p>
            <a:pPr algn="ctr"/>
            <a:r>
              <a:rPr lang="en-US" sz="1800" b="1" dirty="0">
                <a:latin typeface="Times New Roman" panose="02020603050405020304" pitchFamily="18" charset="0"/>
                <a:cs typeface="Times New Roman" panose="02020603050405020304" pitchFamily="18" charset="0"/>
              </a:rPr>
              <a:t>Portfolio Case Study</a:t>
            </a:r>
            <a:endParaRPr lang="LID4096" sz="1800" b="1" dirty="0">
              <a:latin typeface="Times New Roman" panose="02020603050405020304" pitchFamily="18" charset="0"/>
              <a:cs typeface="Times New Roman" panose="02020603050405020304" pitchFamily="18" charset="0"/>
            </a:endParaRPr>
          </a:p>
        </p:txBody>
      </p:sp>
      <p:pic>
        <p:nvPicPr>
          <p:cNvPr id="17" name="Picture 16" descr="Graph on document with pen">
            <a:extLst>
              <a:ext uri="{FF2B5EF4-FFF2-40B4-BE49-F238E27FC236}">
                <a16:creationId xmlns:a16="http://schemas.microsoft.com/office/drawing/2014/main" id="{1E99A82A-F0F6-800B-C28F-E5EC60886C1A}"/>
              </a:ext>
            </a:extLst>
          </p:cNvPr>
          <p:cNvPicPr>
            <a:picLocks noChangeAspect="1"/>
          </p:cNvPicPr>
          <p:nvPr/>
        </p:nvPicPr>
        <p:blipFill>
          <a:blip r:embed="rId2"/>
          <a:srcRect l="15053" r="1334" b="2"/>
          <a:stretch/>
        </p:blipFill>
        <p:spPr>
          <a:xfrm>
            <a:off x="5987845" y="0"/>
            <a:ext cx="6201795" cy="6857999"/>
          </a:xfrm>
          <a:prstGeom prst="rect">
            <a:avLst/>
          </a:prstGeom>
        </p:spPr>
      </p:pic>
    </p:spTree>
    <p:extLst>
      <p:ext uri="{BB962C8B-B14F-4D97-AF65-F5344CB8AC3E}">
        <p14:creationId xmlns:p14="http://schemas.microsoft.com/office/powerpoint/2010/main" val="1723641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4A3002-D1C3-5AFF-5049-6D9130FAADC1}"/>
            </a:ext>
          </a:extLst>
        </p:cNvPr>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1C025DA1-F163-2594-7529-9F29B2FEF7DC}"/>
              </a:ext>
            </a:extLst>
          </p:cNvPr>
          <p:cNvSpPr txBox="1">
            <a:spLocks/>
          </p:cNvSpPr>
          <p:nvPr/>
        </p:nvSpPr>
        <p:spPr>
          <a:xfrm>
            <a:off x="255641" y="55791"/>
            <a:ext cx="4453519" cy="504364"/>
          </a:xfrm>
          <a:prstGeom prst="rect">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8100000" scaled="1"/>
            <a:tileRect/>
          </a:gradFill>
        </p:spPr>
        <p:txBody>
          <a:bodyPr vert="horz" lIns="91440" tIns="45720" rIns="91440" bIns="45720" rtlCol="0" anchor="b">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spcBef>
                <a:spcPts val="0"/>
              </a:spcBef>
            </a:pPr>
            <a:r>
              <a:rPr lang="en-US" sz="4000">
                <a:latin typeface="Times New Roman" panose="02020603050405020304" pitchFamily="18" charset="0"/>
                <a:cs typeface="Times New Roman" panose="02020603050405020304" pitchFamily="18" charset="0"/>
              </a:rPr>
              <a:t>Analysis</a:t>
            </a:r>
            <a:endParaRPr lang="en-US" sz="4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985682C-9BFC-D8F7-9F74-CBF86F2AD662}"/>
              </a:ext>
            </a:extLst>
          </p:cNvPr>
          <p:cNvPicPr>
            <a:picLocks noChangeAspect="1"/>
          </p:cNvPicPr>
          <p:nvPr/>
        </p:nvPicPr>
        <p:blipFill>
          <a:blip r:embed="rId2"/>
          <a:srcRect l="21334" t="17399" r="35915" b="9961"/>
          <a:stretch/>
        </p:blipFill>
        <p:spPr>
          <a:xfrm>
            <a:off x="232875" y="1129177"/>
            <a:ext cx="4453519" cy="2866751"/>
          </a:xfrm>
          <a:prstGeom prst="rect">
            <a:avLst/>
          </a:prstGeom>
        </p:spPr>
      </p:pic>
      <p:pic>
        <p:nvPicPr>
          <p:cNvPr id="10" name="Picture 9">
            <a:extLst>
              <a:ext uri="{FF2B5EF4-FFF2-40B4-BE49-F238E27FC236}">
                <a16:creationId xmlns:a16="http://schemas.microsoft.com/office/drawing/2014/main" id="{F34F73F3-87EA-9FA5-E36E-5410021C27EE}"/>
              </a:ext>
            </a:extLst>
          </p:cNvPr>
          <p:cNvPicPr>
            <a:picLocks noChangeAspect="1"/>
          </p:cNvPicPr>
          <p:nvPr/>
        </p:nvPicPr>
        <p:blipFill>
          <a:blip r:embed="rId3"/>
          <a:srcRect l="21613" t="17629" r="47338" b="9453"/>
          <a:stretch/>
        </p:blipFill>
        <p:spPr>
          <a:xfrm>
            <a:off x="4836632" y="467551"/>
            <a:ext cx="4943510" cy="6225826"/>
          </a:xfrm>
          <a:prstGeom prst="rect">
            <a:avLst/>
          </a:prstGeom>
        </p:spPr>
      </p:pic>
      <p:sp>
        <p:nvSpPr>
          <p:cNvPr id="15" name="Title 14">
            <a:extLst>
              <a:ext uri="{FF2B5EF4-FFF2-40B4-BE49-F238E27FC236}">
                <a16:creationId xmlns:a16="http://schemas.microsoft.com/office/drawing/2014/main" id="{D6B820F6-E2B1-6B3C-6B43-6341F2EC03EF}"/>
              </a:ext>
            </a:extLst>
          </p:cNvPr>
          <p:cNvSpPr>
            <a:spLocks noGrp="1"/>
          </p:cNvSpPr>
          <p:nvPr>
            <p:ph type="title"/>
          </p:nvPr>
        </p:nvSpPr>
        <p:spPr>
          <a:xfrm>
            <a:off x="232876" y="4123017"/>
            <a:ext cx="4453519" cy="2679192"/>
          </a:xfrm>
        </p:spPr>
        <p:txBody>
          <a:bodyPr>
            <a:noAutofit/>
          </a:bodyPr>
          <a:lstStyle/>
          <a:p>
            <a:r>
              <a:rPr lang="en-GB" sz="1400" b="0" i="0" u="none" strike="noStrike" baseline="0" dirty="0">
                <a:latin typeface="Times New Roman" panose="02020603050405020304" pitchFamily="18" charset="0"/>
                <a:cs typeface="Times New Roman" panose="02020603050405020304" pitchFamily="18" charset="0"/>
              </a:rPr>
              <a:t>The linear regression analysis between Square Foot Living Area and House Price shows a positive relationship, where each additional square foot adds approximately $280.62 to the expected price. </a:t>
            </a:r>
            <a:br>
              <a:rPr lang="en-GB" sz="1400" b="0" i="0" u="none" strike="noStrike" baseline="0" dirty="0">
                <a:latin typeface="Times New Roman" panose="02020603050405020304" pitchFamily="18" charset="0"/>
                <a:cs typeface="Times New Roman" panose="02020603050405020304" pitchFamily="18" charset="0"/>
              </a:rPr>
            </a:br>
            <a:br>
              <a:rPr lang="en-GB" sz="1400" b="0" i="0" u="none" strike="noStrike" baseline="0" dirty="0">
                <a:latin typeface="Times New Roman" panose="02020603050405020304" pitchFamily="18" charset="0"/>
                <a:cs typeface="Times New Roman" panose="02020603050405020304" pitchFamily="18" charset="0"/>
              </a:rPr>
            </a:br>
            <a:r>
              <a:rPr lang="en-GB" sz="1400" b="0" i="0" u="none" strike="noStrike" baseline="0" dirty="0">
                <a:latin typeface="Times New Roman" panose="02020603050405020304" pitchFamily="18" charset="0"/>
                <a:cs typeface="Times New Roman" panose="02020603050405020304" pitchFamily="18" charset="0"/>
              </a:rPr>
              <a:t>The regression equation has an R-squared value of 0.493, indicating that about 49.3% of the variation in house prices can be explained by square footage alone. </a:t>
            </a:r>
            <a:br>
              <a:rPr lang="en-GB" sz="1400" b="0" i="0" u="none" strike="noStrike" baseline="0" dirty="0">
                <a:latin typeface="Times New Roman" panose="02020603050405020304" pitchFamily="18" charset="0"/>
                <a:cs typeface="Times New Roman" panose="02020603050405020304" pitchFamily="18" charset="0"/>
              </a:rPr>
            </a:br>
            <a:br>
              <a:rPr lang="en-GB" sz="1400" b="0" i="0" u="none" strike="noStrike" baseline="0" dirty="0">
                <a:latin typeface="Times New Roman" panose="02020603050405020304" pitchFamily="18" charset="0"/>
                <a:cs typeface="Times New Roman" panose="02020603050405020304" pitchFamily="18" charset="0"/>
              </a:rPr>
            </a:br>
            <a:r>
              <a:rPr lang="en-US" sz="1400" b="0" i="0" u="none" strike="noStrike" baseline="0" dirty="0">
                <a:latin typeface="Times New Roman" panose="02020603050405020304" pitchFamily="18" charset="0"/>
                <a:cs typeface="Times New Roman" panose="02020603050405020304" pitchFamily="18" charset="0"/>
              </a:rPr>
              <a:t>Although square footage significantly </a:t>
            </a:r>
            <a:r>
              <a:rPr lang="en-GB" sz="1400" b="0" i="0" u="none" strike="noStrike" baseline="0" dirty="0">
                <a:latin typeface="Times New Roman" panose="02020603050405020304" pitchFamily="18" charset="0"/>
                <a:cs typeface="Times New Roman" panose="02020603050405020304" pitchFamily="18" charset="0"/>
              </a:rPr>
              <a:t>impacts price, as supported by the low p-value (&lt; 0.0001), other factors like location, year built, and amenities are likely influencing the remaining 50.7% of price </a:t>
            </a:r>
            <a:r>
              <a:rPr lang="en-US" sz="1400" b="0" i="0" u="none" strike="noStrike" baseline="0" dirty="0">
                <a:latin typeface="Times New Roman" panose="02020603050405020304" pitchFamily="18" charset="0"/>
                <a:cs typeface="Times New Roman" panose="02020603050405020304" pitchFamily="18" charset="0"/>
              </a:rPr>
              <a:t>variation. </a:t>
            </a:r>
            <a:br>
              <a:rPr lang="en-GB" sz="1400" b="0" i="0" u="none" strike="noStrike" baseline="0" dirty="0">
                <a:latin typeface="Times New Roman" panose="02020603050405020304" pitchFamily="18" charset="0"/>
                <a:cs typeface="Times New Roman" panose="02020603050405020304" pitchFamily="18" charset="0"/>
              </a:rPr>
            </a:br>
            <a:endParaRPr lang="LID4096" sz="12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42E08F21-D009-9AA9-73EC-73727DF72FB7}"/>
              </a:ext>
            </a:extLst>
          </p:cNvPr>
          <p:cNvSpPr txBox="1"/>
          <p:nvPr/>
        </p:nvSpPr>
        <p:spPr>
          <a:xfrm>
            <a:off x="9930381" y="55791"/>
            <a:ext cx="2115703" cy="6771084"/>
          </a:xfrm>
          <a:prstGeom prst="rect">
            <a:avLst/>
          </a:prstGeom>
          <a:noFill/>
        </p:spPr>
        <p:txBody>
          <a:bodyPr wrap="square">
            <a:spAutoFit/>
          </a:bodyPr>
          <a:lstStyle/>
          <a:p>
            <a:r>
              <a:rPr lang="en-GB" sz="1400" b="1" dirty="0">
                <a:latin typeface="Times New Roman" panose="02020603050405020304" pitchFamily="18" charset="0"/>
                <a:cs typeface="Times New Roman" panose="02020603050405020304" pitchFamily="18" charset="0"/>
              </a:rPr>
              <a:t>Cluster 1 </a:t>
            </a:r>
            <a:r>
              <a:rPr lang="en-GB" sz="1400" dirty="0">
                <a:latin typeface="Times New Roman" panose="02020603050405020304" pitchFamily="18" charset="0"/>
                <a:cs typeface="Times New Roman" panose="02020603050405020304" pitchFamily="18" charset="0"/>
              </a:rPr>
              <a:t>represents the most common type of home, with lower price and smaller living space, suitable for budget-conscious buyers. Average house price is around $378,570 and average </a:t>
            </a:r>
            <a:r>
              <a:rPr lang="en-GB" sz="1400" dirty="0" err="1">
                <a:latin typeface="Times New Roman" panose="02020603050405020304" pitchFamily="18" charset="0"/>
                <a:cs typeface="Times New Roman" panose="02020603050405020304" pitchFamily="18" charset="0"/>
              </a:rPr>
              <a:t>sqft_living</a:t>
            </a:r>
            <a:r>
              <a:rPr lang="en-GB" sz="1400" dirty="0">
                <a:latin typeface="Times New Roman" panose="02020603050405020304" pitchFamily="18" charset="0"/>
                <a:cs typeface="Times New Roman" panose="02020603050405020304" pitchFamily="18" charset="0"/>
              </a:rPr>
              <a:t> space is approximately 1,476 square. </a:t>
            </a:r>
          </a:p>
          <a:p>
            <a:endParaRPr lang="en-GB" sz="1400" dirty="0">
              <a:latin typeface="Times New Roman" panose="02020603050405020304" pitchFamily="18" charset="0"/>
              <a:cs typeface="Times New Roman" panose="02020603050405020304" pitchFamily="18" charset="0"/>
            </a:endParaRPr>
          </a:p>
          <a:p>
            <a:r>
              <a:rPr lang="en-GB" sz="1400" b="1" dirty="0">
                <a:latin typeface="Times New Roman" panose="02020603050405020304" pitchFamily="18" charset="0"/>
                <a:cs typeface="Times New Roman" panose="02020603050405020304" pitchFamily="18" charset="0"/>
              </a:rPr>
              <a:t>Cluster 2 </a:t>
            </a:r>
            <a:r>
              <a:rPr lang="en-GB" sz="1400" dirty="0">
                <a:latin typeface="Times New Roman" panose="02020603050405020304" pitchFamily="18" charset="0"/>
                <a:cs typeface="Times New Roman" panose="02020603050405020304" pitchFamily="18" charset="0"/>
              </a:rPr>
              <a:t>offers a middle ground with moderate pricing and larger space, catering to average families. Average house price is around $629,290 and average </a:t>
            </a:r>
            <a:r>
              <a:rPr lang="en-GB" sz="1400" dirty="0" err="1">
                <a:latin typeface="Times New Roman" panose="02020603050405020304" pitchFamily="18" charset="0"/>
                <a:cs typeface="Times New Roman" panose="02020603050405020304" pitchFamily="18" charset="0"/>
              </a:rPr>
              <a:t>sqft_living</a:t>
            </a:r>
            <a:r>
              <a:rPr lang="en-GB" sz="1400" dirty="0">
                <a:latin typeface="Times New Roman" panose="02020603050405020304" pitchFamily="18" charset="0"/>
                <a:cs typeface="Times New Roman" panose="02020603050405020304" pitchFamily="18" charset="0"/>
              </a:rPr>
              <a:t> space is approximately 2,654 </a:t>
            </a:r>
            <a:r>
              <a:rPr lang="en-GB" sz="1400" dirty="0" err="1">
                <a:latin typeface="Times New Roman" panose="02020603050405020304" pitchFamily="18" charset="0"/>
                <a:cs typeface="Times New Roman" panose="02020603050405020304" pitchFamily="18" charset="0"/>
              </a:rPr>
              <a:t>sqft</a:t>
            </a:r>
            <a:r>
              <a:rPr lang="en-GB" sz="1400" dirty="0">
                <a:latin typeface="Times New Roman" panose="02020603050405020304" pitchFamily="18" charset="0"/>
                <a:cs typeface="Times New Roman" panose="02020603050405020304" pitchFamily="18" charset="0"/>
              </a:rPr>
              <a:t>. </a:t>
            </a:r>
          </a:p>
          <a:p>
            <a:endParaRPr lang="en-GB" sz="1400" dirty="0">
              <a:latin typeface="Times New Roman" panose="02020603050405020304" pitchFamily="18" charset="0"/>
              <a:cs typeface="Times New Roman" panose="02020603050405020304" pitchFamily="18" charset="0"/>
            </a:endParaRPr>
          </a:p>
          <a:p>
            <a:r>
              <a:rPr lang="en-GB" sz="1400" b="1" dirty="0">
                <a:latin typeface="Times New Roman" panose="02020603050405020304" pitchFamily="18" charset="0"/>
                <a:cs typeface="Times New Roman" panose="02020603050405020304" pitchFamily="18" charset="0"/>
              </a:rPr>
              <a:t>Cluster 3 </a:t>
            </a:r>
            <a:r>
              <a:rPr lang="en-GB" sz="1400" dirty="0">
                <a:latin typeface="Times New Roman" panose="02020603050405020304" pitchFamily="18" charset="0"/>
                <a:cs typeface="Times New Roman" panose="02020603050405020304" pitchFamily="18" charset="0"/>
              </a:rPr>
              <a:t>represents high-value homes with spacious living areas, likely targeting affluent buyers. Average house price in this cluster is around $1,477,400 and average </a:t>
            </a:r>
            <a:r>
              <a:rPr lang="en-GB" sz="1400" dirty="0" err="1">
                <a:latin typeface="Times New Roman" panose="02020603050405020304" pitchFamily="18" charset="0"/>
                <a:cs typeface="Times New Roman" panose="02020603050405020304" pitchFamily="18" charset="0"/>
              </a:rPr>
              <a:t>sqft_living</a:t>
            </a:r>
            <a:r>
              <a:rPr lang="en-GB" sz="1400" dirty="0">
                <a:latin typeface="Times New Roman" panose="02020603050405020304" pitchFamily="18" charset="0"/>
                <a:cs typeface="Times New Roman" panose="02020603050405020304" pitchFamily="18" charset="0"/>
              </a:rPr>
              <a:t> space is approximately 4,241 </a:t>
            </a:r>
            <a:r>
              <a:rPr lang="en-GB" sz="1400" dirty="0" err="1">
                <a:latin typeface="Times New Roman" panose="02020603050405020304" pitchFamily="18" charset="0"/>
                <a:cs typeface="Times New Roman" panose="02020603050405020304" pitchFamily="18" charset="0"/>
              </a:rPr>
              <a:t>sqft</a:t>
            </a:r>
            <a:r>
              <a:rPr lang="en-GB" sz="1400" dirty="0">
                <a:latin typeface="Times New Roman" panose="02020603050405020304" pitchFamily="18" charset="0"/>
                <a:cs typeface="Times New Roman" panose="02020603050405020304" pitchFamily="18" charset="0"/>
              </a:rPr>
              <a:t>. </a:t>
            </a:r>
            <a:endParaRPr lang="LID4096" sz="1400" dirty="0">
              <a:latin typeface="Times New Roman" panose="02020603050405020304" pitchFamily="18" charset="0"/>
              <a:cs typeface="Times New Roman" panose="02020603050405020304" pitchFamily="18" charset="0"/>
            </a:endParaRPr>
          </a:p>
        </p:txBody>
      </p:sp>
      <p:sp>
        <p:nvSpPr>
          <p:cNvPr id="19" name="Title 14">
            <a:extLst>
              <a:ext uri="{FF2B5EF4-FFF2-40B4-BE49-F238E27FC236}">
                <a16:creationId xmlns:a16="http://schemas.microsoft.com/office/drawing/2014/main" id="{33EF493A-1108-3995-EFA6-968FFAC2A5D3}"/>
              </a:ext>
            </a:extLst>
          </p:cNvPr>
          <p:cNvSpPr txBox="1">
            <a:spLocks/>
          </p:cNvSpPr>
          <p:nvPr/>
        </p:nvSpPr>
        <p:spPr>
          <a:xfrm>
            <a:off x="232875" y="728284"/>
            <a:ext cx="4453519" cy="28670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600" b="1" dirty="0">
                <a:latin typeface="Calibri" panose="020F0502020204030204" pitchFamily="34" charset="0"/>
              </a:rPr>
              <a:t>Simple Linear Regression Analysis</a:t>
            </a:r>
            <a:endParaRPr lang="LID4096" sz="1400" b="1" dirty="0">
              <a:latin typeface="Times New Roman" panose="02020603050405020304" pitchFamily="18" charset="0"/>
              <a:cs typeface="Times New Roman" panose="02020603050405020304" pitchFamily="18" charset="0"/>
            </a:endParaRPr>
          </a:p>
        </p:txBody>
      </p:sp>
      <p:sp>
        <p:nvSpPr>
          <p:cNvPr id="20" name="Title 14">
            <a:extLst>
              <a:ext uri="{FF2B5EF4-FFF2-40B4-BE49-F238E27FC236}">
                <a16:creationId xmlns:a16="http://schemas.microsoft.com/office/drawing/2014/main" id="{987F52C2-0146-84BC-5437-8712611D0B84}"/>
              </a:ext>
            </a:extLst>
          </p:cNvPr>
          <p:cNvSpPr txBox="1">
            <a:spLocks/>
          </p:cNvSpPr>
          <p:nvPr/>
        </p:nvSpPr>
        <p:spPr>
          <a:xfrm>
            <a:off x="6379071" y="164623"/>
            <a:ext cx="3012160" cy="28670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600" b="1" dirty="0">
                <a:latin typeface="Calibri" panose="020F0502020204030204" pitchFamily="34" charset="0"/>
              </a:rPr>
              <a:t>Cluster Analysis</a:t>
            </a:r>
            <a:endParaRPr lang="LID4096"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7966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4F6E77-0D3A-3308-D6AA-7D07D50F40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489FDD-B9A3-F2B7-A9C4-D6ED8D9725C5}"/>
              </a:ext>
            </a:extLst>
          </p:cNvPr>
          <p:cNvSpPr>
            <a:spLocks noGrp="1"/>
          </p:cNvSpPr>
          <p:nvPr>
            <p:ph type="title"/>
          </p:nvPr>
        </p:nvSpPr>
        <p:spPr>
          <a:xfrm>
            <a:off x="167764" y="732994"/>
            <a:ext cx="2024141" cy="5574892"/>
          </a:xfrm>
          <a:solidFill>
            <a:schemeClr val="bg1"/>
          </a:solidFill>
        </p:spPr>
        <p:txBody>
          <a:bodyPr vert="horz" lIns="91440" tIns="45720" rIns="91440" bIns="45720" rtlCol="0" anchor="ctr">
            <a:normAutofit/>
          </a:bodyPr>
          <a:lstStyle/>
          <a:p>
            <a:br>
              <a:rPr lang="en-US" sz="2400" b="1" kern="1200" dirty="0">
                <a:solidFill>
                  <a:srgbClr val="FFFFFF"/>
                </a:solidFill>
                <a:latin typeface="+mj-lt"/>
                <a:ea typeface="+mj-ea"/>
                <a:cs typeface="+mj-cs"/>
              </a:rPr>
            </a:br>
            <a:r>
              <a:rPr lang="en-US" sz="2400" b="1" kern="1200" dirty="0">
                <a:latin typeface="+mj-lt"/>
                <a:ea typeface="+mj-ea"/>
                <a:cs typeface="+mj-cs"/>
              </a:rPr>
              <a:t>Key Takeaways</a:t>
            </a:r>
          </a:p>
        </p:txBody>
      </p:sp>
      <p:sp>
        <p:nvSpPr>
          <p:cNvPr id="3" name="Content Placeholder 2">
            <a:extLst>
              <a:ext uri="{FF2B5EF4-FFF2-40B4-BE49-F238E27FC236}">
                <a16:creationId xmlns:a16="http://schemas.microsoft.com/office/drawing/2014/main" id="{F2E33B09-968B-AE51-0B65-1A4AD078C7FE}"/>
              </a:ext>
            </a:extLst>
          </p:cNvPr>
          <p:cNvSpPr>
            <a:spLocks noGrp="1"/>
          </p:cNvSpPr>
          <p:nvPr>
            <p:ph idx="4294967295"/>
          </p:nvPr>
        </p:nvSpPr>
        <p:spPr>
          <a:xfrm>
            <a:off x="2339975" y="329184"/>
            <a:ext cx="9852025" cy="6382512"/>
          </a:xfrm>
          <a:solidFill>
            <a:schemeClr val="bg1"/>
          </a:solidFill>
        </p:spPr>
        <p:txBody>
          <a:bodyPr vert="horz" lIns="91440" tIns="45720" rIns="91440" bIns="45720" rtlCol="0" anchor="ctr">
            <a:normAutofit/>
          </a:bodyPr>
          <a:lstStyle/>
          <a:p>
            <a:pPr algn="l"/>
            <a:r>
              <a:rPr lang="en-GB" sz="1800" b="0" i="0" u="none" strike="noStrike" baseline="0" dirty="0">
                <a:latin typeface="Times New Roman" panose="02020603050405020304" pitchFamily="18" charset="0"/>
                <a:cs typeface="Times New Roman" panose="02020603050405020304" pitchFamily="18" charset="0"/>
              </a:rPr>
              <a:t>Majority of homes fall under $1 million, with few homes priced above $2 million. This indicates that the market is heavily concentrated around more affordable housing options, with luxury homes being a niche market.</a:t>
            </a:r>
          </a:p>
          <a:p>
            <a:pPr algn="l"/>
            <a:r>
              <a:rPr lang="en-GB" sz="1800" b="0" i="0" u="none" strike="noStrike" baseline="0" dirty="0">
                <a:latin typeface="Times New Roman" panose="02020603050405020304" pitchFamily="18" charset="0"/>
                <a:cs typeface="Times New Roman" panose="02020603050405020304" pitchFamily="18" charset="0"/>
              </a:rPr>
              <a:t>Positive correlation between house price and square footage, indicating that larger homes tend to be more expensive. Living space is a key driver of home price.</a:t>
            </a:r>
          </a:p>
          <a:p>
            <a:pPr algn="l"/>
            <a:r>
              <a:rPr lang="en-GB" sz="1800" b="0" i="0" u="none" strike="noStrike" baseline="0" dirty="0">
                <a:latin typeface="Times New Roman" panose="02020603050405020304" pitchFamily="18" charset="0"/>
                <a:cs typeface="Times New Roman" panose="02020603050405020304" pitchFamily="18" charset="0"/>
              </a:rPr>
              <a:t>No strong direct correlation exist between year built and price. This suggests that the age of the property does not directly impact its price, meaning other factors like location, view, or renovations may be more influential.</a:t>
            </a:r>
          </a:p>
          <a:p>
            <a:pPr algn="l"/>
            <a:r>
              <a:rPr lang="en-GB" sz="1800" b="0" i="0" u="none" strike="noStrike" baseline="0" dirty="0">
                <a:latin typeface="Times New Roman" panose="02020603050405020304" pitchFamily="18" charset="0"/>
                <a:cs typeface="Times New Roman" panose="02020603050405020304" pitchFamily="18" charset="0"/>
              </a:rPr>
              <a:t>Buyers looking for affordable homes should prioritize properties similar to those in </a:t>
            </a:r>
            <a:r>
              <a:rPr lang="en-GB" sz="1800" b="1" i="0" u="none" strike="noStrike" baseline="0" dirty="0">
                <a:latin typeface="Times New Roman" panose="02020603050405020304" pitchFamily="18" charset="0"/>
                <a:cs typeface="Times New Roman" panose="02020603050405020304" pitchFamily="18" charset="0"/>
              </a:rPr>
              <a:t>Cluster 1</a:t>
            </a:r>
            <a:r>
              <a:rPr lang="en-GB" sz="1800" b="0" i="0" u="none" strike="noStrike" baseline="0" dirty="0">
                <a:latin typeface="Times New Roman" panose="02020603050405020304" pitchFamily="18" charset="0"/>
                <a:cs typeface="Times New Roman" panose="02020603050405020304" pitchFamily="18" charset="0"/>
              </a:rPr>
              <a:t>. These homes generally have smaller square footage and lower prices, making them suitable for first-time buyers or budget-conscious families.</a:t>
            </a:r>
          </a:p>
          <a:p>
            <a:pPr algn="l"/>
            <a:r>
              <a:rPr lang="en-GB" sz="1800" b="0" i="0" u="none" strike="noStrike" baseline="0" dirty="0">
                <a:latin typeface="Times New Roman" panose="02020603050405020304" pitchFamily="18" charset="0"/>
                <a:cs typeface="Times New Roman" panose="02020603050405020304" pitchFamily="18" charset="0"/>
              </a:rPr>
              <a:t>Since the data shows that the price of a property is more influenced by square footage than the year it was built, buyers may benefit from focusing on larger homes even if they are older</a:t>
            </a:r>
          </a:p>
          <a:p>
            <a:pPr algn="l"/>
            <a:r>
              <a:rPr lang="en-GB" sz="1800" b="0" i="0" u="none" strike="noStrike" baseline="0" dirty="0">
                <a:latin typeface="Times New Roman" panose="02020603050405020304" pitchFamily="18" charset="0"/>
                <a:cs typeface="Times New Roman" panose="02020603050405020304" pitchFamily="18" charset="0"/>
              </a:rPr>
              <a:t>Investing in renovations could enhance the property’s market value without the higher upfront costs of newer homes.</a:t>
            </a:r>
          </a:p>
          <a:p>
            <a:pPr algn="l"/>
            <a:r>
              <a:rPr lang="en-GB" sz="1800" b="0" i="0" u="none" strike="noStrike" baseline="0" dirty="0">
                <a:latin typeface="Times New Roman" panose="02020603050405020304" pitchFamily="18" charset="0"/>
                <a:cs typeface="Times New Roman" panose="02020603050405020304" pitchFamily="18" charset="0"/>
              </a:rPr>
              <a:t>Since year of construction doesn’t heavily impact price, investing in larger, older properties with high renovation potential may yield high returns.</a:t>
            </a:r>
            <a:endParaRPr lang="LID4096"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5409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DF6673-F018-10CE-3506-0B8601A6A789}"/>
            </a:ext>
          </a:extLst>
        </p:cNvPr>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006DE25-6067-55C5-1005-995AFB94D89B}"/>
              </a:ext>
            </a:extLst>
          </p:cNvPr>
          <p:cNvSpPr>
            <a:spLocks noGrp="1"/>
          </p:cNvSpPr>
          <p:nvPr>
            <p:ph type="title"/>
          </p:nvPr>
        </p:nvSpPr>
        <p:spPr>
          <a:xfrm>
            <a:off x="228600" y="90588"/>
            <a:ext cx="11768328" cy="540348"/>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8100000" scaled="1"/>
            <a:tileRect/>
          </a:gradFill>
        </p:spPr>
        <p:txBody>
          <a:bodyPr>
            <a:noAutofit/>
          </a:bodyPr>
          <a:lstStyle/>
          <a:p>
            <a:pPr algn="ctr"/>
            <a:r>
              <a:rPr lang="en-US" sz="2800" b="1" dirty="0">
                <a:solidFill>
                  <a:srgbClr val="000000"/>
                </a:solidFill>
                <a:latin typeface="Times New Roman" panose="02020603050405020304" pitchFamily="18" charset="0"/>
                <a:ea typeface="+mn-ea"/>
                <a:cs typeface="+mn-cs"/>
              </a:rPr>
              <a:t>Retrospective</a:t>
            </a:r>
          </a:p>
        </p:txBody>
      </p:sp>
      <p:sp>
        <p:nvSpPr>
          <p:cNvPr id="7" name="TextBox 6">
            <a:extLst>
              <a:ext uri="{FF2B5EF4-FFF2-40B4-BE49-F238E27FC236}">
                <a16:creationId xmlns:a16="http://schemas.microsoft.com/office/drawing/2014/main" id="{1302946E-DD66-715A-5899-4AE442E0A9FE}"/>
              </a:ext>
            </a:extLst>
          </p:cNvPr>
          <p:cNvSpPr txBox="1"/>
          <p:nvPr/>
        </p:nvSpPr>
        <p:spPr>
          <a:xfrm>
            <a:off x="228600" y="813816"/>
            <a:ext cx="11768328" cy="5889588"/>
          </a:xfrm>
          <a:prstGeom prst="rect">
            <a:avLst/>
          </a:prstGeom>
          <a:ln>
            <a:solidFill>
              <a:schemeClr val="bg1">
                <a:lumMod val="75000"/>
              </a:schemeClr>
            </a:solidFill>
          </a:ln>
        </p:spPr>
        <p:txBody>
          <a:bodyPr vert="horz" lIns="91440" tIns="45720" rIns="91440" bIns="45720" rtlCol="0">
            <a:noAutofit/>
          </a:bodyPr>
          <a:lstStyle>
            <a:lvl1pPr indent="0">
              <a:lnSpc>
                <a:spcPct val="110000"/>
              </a:lnSpc>
              <a:spcBef>
                <a:spcPts val="1000"/>
              </a:spcBef>
              <a:buSzPct val="80000"/>
              <a:buFont typeface="Arial" panose="020B0604020202020204" pitchFamily="34" charset="0"/>
              <a:buNone/>
              <a:defRPr b="1" i="0" u="none" strike="noStrike" baseline="0">
                <a:solidFill>
                  <a:srgbClr val="000000"/>
                </a:solidFill>
                <a:latin typeface="Times New Roman" panose="02020603050405020304" pitchFamily="18" charset="0"/>
              </a:defRPr>
            </a:lvl1pPr>
            <a:lvl2pPr marL="502920" indent="-228600">
              <a:lnSpc>
                <a:spcPct val="110000"/>
              </a:lnSpc>
              <a:spcBef>
                <a:spcPts val="500"/>
              </a:spcBef>
              <a:buSzPct val="80000"/>
              <a:buFont typeface="Goudy Old Style" panose="02020502050305020303" pitchFamily="18" charset="0"/>
              <a:buChar char="–"/>
              <a:defRPr i="1"/>
            </a:lvl2pPr>
            <a:lvl3pPr marL="822960" indent="-228600">
              <a:lnSpc>
                <a:spcPct val="110000"/>
              </a:lnSpc>
              <a:spcBef>
                <a:spcPts val="500"/>
              </a:spcBef>
              <a:buSzPct val="80000"/>
              <a:buFont typeface="Arial" panose="020B0604020202020204" pitchFamily="34" charset="0"/>
              <a:buChar char="•"/>
              <a:defRPr sz="1600"/>
            </a:lvl3pPr>
            <a:lvl4pPr marL="1097280" indent="-228600">
              <a:lnSpc>
                <a:spcPct val="110000"/>
              </a:lnSpc>
              <a:spcBef>
                <a:spcPts val="500"/>
              </a:spcBef>
              <a:buSzPct val="80000"/>
              <a:buFont typeface="Goudy Old Style" panose="02020502050305020303" pitchFamily="18" charset="0"/>
              <a:buChar char="–"/>
              <a:defRPr sz="1400" i="1"/>
            </a:lvl4pPr>
            <a:lvl5pPr marL="1371600" indent="-228600">
              <a:lnSpc>
                <a:spcPct val="110000"/>
              </a:lnSpc>
              <a:spcBef>
                <a:spcPts val="500"/>
              </a:spcBef>
              <a:buSzPct val="80000"/>
              <a:buFont typeface="Arial" panose="020B0604020202020204" pitchFamily="34" charset="0"/>
              <a:buChar char="•"/>
              <a:defRPr sz="14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GB" sz="2000" dirty="0"/>
              <a:t>What Went Well</a:t>
            </a:r>
          </a:p>
          <a:p>
            <a:pPr>
              <a:spcBef>
                <a:spcPts val="0"/>
              </a:spcBef>
            </a:pPr>
            <a:r>
              <a:rPr lang="en-GB" sz="2000" b="0" dirty="0"/>
              <a:t>Data Cleaning: Effective handling of missing values and outliers ensured that the analysis was robust.</a:t>
            </a:r>
          </a:p>
          <a:p>
            <a:pPr>
              <a:spcBef>
                <a:spcPts val="0"/>
              </a:spcBef>
            </a:pPr>
            <a:r>
              <a:rPr lang="en-GB" sz="2000" b="0" dirty="0"/>
              <a:t>Visualization: Creating interactive dashboards in Tableau helped communicate findings clearly.</a:t>
            </a:r>
          </a:p>
          <a:p>
            <a:pPr>
              <a:spcBef>
                <a:spcPts val="0"/>
              </a:spcBef>
            </a:pPr>
            <a:r>
              <a:rPr lang="en-GB" sz="2000" b="0" dirty="0"/>
              <a:t>Clustering: Despite initial challenges, applying the elbow method led to meaningful segmentation of the housing market.</a:t>
            </a:r>
          </a:p>
          <a:p>
            <a:pPr>
              <a:spcBef>
                <a:spcPts val="0"/>
              </a:spcBef>
            </a:pPr>
            <a:endParaRPr lang="en-GB" sz="2000" b="0" dirty="0"/>
          </a:p>
          <a:p>
            <a:pPr>
              <a:spcBef>
                <a:spcPts val="0"/>
              </a:spcBef>
            </a:pPr>
            <a:r>
              <a:rPr lang="en-GB" sz="2000" dirty="0"/>
              <a:t>What Could Be Improved</a:t>
            </a:r>
          </a:p>
          <a:p>
            <a:pPr>
              <a:spcBef>
                <a:spcPts val="0"/>
              </a:spcBef>
            </a:pPr>
            <a:r>
              <a:rPr lang="en-GB" sz="2000" b="0" dirty="0"/>
              <a:t>Inclusion of Additional Variables: The model could have been improved by incorporating data on neighbourhood quality, proximity to amenities, and local economic indicators.</a:t>
            </a:r>
          </a:p>
          <a:p>
            <a:pPr>
              <a:spcBef>
                <a:spcPts val="0"/>
              </a:spcBef>
            </a:pPr>
            <a:endParaRPr lang="en-GB" sz="2000" b="0" dirty="0"/>
          </a:p>
          <a:p>
            <a:pPr>
              <a:spcBef>
                <a:spcPts val="0"/>
              </a:spcBef>
            </a:pPr>
            <a:r>
              <a:rPr lang="en-GB" sz="2000" dirty="0"/>
              <a:t>Surprises Encountered</a:t>
            </a:r>
          </a:p>
          <a:p>
            <a:pPr>
              <a:spcBef>
                <a:spcPts val="0"/>
              </a:spcBef>
            </a:pPr>
            <a:r>
              <a:rPr lang="en-GB" sz="2000" b="0" dirty="0"/>
              <a:t>The weak correlation between year built and house prices was unexpected, as newer homes are often assumed to have higher prices.</a:t>
            </a:r>
          </a:p>
          <a:p>
            <a:pPr>
              <a:spcBef>
                <a:spcPts val="0"/>
              </a:spcBef>
            </a:pPr>
            <a:endParaRPr lang="en-GB" sz="2000" b="0" dirty="0"/>
          </a:p>
          <a:p>
            <a:pPr>
              <a:spcBef>
                <a:spcPts val="0"/>
              </a:spcBef>
            </a:pPr>
            <a:r>
              <a:rPr lang="en-GB" sz="2000" dirty="0"/>
              <a:t>Identified Skill Gaps</a:t>
            </a:r>
          </a:p>
          <a:p>
            <a:pPr>
              <a:spcBef>
                <a:spcPts val="0"/>
              </a:spcBef>
            </a:pPr>
            <a:r>
              <a:rPr lang="en-GB" sz="2000" b="0" dirty="0"/>
              <a:t>Advanced Machine Learning: While linear regression and clustering were sufficient for this project, learning more advanced techniques would be beneficial for future projects.</a:t>
            </a:r>
            <a:endParaRPr lang="en-US" sz="2000" b="0" dirty="0"/>
          </a:p>
        </p:txBody>
      </p:sp>
    </p:spTree>
    <p:extLst>
      <p:ext uri="{BB962C8B-B14F-4D97-AF65-F5344CB8AC3E}">
        <p14:creationId xmlns:p14="http://schemas.microsoft.com/office/powerpoint/2010/main" val="3363236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A9F894-D08C-D5AA-8E96-7756B07D4E71}"/>
              </a:ext>
            </a:extLst>
          </p:cNvPr>
          <p:cNvSpPr>
            <a:spLocks noGrp="1"/>
          </p:cNvSpPr>
          <p:nvPr>
            <p:ph idx="1"/>
          </p:nvPr>
        </p:nvSpPr>
        <p:spPr>
          <a:xfrm>
            <a:off x="838200" y="1406013"/>
            <a:ext cx="10515600" cy="4553947"/>
          </a:xfrm>
        </p:spPr>
        <p:txBody>
          <a:bodyPr>
            <a:normAutofit/>
          </a:bodyPr>
          <a:lstStyle/>
          <a:p>
            <a:pPr marL="0" indent="0" algn="ctr">
              <a:buNone/>
            </a:pPr>
            <a:r>
              <a:rPr lang="en-US" sz="3200" b="1" dirty="0">
                <a:latin typeface="Times New Roman" panose="02020603050405020304" pitchFamily="18" charset="0"/>
                <a:cs typeface="Times New Roman" panose="02020603050405020304" pitchFamily="18" charset="0"/>
              </a:rPr>
              <a:t>CONTACT </a:t>
            </a:r>
          </a:p>
          <a:p>
            <a:pPr marL="0" indent="0" algn="ctr">
              <a:buNone/>
            </a:pPr>
            <a:r>
              <a:rPr lang="en-US" sz="3200" b="1" dirty="0">
                <a:latin typeface="Times New Roman" panose="02020603050405020304" pitchFamily="18" charset="0"/>
                <a:cs typeface="Times New Roman" panose="02020603050405020304" pitchFamily="18" charset="0"/>
              </a:rPr>
              <a:t>BARAT ALI SAKHIZADA</a:t>
            </a:r>
          </a:p>
          <a:p>
            <a:pPr marL="0" indent="0" algn="ctr">
              <a:buNone/>
            </a:pPr>
            <a:r>
              <a:rPr lang="en-US" sz="2400" b="1" dirty="0">
                <a:latin typeface="Times New Roman" panose="02020603050405020304" pitchFamily="18" charset="0"/>
                <a:cs typeface="Times New Roman" panose="02020603050405020304" pitchFamily="18" charset="0"/>
                <a:hlinkClick r:id="rId2"/>
              </a:rPr>
              <a:t>basakhizada@gmail.com</a:t>
            </a:r>
            <a:endParaRPr lang="en-US" sz="2400" b="1" dirty="0">
              <a:latin typeface="Times New Roman" panose="02020603050405020304" pitchFamily="18" charset="0"/>
              <a:cs typeface="Times New Roman" panose="02020603050405020304" pitchFamily="18" charset="0"/>
            </a:endParaRPr>
          </a:p>
          <a:p>
            <a:pPr marL="0" indent="0" algn="ctr">
              <a:buNone/>
            </a:pPr>
            <a:endParaRPr lang="en-US" sz="3200" b="1" dirty="0">
              <a:latin typeface="Times New Roman" panose="02020603050405020304" pitchFamily="18" charset="0"/>
              <a:cs typeface="Times New Roman" panose="02020603050405020304" pitchFamily="18" charset="0"/>
            </a:endParaRPr>
          </a:p>
          <a:p>
            <a:pPr marL="0" indent="0" algn="ctr">
              <a:buNone/>
            </a:pPr>
            <a:r>
              <a:rPr lang="en-US" sz="3200" b="1" dirty="0" err="1">
                <a:latin typeface="Times New Roman" panose="02020603050405020304" pitchFamily="18" charset="0"/>
                <a:cs typeface="Times New Roman" panose="02020603050405020304" pitchFamily="18" charset="0"/>
              </a:rPr>
              <a:t>Github</a:t>
            </a:r>
            <a:r>
              <a:rPr lang="en-US" sz="3200" b="1" dirty="0">
                <a:latin typeface="Times New Roman" panose="02020603050405020304" pitchFamily="18" charset="0"/>
                <a:cs typeface="Times New Roman" panose="02020603050405020304" pitchFamily="18" charset="0"/>
              </a:rPr>
              <a:t> Repository</a:t>
            </a:r>
          </a:p>
          <a:p>
            <a:pPr marL="0" indent="0" algn="ctr">
              <a:buNone/>
            </a:pPr>
            <a:r>
              <a:rPr lang="en-US" sz="2400" b="1" dirty="0">
                <a:latin typeface="Times New Roman" panose="02020603050405020304" pitchFamily="18" charset="0"/>
                <a:cs typeface="Times New Roman" panose="02020603050405020304" pitchFamily="18" charset="0"/>
                <a:hlinkClick r:id="rId3"/>
              </a:rPr>
              <a:t>https://github.com/BASakhizada</a:t>
            </a:r>
            <a:r>
              <a:rPr lang="en-US" sz="2400" b="1" dirty="0">
                <a:latin typeface="Times New Roman" panose="02020603050405020304" pitchFamily="18" charset="0"/>
                <a:cs typeface="Times New Roman" panose="02020603050405020304" pitchFamily="18" charset="0"/>
              </a:rPr>
              <a:t> </a:t>
            </a:r>
            <a:endParaRPr lang="LID4096"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8287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CCD911-CEA8-9D54-EEAA-3818A31492AC}"/>
            </a:ext>
          </a:extLst>
        </p:cNvPr>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9D875FD-6BC4-99D1-C863-11D6E6858F08}"/>
              </a:ext>
            </a:extLst>
          </p:cNvPr>
          <p:cNvSpPr>
            <a:spLocks noGrp="1"/>
          </p:cNvSpPr>
          <p:nvPr>
            <p:ph type="title"/>
          </p:nvPr>
        </p:nvSpPr>
        <p:spPr>
          <a:xfrm>
            <a:off x="155448" y="109418"/>
            <a:ext cx="11969496" cy="674329"/>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8100000" scaled="1"/>
            <a:tileRect/>
          </a:gradFill>
        </p:spPr>
        <p:txBody>
          <a:bodyPr>
            <a:normAutofit fontScale="90000"/>
          </a:bodyPr>
          <a:lstStyle/>
          <a:p>
            <a:pPr>
              <a:lnSpc>
                <a:spcPct val="100000"/>
              </a:lnSpc>
              <a:spcBef>
                <a:spcPts val="0"/>
              </a:spcBef>
            </a:pPr>
            <a:r>
              <a:rPr lang="en-US" sz="4000" dirty="0">
                <a:latin typeface="Times New Roman" panose="02020603050405020304" pitchFamily="18" charset="0"/>
                <a:cs typeface="Times New Roman" panose="02020603050405020304" pitchFamily="18" charset="0"/>
              </a:rPr>
              <a:t>King County, Real Estate</a:t>
            </a:r>
          </a:p>
        </p:txBody>
      </p:sp>
      <p:sp>
        <p:nvSpPr>
          <p:cNvPr id="3" name="Content Placeholder 2">
            <a:extLst>
              <a:ext uri="{FF2B5EF4-FFF2-40B4-BE49-F238E27FC236}">
                <a16:creationId xmlns:a16="http://schemas.microsoft.com/office/drawing/2014/main" id="{44BDAC57-7A7D-1193-8197-9FFDC05AC70D}"/>
              </a:ext>
            </a:extLst>
          </p:cNvPr>
          <p:cNvSpPr>
            <a:spLocks noGrp="1"/>
          </p:cNvSpPr>
          <p:nvPr>
            <p:ph idx="1"/>
          </p:nvPr>
        </p:nvSpPr>
        <p:spPr>
          <a:xfrm>
            <a:off x="155448" y="869877"/>
            <a:ext cx="9966960" cy="1132659"/>
          </a:xfrm>
          <a:ln>
            <a:solidFill>
              <a:schemeClr val="bg1">
                <a:lumMod val="75000"/>
              </a:schemeClr>
            </a:solidFill>
          </a:ln>
        </p:spPr>
        <p:txBody>
          <a:bodyPr>
            <a:normAutofit/>
          </a:bodyPr>
          <a:lstStyle/>
          <a:p>
            <a:pPr marL="0" indent="0">
              <a:lnSpc>
                <a:spcPct val="100000"/>
              </a:lnSpc>
              <a:buNone/>
            </a:pPr>
            <a:r>
              <a:rPr lang="en-US" sz="1800" b="1" dirty="0">
                <a:latin typeface="Times New Roman" panose="02020603050405020304" pitchFamily="18" charset="0"/>
                <a:cs typeface="Times New Roman" panose="02020603050405020304" pitchFamily="18" charset="0"/>
              </a:rPr>
              <a:t>Overview </a:t>
            </a:r>
          </a:p>
          <a:p>
            <a:pPr marL="0" indent="0" defTabSz="457200">
              <a:spcBef>
                <a:spcPts val="1000"/>
              </a:spcBef>
              <a:buClr>
                <a:schemeClr val="accent1"/>
              </a:buClr>
              <a:buNone/>
            </a:pPr>
            <a:r>
              <a:rPr lang="en-GB" sz="1800" dirty="0">
                <a:latin typeface="Times New Roman" panose="02020603050405020304" pitchFamily="18" charset="0"/>
                <a:cs typeface="Times New Roman" panose="02020603050405020304" pitchFamily="18" charset="0"/>
              </a:rPr>
              <a:t>King County is located in the U.S. state of Washington. Its population was 2,269,675 in the 2020, making it the most populous county in Washington, and the 12th-most populous in the United States.</a:t>
            </a:r>
            <a:endParaRPr lang="en-US" sz="18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33CE43D7-9F48-A7B9-511E-7EE994302668}"/>
              </a:ext>
            </a:extLst>
          </p:cNvPr>
          <p:cNvSpPr txBox="1">
            <a:spLocks/>
          </p:cNvSpPr>
          <p:nvPr/>
        </p:nvSpPr>
        <p:spPr>
          <a:xfrm>
            <a:off x="155448" y="2143530"/>
            <a:ext cx="9966960" cy="4605052"/>
          </a:xfrm>
          <a:prstGeom prst="rect">
            <a:avLst/>
          </a:prstGeom>
          <a:ln>
            <a:solidFill>
              <a:schemeClr val="bg1">
                <a:lumMod val="75000"/>
              </a:schemeClr>
            </a:solidFill>
          </a:ln>
        </p:spPr>
        <p:txBody>
          <a:bodyPr vert="horz" lIns="91440" tIns="45720" rIns="91440" bIns="45720" rtlCol="0">
            <a:noAutofit/>
          </a:bodyPr>
          <a:lst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10000"/>
              </a:lnSpc>
              <a:spcBef>
                <a:spcPts val="500"/>
              </a:spcBef>
              <a:buSzPct val="80000"/>
              <a:buFont typeface="Goudy Old Style" panose="02020502050305020303" pitchFamily="18" charset="0"/>
              <a:buChar char="–"/>
              <a:defRPr sz="1800" i="1" kern="1200">
                <a:solidFill>
                  <a:schemeClr val="tx1"/>
                </a:solidFill>
                <a:latin typeface="+mn-lt"/>
                <a:ea typeface="+mn-ea"/>
                <a:cs typeface="+mn-cs"/>
              </a:defRPr>
            </a:lvl2pPr>
            <a:lvl3pPr marL="822960" indent="-228600" algn="l" defTabSz="914400" rtl="0" eaLnBrk="1" latinLnBrk="0" hangingPunct="1">
              <a:lnSpc>
                <a:spcPct val="11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97280" indent="-228600" algn="l" defTabSz="914400" rtl="0" eaLnBrk="1" latinLnBrk="0" hangingPunct="1">
              <a:lnSpc>
                <a:spcPct val="110000"/>
              </a:lnSpc>
              <a:spcBef>
                <a:spcPts val="500"/>
              </a:spcBef>
              <a:buSzPct val="80000"/>
              <a:buFont typeface="Goudy Old Style" panose="02020502050305020303" pitchFamily="18" charset="0"/>
              <a:buChar char="–"/>
              <a:defRPr sz="1400" i="1" kern="1200">
                <a:solidFill>
                  <a:schemeClr val="tx1"/>
                </a:solidFill>
                <a:latin typeface="+mn-lt"/>
                <a:ea typeface="+mn-ea"/>
                <a:cs typeface="+mn-cs"/>
              </a:defRPr>
            </a:lvl4pPr>
            <a:lvl5pPr marL="1371600" indent="-228600" algn="l" defTabSz="914400" rtl="0" eaLnBrk="1" latinLnBrk="0" hangingPunct="1">
              <a:lnSpc>
                <a:spcPct val="11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800" b="1" dirty="0">
                <a:latin typeface="Times New Roman" panose="02020603050405020304" pitchFamily="18" charset="0"/>
                <a:cs typeface="Times New Roman" panose="02020603050405020304" pitchFamily="18" charset="0"/>
              </a:rPr>
              <a:t>Project Objective</a:t>
            </a:r>
          </a:p>
          <a:p>
            <a:pPr marL="0" indent="0" defTabSz="457200">
              <a:buClr>
                <a:schemeClr val="accent1"/>
              </a:buClr>
              <a:buNone/>
            </a:pPr>
            <a:r>
              <a:rPr lang="en-GB" sz="1800" dirty="0">
                <a:latin typeface="Times New Roman" panose="02020603050405020304" pitchFamily="18" charset="0"/>
                <a:cs typeface="Times New Roman" panose="02020603050405020304" pitchFamily="18" charset="0"/>
              </a:rPr>
              <a:t>The primary objective of this project is to analyse factors that influence real estate prices and build predictive models that estimate house prices based on various property features. By understanding these factors, the project aims to provide insights that could benefit potential home buyers, real estate professionals, and investors in making informed decisions about property investments. </a:t>
            </a:r>
          </a:p>
          <a:p>
            <a:pPr marL="0" indent="0" defTabSz="457200">
              <a:buClr>
                <a:schemeClr val="accent1"/>
              </a:buClr>
              <a:buNone/>
            </a:pPr>
            <a:r>
              <a:rPr lang="en-GB" sz="1800" dirty="0">
                <a:latin typeface="Times New Roman" panose="02020603050405020304" pitchFamily="18" charset="0"/>
                <a:cs typeface="Times New Roman" panose="02020603050405020304" pitchFamily="18" charset="0"/>
              </a:rPr>
              <a:t>Specifically, the project will focus on identifying key drivers of property prices, exploring patterns and trends in house sales, and using predictive model techniques to predict house prices based on historical data.</a:t>
            </a:r>
          </a:p>
          <a:p>
            <a:pPr marL="0" indent="0">
              <a:buNone/>
            </a:pPr>
            <a:r>
              <a:rPr lang="en-GB" sz="1800" b="1" dirty="0">
                <a:latin typeface="Times New Roman" panose="02020603050405020304" pitchFamily="18" charset="0"/>
                <a:cs typeface="Times New Roman" panose="02020603050405020304" pitchFamily="18" charset="0"/>
              </a:rPr>
              <a:t>Potential home buyers</a:t>
            </a:r>
            <a:r>
              <a:rPr lang="en-GB" sz="1800" dirty="0">
                <a:latin typeface="Times New Roman" panose="02020603050405020304" pitchFamily="18" charset="0"/>
                <a:cs typeface="Times New Roman" panose="02020603050405020304" pitchFamily="18" charset="0"/>
              </a:rPr>
              <a:t>: Providing insights into factors that affect property value, helping them make informed purchasing decisions.</a:t>
            </a:r>
          </a:p>
          <a:p>
            <a:pPr marL="0" indent="0">
              <a:buNone/>
            </a:pPr>
            <a:r>
              <a:rPr lang="en-GB" sz="1800" b="1" dirty="0">
                <a:latin typeface="Times New Roman" panose="02020603050405020304" pitchFamily="18" charset="0"/>
                <a:cs typeface="Times New Roman" panose="02020603050405020304" pitchFamily="18" charset="0"/>
              </a:rPr>
              <a:t>Real estate professionals</a:t>
            </a:r>
            <a:r>
              <a:rPr lang="en-GB" sz="1800" dirty="0">
                <a:latin typeface="Times New Roman" panose="02020603050405020304" pitchFamily="18" charset="0"/>
                <a:cs typeface="Times New Roman" panose="02020603050405020304" pitchFamily="18" charset="0"/>
              </a:rPr>
              <a:t>: Equipping agents and brokers with data-driven insights to better price homes and advise clients.</a:t>
            </a:r>
          </a:p>
          <a:p>
            <a:pPr marL="0" indent="0">
              <a:buNone/>
            </a:pPr>
            <a:r>
              <a:rPr lang="en-GB" sz="1800" b="1" dirty="0">
                <a:latin typeface="Times New Roman" panose="02020603050405020304" pitchFamily="18" charset="0"/>
                <a:cs typeface="Times New Roman" panose="02020603050405020304" pitchFamily="18" charset="0"/>
              </a:rPr>
              <a:t>Investors</a:t>
            </a:r>
            <a:r>
              <a:rPr lang="en-GB" sz="1800" dirty="0">
                <a:latin typeface="Times New Roman" panose="02020603050405020304" pitchFamily="18" charset="0"/>
                <a:cs typeface="Times New Roman" panose="02020603050405020304" pitchFamily="18" charset="0"/>
              </a:rPr>
              <a:t>: Helping investors identify high-return properties by understanding key drivers of house prices.</a:t>
            </a:r>
          </a:p>
          <a:p>
            <a:pPr marL="0" indent="0" defTabSz="457200">
              <a:buClr>
                <a:schemeClr val="accent1"/>
              </a:buClr>
              <a:buNone/>
            </a:pPr>
            <a:endParaRPr lang="en-US" sz="1800"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095F983A-B991-4D32-58CD-45F5874587C0}"/>
              </a:ext>
            </a:extLst>
          </p:cNvPr>
          <p:cNvSpPr txBox="1">
            <a:spLocks/>
          </p:cNvSpPr>
          <p:nvPr/>
        </p:nvSpPr>
        <p:spPr>
          <a:xfrm>
            <a:off x="10277856" y="979006"/>
            <a:ext cx="1776984" cy="5558954"/>
          </a:xfrm>
          <a:prstGeom prst="rect">
            <a:avLst/>
          </a:prstGeom>
          <a:ln>
            <a:solidFill>
              <a:schemeClr val="bg1">
                <a:lumMod val="75000"/>
              </a:schemeClr>
            </a:solidFill>
          </a:ln>
        </p:spPr>
        <p:txBody>
          <a:bodyPr vert="horz" lIns="91440" tIns="45720" rIns="91440" bIns="45720" rtlCol="0">
            <a:noAutofit/>
          </a:bodyPr>
          <a:lst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10000"/>
              </a:lnSpc>
              <a:spcBef>
                <a:spcPts val="500"/>
              </a:spcBef>
              <a:buSzPct val="80000"/>
              <a:buFont typeface="Goudy Old Style" panose="02020502050305020303" pitchFamily="18" charset="0"/>
              <a:buChar char="–"/>
              <a:defRPr sz="1800" i="1" kern="1200">
                <a:solidFill>
                  <a:schemeClr val="tx1"/>
                </a:solidFill>
                <a:latin typeface="+mn-lt"/>
                <a:ea typeface="+mn-ea"/>
                <a:cs typeface="+mn-cs"/>
              </a:defRPr>
            </a:lvl2pPr>
            <a:lvl3pPr marL="822960" indent="-228600" algn="l" defTabSz="914400" rtl="0" eaLnBrk="1" latinLnBrk="0" hangingPunct="1">
              <a:lnSpc>
                <a:spcPct val="11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97280" indent="-228600" algn="l" defTabSz="914400" rtl="0" eaLnBrk="1" latinLnBrk="0" hangingPunct="1">
              <a:lnSpc>
                <a:spcPct val="110000"/>
              </a:lnSpc>
              <a:spcBef>
                <a:spcPts val="500"/>
              </a:spcBef>
              <a:buSzPct val="80000"/>
              <a:buFont typeface="Goudy Old Style" panose="02020502050305020303" pitchFamily="18" charset="0"/>
              <a:buChar char="–"/>
              <a:defRPr sz="1400" i="1" kern="1200">
                <a:solidFill>
                  <a:schemeClr val="tx1"/>
                </a:solidFill>
                <a:latin typeface="+mn-lt"/>
                <a:ea typeface="+mn-ea"/>
                <a:cs typeface="+mn-cs"/>
              </a:defRPr>
            </a:lvl4pPr>
            <a:lvl5pPr marL="1371600" indent="-228600" algn="l" defTabSz="914400" rtl="0" eaLnBrk="1" latinLnBrk="0" hangingPunct="1">
              <a:lnSpc>
                <a:spcPct val="11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latin typeface="Times New Roman" panose="02020603050405020304" pitchFamily="18" charset="0"/>
                <a:cs typeface="Times New Roman" panose="02020603050405020304" pitchFamily="18" charset="0"/>
              </a:rPr>
              <a:t>Data</a:t>
            </a:r>
          </a:p>
          <a:p>
            <a:pPr algn="l"/>
            <a:r>
              <a:rPr lang="en-GB" sz="1600" dirty="0">
                <a:latin typeface="Times New Roman" panose="02020603050405020304" pitchFamily="18" charset="0"/>
                <a:cs typeface="Times New Roman" panose="02020603050405020304" pitchFamily="18" charset="0"/>
              </a:rPr>
              <a:t>The dataset used for this project is publicly available on Kaggle and contains house sale prices for King County, in Washington State of the USA. </a:t>
            </a:r>
          </a:p>
          <a:p>
            <a:pPr algn="l"/>
            <a:r>
              <a:rPr lang="en-GB" sz="1600" dirty="0">
                <a:latin typeface="Times New Roman" panose="02020603050405020304" pitchFamily="18" charset="0"/>
                <a:cs typeface="Times New Roman" panose="02020603050405020304" pitchFamily="18" charset="0"/>
              </a:rPr>
              <a:t>Link to the Dataset: </a:t>
            </a:r>
            <a:r>
              <a:rPr lang="en-US" sz="1600" b="0" i="0" u="none" strike="noStrike" baseline="0" dirty="0">
                <a:solidFill>
                  <a:srgbClr val="467885"/>
                </a:solidFill>
                <a:latin typeface="Times New Roman" panose="02020603050405020304" pitchFamily="18" charset="0"/>
              </a:rPr>
              <a:t>https://www.kaggle.com/datasets/harlfoxem/housesalesprediction/data  </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5271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70995C-EEDC-61A5-847E-0A45310E017C}"/>
            </a:ext>
          </a:extLst>
        </p:cNvPr>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F46BEEC-6531-E539-34D3-4999179103D8}"/>
              </a:ext>
            </a:extLst>
          </p:cNvPr>
          <p:cNvSpPr>
            <a:spLocks noGrp="1"/>
          </p:cNvSpPr>
          <p:nvPr>
            <p:ph type="title"/>
          </p:nvPr>
        </p:nvSpPr>
        <p:spPr>
          <a:xfrm>
            <a:off x="437432" y="456348"/>
            <a:ext cx="11102295" cy="674329"/>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8100000" scaled="1"/>
            <a:tileRect/>
          </a:gradFill>
        </p:spPr>
        <p:txBody>
          <a:bodyPr>
            <a:normAutofit fontScale="90000"/>
          </a:bodyPr>
          <a:lstStyle/>
          <a:p>
            <a:pPr>
              <a:lnSpc>
                <a:spcPct val="100000"/>
              </a:lnSpc>
              <a:spcBef>
                <a:spcPts val="0"/>
              </a:spcBef>
            </a:pPr>
            <a:r>
              <a:rPr lang="en-US" sz="4000" dirty="0">
                <a:latin typeface="Times New Roman" panose="02020603050405020304" pitchFamily="18" charset="0"/>
                <a:cs typeface="Times New Roman" panose="02020603050405020304" pitchFamily="18" charset="0"/>
              </a:rPr>
              <a:t>Questions to be answered </a:t>
            </a:r>
          </a:p>
        </p:txBody>
      </p:sp>
      <p:sp>
        <p:nvSpPr>
          <p:cNvPr id="3" name="Content Placeholder 2">
            <a:extLst>
              <a:ext uri="{FF2B5EF4-FFF2-40B4-BE49-F238E27FC236}">
                <a16:creationId xmlns:a16="http://schemas.microsoft.com/office/drawing/2014/main" id="{C2BF3CD6-7315-C48F-B645-18BF9AAB62C4}"/>
              </a:ext>
            </a:extLst>
          </p:cNvPr>
          <p:cNvSpPr>
            <a:spLocks noGrp="1"/>
          </p:cNvSpPr>
          <p:nvPr>
            <p:ph idx="1"/>
          </p:nvPr>
        </p:nvSpPr>
        <p:spPr>
          <a:xfrm>
            <a:off x="437432" y="1773936"/>
            <a:ext cx="11102295" cy="3685032"/>
          </a:xfrm>
          <a:ln>
            <a:solidFill>
              <a:schemeClr val="bg1">
                <a:lumMod val="75000"/>
              </a:schemeClr>
            </a:solidFill>
          </a:ln>
        </p:spPr>
        <p:txBody>
          <a:bodyPr>
            <a:noAutofit/>
          </a:bodyPr>
          <a:lstStyle/>
          <a:p>
            <a:pPr algn="l"/>
            <a:r>
              <a:rPr lang="en-GB" sz="2400" b="0" i="0" u="none" strike="noStrike" baseline="0" dirty="0">
                <a:latin typeface="Times New Roman" panose="02020603050405020304" pitchFamily="18" charset="0"/>
              </a:rPr>
              <a:t>What factors most significantly impact price of a </a:t>
            </a:r>
            <a:r>
              <a:rPr lang="en-US" sz="2400" b="0" i="0" u="none" strike="noStrike" baseline="0" dirty="0">
                <a:latin typeface="Times New Roman" panose="02020603050405020304" pitchFamily="18" charset="0"/>
              </a:rPr>
              <a:t>property?</a:t>
            </a:r>
          </a:p>
          <a:p>
            <a:pPr algn="l"/>
            <a:r>
              <a:rPr lang="en-GB" sz="2400" b="0" i="0" u="none" strike="noStrike" baseline="0" dirty="0">
                <a:latin typeface="Times New Roman" panose="02020603050405020304" pitchFamily="18" charset="0"/>
              </a:rPr>
              <a:t>Which variables (e.g., square footage, number of bedrooms, year built, etc.) have the highest correlation </a:t>
            </a:r>
            <a:r>
              <a:rPr lang="en-US" sz="2400" b="0" i="0" u="none" strike="noStrike" baseline="0" dirty="0">
                <a:latin typeface="Times New Roman" panose="02020603050405020304" pitchFamily="18" charset="0"/>
              </a:rPr>
              <a:t>with property prices?</a:t>
            </a:r>
          </a:p>
          <a:p>
            <a:pPr algn="l"/>
            <a:r>
              <a:rPr lang="en-GB" sz="2400" b="0" i="0" u="none" strike="noStrike" baseline="0" dirty="0">
                <a:latin typeface="Times New Roman" panose="02020603050405020304" pitchFamily="18" charset="0"/>
              </a:rPr>
              <a:t>Can we build an accurate predictive model for </a:t>
            </a:r>
            <a:r>
              <a:rPr lang="en-US" sz="2400" b="0" i="0" u="none" strike="noStrike" baseline="0" dirty="0">
                <a:latin typeface="Times New Roman" panose="02020603050405020304" pitchFamily="18" charset="0"/>
              </a:rPr>
              <a:t>estimating house prices?</a:t>
            </a:r>
          </a:p>
          <a:p>
            <a:pPr algn="l"/>
            <a:r>
              <a:rPr lang="en-GB" sz="2400" b="0" i="0" u="none" strike="noStrike" baseline="0" dirty="0">
                <a:latin typeface="Times New Roman" panose="02020603050405020304" pitchFamily="18" charset="0"/>
              </a:rPr>
              <a:t>Which machine learning algorithms (e.g., Linear </a:t>
            </a:r>
            <a:r>
              <a:rPr lang="en-US" sz="2400" b="0" i="0" u="none" strike="noStrike" baseline="0" dirty="0">
                <a:latin typeface="Times New Roman" panose="02020603050405020304" pitchFamily="18" charset="0"/>
              </a:rPr>
              <a:t>Regression, Decision Trees, Random Forest, etc.) </a:t>
            </a:r>
            <a:r>
              <a:rPr lang="en-GB" sz="2400" b="0" i="0" u="none" strike="noStrike" baseline="0" dirty="0">
                <a:latin typeface="Times New Roman" panose="02020603050405020304" pitchFamily="18" charset="0"/>
              </a:rPr>
              <a:t>perform best in predicting house prices?</a:t>
            </a:r>
          </a:p>
          <a:p>
            <a:pPr algn="l"/>
            <a:r>
              <a:rPr lang="en-GB" sz="2400" b="0" i="0" u="none" strike="noStrike" baseline="0" dirty="0">
                <a:latin typeface="Times New Roman" panose="02020603050405020304" pitchFamily="18" charset="0"/>
              </a:rPr>
              <a:t>Do properties with recent renovations have higher price </a:t>
            </a:r>
            <a:r>
              <a:rPr lang="en-US" sz="2400" b="0" i="0" u="none" strike="noStrike" baseline="0" dirty="0">
                <a:latin typeface="Times New Roman" panose="02020603050405020304" pitchFamily="18" charset="0"/>
              </a:rPr>
              <a:t>tags?</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3343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295A1F-9F92-B31D-2FFB-7E70A5A38763}"/>
            </a:ext>
          </a:extLst>
        </p:cNvPr>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E759262-4716-818B-A4E0-D90B93258560}"/>
              </a:ext>
            </a:extLst>
          </p:cNvPr>
          <p:cNvSpPr>
            <a:spLocks noGrp="1"/>
          </p:cNvSpPr>
          <p:nvPr>
            <p:ph type="title"/>
          </p:nvPr>
        </p:nvSpPr>
        <p:spPr>
          <a:xfrm>
            <a:off x="501441" y="566076"/>
            <a:ext cx="10974279" cy="674329"/>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8100000" scaled="1"/>
            <a:tileRect/>
          </a:gradFill>
        </p:spPr>
        <p:txBody>
          <a:bodyPr>
            <a:normAutofit fontScale="90000"/>
          </a:bodyPr>
          <a:lstStyle/>
          <a:p>
            <a:pPr>
              <a:lnSpc>
                <a:spcPct val="100000"/>
              </a:lnSpc>
              <a:spcBef>
                <a:spcPts val="0"/>
              </a:spcBef>
            </a:pPr>
            <a:r>
              <a:rPr lang="en-US" sz="4000" dirty="0">
                <a:latin typeface="Times New Roman" panose="02020603050405020304" pitchFamily="18" charset="0"/>
                <a:cs typeface="Times New Roman" panose="02020603050405020304" pitchFamily="18" charset="0"/>
              </a:rPr>
              <a:t>Tools and Techniques  </a:t>
            </a:r>
          </a:p>
        </p:txBody>
      </p:sp>
      <p:sp>
        <p:nvSpPr>
          <p:cNvPr id="3" name="Content Placeholder 2">
            <a:extLst>
              <a:ext uri="{FF2B5EF4-FFF2-40B4-BE49-F238E27FC236}">
                <a16:creationId xmlns:a16="http://schemas.microsoft.com/office/drawing/2014/main" id="{95D65497-36D3-7203-5DD2-9B8E7BE0D5B7}"/>
              </a:ext>
            </a:extLst>
          </p:cNvPr>
          <p:cNvSpPr>
            <a:spLocks noGrp="1"/>
          </p:cNvSpPr>
          <p:nvPr>
            <p:ph idx="1"/>
          </p:nvPr>
        </p:nvSpPr>
        <p:spPr>
          <a:xfrm>
            <a:off x="611169" y="2705745"/>
            <a:ext cx="10489647" cy="2972679"/>
          </a:xfrm>
          <a:ln>
            <a:solidFill>
              <a:schemeClr val="bg1">
                <a:lumMod val="75000"/>
              </a:schemeClr>
            </a:solidFill>
          </a:ln>
        </p:spPr>
        <p:txBody>
          <a:bodyPr>
            <a:noAutofit/>
          </a:bodyPr>
          <a:lstStyle/>
          <a:p>
            <a:pPr marL="0" indent="0" algn="l">
              <a:buNone/>
            </a:pPr>
            <a:r>
              <a:rPr lang="en-US" sz="1800" b="1" i="0" u="none" strike="noStrike" baseline="0" dirty="0">
                <a:solidFill>
                  <a:srgbClr val="000000"/>
                </a:solidFill>
                <a:latin typeface="Times New Roman" panose="02020603050405020304" pitchFamily="18" charset="0"/>
              </a:rPr>
              <a:t>Techniques Applied </a:t>
            </a:r>
          </a:p>
          <a:p>
            <a:r>
              <a:rPr lang="en-GB" dirty="0">
                <a:latin typeface="Times New Roman" panose="02020603050405020304" pitchFamily="18" charset="0"/>
                <a:cs typeface="Times New Roman" panose="02020603050405020304" pitchFamily="18" charset="0"/>
              </a:rPr>
              <a:t>Data Cleaning and Processing </a:t>
            </a:r>
          </a:p>
          <a:p>
            <a:r>
              <a:rPr lang="en-GB" dirty="0">
                <a:latin typeface="Times New Roman" panose="02020603050405020304" pitchFamily="18" charset="0"/>
                <a:cs typeface="Times New Roman" panose="02020603050405020304" pitchFamily="18" charset="0"/>
              </a:rPr>
              <a:t>Exploratory Data Analysis (EDA)</a:t>
            </a:r>
          </a:p>
          <a:p>
            <a:r>
              <a:rPr lang="en-GB" dirty="0">
                <a:latin typeface="Times New Roman" panose="02020603050405020304" pitchFamily="18" charset="0"/>
                <a:cs typeface="Times New Roman" panose="02020603050405020304" pitchFamily="18" charset="0"/>
              </a:rPr>
              <a:t>Data Wrangling and Consistency Checks</a:t>
            </a:r>
          </a:p>
          <a:p>
            <a:r>
              <a:rPr lang="en-GB" dirty="0">
                <a:latin typeface="Times New Roman" panose="02020603050405020304" pitchFamily="18" charset="0"/>
                <a:cs typeface="Times New Roman" panose="02020603050405020304" pitchFamily="18" charset="0"/>
              </a:rPr>
              <a:t>Predictive modelling using Linear Regression and Clustering techniques</a:t>
            </a:r>
          </a:p>
          <a:p>
            <a:r>
              <a:rPr lang="en-GB" dirty="0">
                <a:latin typeface="Times New Roman" panose="02020603050405020304" pitchFamily="18" charset="0"/>
                <a:cs typeface="Times New Roman" panose="02020603050405020304" pitchFamily="18" charset="0"/>
              </a:rPr>
              <a:t>K-Means Clustering and Hierarchical Clustering</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2031181-4A43-1DB6-1F1B-B4C30C5CD0C7}"/>
              </a:ext>
            </a:extLst>
          </p:cNvPr>
          <p:cNvSpPr txBox="1"/>
          <p:nvPr/>
        </p:nvSpPr>
        <p:spPr>
          <a:xfrm>
            <a:off x="611168" y="1732613"/>
            <a:ext cx="10489647" cy="674329"/>
          </a:xfrm>
          <a:prstGeom prst="rect">
            <a:avLst/>
          </a:prstGeom>
          <a:ln>
            <a:solidFill>
              <a:schemeClr val="bg1">
                <a:lumMod val="75000"/>
              </a:schemeClr>
            </a:solidFill>
          </a:ln>
        </p:spPr>
        <p:txBody>
          <a:bodyPr vert="horz" lIns="91440" tIns="45720" rIns="91440" bIns="45720" rtlCol="0">
            <a:noAutofit/>
          </a:bodyPr>
          <a:lstStyle>
            <a:lvl1pPr indent="0">
              <a:lnSpc>
                <a:spcPct val="110000"/>
              </a:lnSpc>
              <a:spcBef>
                <a:spcPts val="1000"/>
              </a:spcBef>
              <a:buSzPct val="80000"/>
              <a:buFont typeface="Arial" panose="020B0604020202020204" pitchFamily="34" charset="0"/>
              <a:buNone/>
              <a:defRPr b="1" i="0" u="none" strike="noStrike" baseline="0">
                <a:solidFill>
                  <a:srgbClr val="000000"/>
                </a:solidFill>
                <a:latin typeface="Times New Roman" panose="02020603050405020304" pitchFamily="18" charset="0"/>
              </a:defRPr>
            </a:lvl1pPr>
            <a:lvl2pPr marL="502920" indent="-228600">
              <a:lnSpc>
                <a:spcPct val="110000"/>
              </a:lnSpc>
              <a:spcBef>
                <a:spcPts val="500"/>
              </a:spcBef>
              <a:buSzPct val="80000"/>
              <a:buFont typeface="Goudy Old Style" panose="02020502050305020303" pitchFamily="18" charset="0"/>
              <a:buChar char="–"/>
              <a:defRPr i="1"/>
            </a:lvl2pPr>
            <a:lvl3pPr marL="822960" indent="-228600">
              <a:lnSpc>
                <a:spcPct val="110000"/>
              </a:lnSpc>
              <a:spcBef>
                <a:spcPts val="500"/>
              </a:spcBef>
              <a:buSzPct val="80000"/>
              <a:buFont typeface="Arial" panose="020B0604020202020204" pitchFamily="34" charset="0"/>
              <a:buChar char="•"/>
              <a:defRPr sz="1600"/>
            </a:lvl3pPr>
            <a:lvl4pPr marL="1097280" indent="-228600">
              <a:lnSpc>
                <a:spcPct val="110000"/>
              </a:lnSpc>
              <a:spcBef>
                <a:spcPts val="500"/>
              </a:spcBef>
              <a:buSzPct val="80000"/>
              <a:buFont typeface="Goudy Old Style" panose="02020502050305020303" pitchFamily="18" charset="0"/>
              <a:buChar char="–"/>
              <a:defRPr sz="1400" i="1"/>
            </a:lvl4pPr>
            <a:lvl5pPr marL="1371600" indent="-228600">
              <a:lnSpc>
                <a:spcPct val="110000"/>
              </a:lnSpc>
              <a:spcBef>
                <a:spcPts val="500"/>
              </a:spcBef>
              <a:buSzPct val="80000"/>
              <a:buFont typeface="Arial" panose="020B0604020202020204" pitchFamily="34" charset="0"/>
              <a:buChar char="•"/>
              <a:defRPr sz="14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GB" sz="2000" b="1" dirty="0"/>
              <a:t>Tools</a:t>
            </a:r>
            <a:r>
              <a:rPr lang="en-GB" sz="2000" dirty="0"/>
              <a:t>: </a:t>
            </a:r>
            <a:r>
              <a:rPr lang="en-GB" sz="2000" b="0" dirty="0"/>
              <a:t>Python (for data analysis and modelling), Tableau (for visualization)</a:t>
            </a:r>
          </a:p>
          <a:p>
            <a:endParaRPr lang="en-US" sz="2000" b="0" dirty="0"/>
          </a:p>
        </p:txBody>
      </p:sp>
    </p:spTree>
    <p:extLst>
      <p:ext uri="{BB962C8B-B14F-4D97-AF65-F5344CB8AC3E}">
        <p14:creationId xmlns:p14="http://schemas.microsoft.com/office/powerpoint/2010/main" val="4133336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B92961-2DAC-9F22-402C-CEA8D02EBBD1}"/>
            </a:ext>
          </a:extLst>
        </p:cNvPr>
        <p:cNvGrpSpPr/>
        <p:nvPr/>
      </p:nvGrpSpPr>
      <p:grpSpPr>
        <a:xfrm>
          <a:off x="0" y="0"/>
          <a:ext cx="0" cy="0"/>
          <a:chOff x="0" y="0"/>
          <a:chExt cx="0" cy="0"/>
        </a:xfrm>
      </p:grpSpPr>
      <p:sp>
        <p:nvSpPr>
          <p:cNvPr id="4" name="Content Placeholder 2">
            <a:extLst>
              <a:ext uri="{FF2B5EF4-FFF2-40B4-BE49-F238E27FC236}">
                <a16:creationId xmlns:a16="http://schemas.microsoft.com/office/drawing/2014/main" id="{61E45E05-C9DD-35D3-6E79-AC2694983727}"/>
              </a:ext>
            </a:extLst>
          </p:cNvPr>
          <p:cNvSpPr>
            <a:spLocks noGrp="1"/>
          </p:cNvSpPr>
          <p:nvPr>
            <p:ph type="title"/>
          </p:nvPr>
        </p:nvSpPr>
        <p:spPr>
          <a:xfrm>
            <a:off x="611168" y="566076"/>
            <a:ext cx="10864552" cy="576924"/>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8100000" scaled="1"/>
            <a:tileRect/>
          </a:gradFill>
        </p:spPr>
        <p:txBody>
          <a:bodyPr>
            <a:noAutofit/>
          </a:bodyPr>
          <a:lstStyle/>
          <a:p>
            <a:pPr>
              <a:lnSpc>
                <a:spcPct val="100000"/>
              </a:lnSpc>
              <a:spcBef>
                <a:spcPts val="0"/>
              </a:spcBef>
            </a:pPr>
            <a:r>
              <a:rPr lang="en-US" sz="2800" b="1" dirty="0">
                <a:latin typeface="Times New Roman" panose="02020603050405020304" pitchFamily="18" charset="0"/>
                <a:cs typeface="Times New Roman" panose="02020603050405020304" pitchFamily="18" charset="0"/>
              </a:rPr>
              <a:t>Role and Responsibilities</a:t>
            </a:r>
          </a:p>
        </p:txBody>
      </p:sp>
      <p:sp>
        <p:nvSpPr>
          <p:cNvPr id="7" name="TextBox 6">
            <a:extLst>
              <a:ext uri="{FF2B5EF4-FFF2-40B4-BE49-F238E27FC236}">
                <a16:creationId xmlns:a16="http://schemas.microsoft.com/office/drawing/2014/main" id="{19F4BFB5-9D55-5FA8-F938-9C019FF5DFCF}"/>
              </a:ext>
            </a:extLst>
          </p:cNvPr>
          <p:cNvSpPr txBox="1"/>
          <p:nvPr/>
        </p:nvSpPr>
        <p:spPr>
          <a:xfrm>
            <a:off x="611168" y="1558877"/>
            <a:ext cx="10864552" cy="4412155"/>
          </a:xfrm>
          <a:prstGeom prst="rect">
            <a:avLst/>
          </a:prstGeom>
          <a:ln>
            <a:solidFill>
              <a:schemeClr val="bg1">
                <a:lumMod val="75000"/>
              </a:schemeClr>
            </a:solidFill>
          </a:ln>
        </p:spPr>
        <p:txBody>
          <a:bodyPr vert="horz" lIns="91440" tIns="45720" rIns="91440" bIns="45720" rtlCol="0">
            <a:noAutofit/>
          </a:bodyPr>
          <a:lstStyle>
            <a:lvl1pPr indent="0">
              <a:lnSpc>
                <a:spcPct val="110000"/>
              </a:lnSpc>
              <a:spcBef>
                <a:spcPts val="1000"/>
              </a:spcBef>
              <a:buSzPct val="80000"/>
              <a:buFont typeface="Arial" panose="020B0604020202020204" pitchFamily="34" charset="0"/>
              <a:buNone/>
              <a:defRPr b="1" i="0" u="none" strike="noStrike" baseline="0">
                <a:solidFill>
                  <a:srgbClr val="000000"/>
                </a:solidFill>
                <a:latin typeface="Times New Roman" panose="02020603050405020304" pitchFamily="18" charset="0"/>
              </a:defRPr>
            </a:lvl1pPr>
            <a:lvl2pPr marL="502920" indent="-228600">
              <a:lnSpc>
                <a:spcPct val="110000"/>
              </a:lnSpc>
              <a:spcBef>
                <a:spcPts val="500"/>
              </a:spcBef>
              <a:buSzPct val="80000"/>
              <a:buFont typeface="Goudy Old Style" panose="02020502050305020303" pitchFamily="18" charset="0"/>
              <a:buChar char="–"/>
              <a:defRPr i="1"/>
            </a:lvl2pPr>
            <a:lvl3pPr marL="822960" indent="-228600">
              <a:lnSpc>
                <a:spcPct val="110000"/>
              </a:lnSpc>
              <a:spcBef>
                <a:spcPts val="500"/>
              </a:spcBef>
              <a:buSzPct val="80000"/>
              <a:buFont typeface="Arial" panose="020B0604020202020204" pitchFamily="34" charset="0"/>
              <a:buChar char="•"/>
              <a:defRPr sz="1600"/>
            </a:lvl3pPr>
            <a:lvl4pPr marL="1097280" indent="-228600">
              <a:lnSpc>
                <a:spcPct val="110000"/>
              </a:lnSpc>
              <a:spcBef>
                <a:spcPts val="500"/>
              </a:spcBef>
              <a:buSzPct val="80000"/>
              <a:buFont typeface="Goudy Old Style" panose="02020502050305020303" pitchFamily="18" charset="0"/>
              <a:buChar char="–"/>
              <a:defRPr sz="1400" i="1"/>
            </a:lvl4pPr>
            <a:lvl5pPr marL="1371600" indent="-228600">
              <a:lnSpc>
                <a:spcPct val="110000"/>
              </a:lnSpc>
              <a:spcBef>
                <a:spcPts val="500"/>
              </a:spcBef>
              <a:buSzPct val="80000"/>
              <a:buFont typeface="Arial" panose="020B0604020202020204" pitchFamily="34" charset="0"/>
              <a:buChar char="•"/>
              <a:defRPr sz="14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GB" sz="2000" b="0" dirty="0"/>
              <a:t>I acted as the lead data analyst, responsible for:</a:t>
            </a:r>
          </a:p>
          <a:p>
            <a:pPr marL="342900" indent="-342900">
              <a:buFont typeface="Arial" panose="020B0604020202020204" pitchFamily="34" charset="0"/>
              <a:buChar char="•"/>
            </a:pPr>
            <a:r>
              <a:rPr lang="en-GB" sz="2000" b="0" dirty="0"/>
              <a:t>Data Cleaning and Preprocessing: Ensuring the dataset was free from inconsistencies and missing values that could skew analysis.</a:t>
            </a:r>
          </a:p>
          <a:p>
            <a:pPr marL="342900" indent="-342900">
              <a:buFont typeface="Arial" panose="020B0604020202020204" pitchFamily="34" charset="0"/>
              <a:buChar char="•"/>
            </a:pPr>
            <a:r>
              <a:rPr lang="en-GB" sz="2000" b="0" dirty="0"/>
              <a:t>Data Wrangling and Consistency Checks</a:t>
            </a:r>
          </a:p>
          <a:p>
            <a:pPr marL="342900" indent="-342900">
              <a:buFont typeface="Arial" panose="020B0604020202020204" pitchFamily="34" charset="0"/>
              <a:buChar char="•"/>
            </a:pPr>
            <a:r>
              <a:rPr lang="en-GB" sz="2000" b="0" dirty="0"/>
              <a:t>Exploratory Data Analysis (EDA): Identifying patterns and relationships in the data.</a:t>
            </a:r>
          </a:p>
          <a:p>
            <a:pPr marL="342900" indent="-342900">
              <a:buFont typeface="Arial" panose="020B0604020202020204" pitchFamily="34" charset="0"/>
              <a:buChar char="•"/>
            </a:pPr>
            <a:r>
              <a:rPr lang="en-GB" sz="2000" b="0" dirty="0"/>
              <a:t>Predictive Modelling: Building and evaluating regression models to estimate house prices.</a:t>
            </a:r>
          </a:p>
          <a:p>
            <a:pPr marL="342900" indent="-342900">
              <a:buFont typeface="Arial" panose="020B0604020202020204" pitchFamily="34" charset="0"/>
              <a:buChar char="•"/>
            </a:pPr>
            <a:r>
              <a:rPr lang="en-GB" sz="2000" b="0" dirty="0"/>
              <a:t>K-Means Clustering </a:t>
            </a:r>
          </a:p>
          <a:p>
            <a:pPr marL="342900" indent="-342900">
              <a:buFont typeface="Arial" panose="020B0604020202020204" pitchFamily="34" charset="0"/>
              <a:buChar char="•"/>
            </a:pPr>
            <a:r>
              <a:rPr lang="en-GB" sz="2000" b="0" dirty="0"/>
              <a:t>Visualization and Communication: Using Tableau to create dashboards and visual representations of findings.</a:t>
            </a:r>
          </a:p>
          <a:p>
            <a:endParaRPr lang="en-US" sz="2000" b="0" dirty="0"/>
          </a:p>
        </p:txBody>
      </p:sp>
    </p:spTree>
    <p:extLst>
      <p:ext uri="{BB962C8B-B14F-4D97-AF65-F5344CB8AC3E}">
        <p14:creationId xmlns:p14="http://schemas.microsoft.com/office/powerpoint/2010/main" val="3766160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6DB356-3A15-CF25-D304-3C55D10356AF}"/>
            </a:ext>
          </a:extLst>
        </p:cNvPr>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9692123C-4404-2EFB-EC64-CBAA0DBB08A9}"/>
              </a:ext>
            </a:extLst>
          </p:cNvPr>
          <p:cNvGraphicFramePr>
            <a:graphicFrameLocks noGrp="1"/>
          </p:cNvGraphicFramePr>
          <p:nvPr>
            <p:extLst>
              <p:ext uri="{D42A27DB-BD31-4B8C-83A1-F6EECF244321}">
                <p14:modId xmlns:p14="http://schemas.microsoft.com/office/powerpoint/2010/main" val="742538648"/>
              </p:ext>
            </p:extLst>
          </p:nvPr>
        </p:nvGraphicFramePr>
        <p:xfrm>
          <a:off x="484632" y="758994"/>
          <a:ext cx="11192256" cy="5681631"/>
        </p:xfrm>
        <a:graphic>
          <a:graphicData uri="http://schemas.openxmlformats.org/drawingml/2006/table">
            <a:tbl>
              <a:tblPr firstRow="1" bandRow="1">
                <a:tableStyleId>{5C22544A-7EE6-4342-B048-85BDC9FD1C3A}</a:tableStyleId>
              </a:tblPr>
              <a:tblGrid>
                <a:gridCol w="5596128">
                  <a:extLst>
                    <a:ext uri="{9D8B030D-6E8A-4147-A177-3AD203B41FA5}">
                      <a16:colId xmlns:a16="http://schemas.microsoft.com/office/drawing/2014/main" val="2436117755"/>
                    </a:ext>
                  </a:extLst>
                </a:gridCol>
                <a:gridCol w="5596128">
                  <a:extLst>
                    <a:ext uri="{9D8B030D-6E8A-4147-A177-3AD203B41FA5}">
                      <a16:colId xmlns:a16="http://schemas.microsoft.com/office/drawing/2014/main" val="2453766343"/>
                    </a:ext>
                  </a:extLst>
                </a:gridCol>
              </a:tblGrid>
              <a:tr h="429726">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Challenges </a:t>
                      </a:r>
                    </a:p>
                  </a:txBody>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Solutions </a:t>
                      </a:r>
                    </a:p>
                  </a:txBody>
                  <a:tcPr/>
                </a:tc>
                <a:extLst>
                  <a:ext uri="{0D108BD9-81ED-4DB2-BD59-A6C34878D82A}">
                    <a16:rowId xmlns:a16="http://schemas.microsoft.com/office/drawing/2014/main" val="2511593851"/>
                  </a:ext>
                </a:extLst>
              </a:tr>
              <a:tr h="13922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baseline="0" dirty="0">
                          <a:solidFill>
                            <a:srgbClr val="000000"/>
                          </a:solidFill>
                          <a:latin typeface="Times New Roman" panose="02020603050405020304" pitchFamily="18" charset="0"/>
                          <a:cs typeface="Times New Roman" panose="02020603050405020304" pitchFamily="18" charset="0"/>
                        </a:rPr>
                        <a:t>The data is from 2014-2015 which means that insights from an analysis on this data may not reflect current housing price trends.</a:t>
                      </a:r>
                    </a:p>
                  </a:txBody>
                  <a:tcPr/>
                </a:tc>
                <a:tc>
                  <a:txBody>
                    <a:bodyPr/>
                    <a:lstStyle/>
                    <a:p>
                      <a:r>
                        <a:rPr lang="en-US" sz="1800" dirty="0">
                          <a:latin typeface="Times New Roman" panose="02020603050405020304" pitchFamily="18" charset="0"/>
                          <a:cs typeface="Times New Roman" panose="02020603050405020304" pitchFamily="18" charset="0"/>
                        </a:rPr>
                        <a:t>Emphasized more on aspects of analysis that remain relevant overtime even without receiving fresh data, such as the </a:t>
                      </a:r>
                      <a:r>
                        <a:rPr lang="en-US"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relationship</a:t>
                      </a:r>
                      <a:r>
                        <a:rPr lang="en-US" sz="1800" dirty="0">
                          <a:latin typeface="Times New Roman" panose="02020603050405020304" pitchFamily="18" charset="0"/>
                          <a:cs typeface="Times New Roman" panose="02020603050405020304" pitchFamily="18" charset="0"/>
                        </a:rPr>
                        <a:t> between house price and house size. </a:t>
                      </a:r>
                    </a:p>
                  </a:txBody>
                  <a:tcPr/>
                </a:tc>
                <a:extLst>
                  <a:ext uri="{0D108BD9-81ED-4DB2-BD59-A6C34878D82A}">
                    <a16:rowId xmlns:a16="http://schemas.microsoft.com/office/drawing/2014/main" val="440502255"/>
                  </a:ext>
                </a:extLst>
              </a:tr>
              <a:tr h="13963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latin typeface="Times New Roman" panose="02020603050405020304" pitchFamily="18" charset="0"/>
                          <a:cs typeface="Times New Roman" panose="02020603050405020304" pitchFamily="18" charset="0"/>
                        </a:rPr>
                        <a:t>Missing values in features like </a:t>
                      </a:r>
                      <a:r>
                        <a:rPr lang="en-GB" sz="1800" dirty="0" err="1">
                          <a:latin typeface="Times New Roman" panose="02020603050405020304" pitchFamily="18" charset="0"/>
                          <a:cs typeface="Times New Roman" panose="02020603050405020304" pitchFamily="18" charset="0"/>
                        </a:rPr>
                        <a:t>yr_renovated</a:t>
                      </a:r>
                      <a:r>
                        <a:rPr lang="en-GB" sz="1800" dirty="0">
                          <a:latin typeface="Times New Roman" panose="02020603050405020304" pitchFamily="18" charset="0"/>
                          <a:cs typeface="Times New Roman" panose="02020603050405020304" pitchFamily="18" charset="0"/>
                        </a:rPr>
                        <a:t> could skew analysis.</a:t>
                      </a:r>
                    </a:p>
                    <a:p>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latin typeface="Times New Roman" panose="02020603050405020304" pitchFamily="18" charset="0"/>
                          <a:cs typeface="Times New Roman" panose="02020603050405020304" pitchFamily="18" charset="0"/>
                        </a:rPr>
                        <a:t>Used median imputation for missing values and removed features with excessive missing data.</a:t>
                      </a:r>
                    </a:p>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88401519"/>
                  </a:ext>
                </a:extLst>
              </a:tr>
              <a:tr h="1713568">
                <a:tc>
                  <a:txBody>
                    <a:bodyPr/>
                    <a:lstStyle/>
                    <a:p>
                      <a:r>
                        <a:rPr lang="en-GB" dirty="0">
                          <a:latin typeface="Times New Roman" panose="02020603050405020304" pitchFamily="18" charset="0"/>
                          <a:cs typeface="Times New Roman" panose="02020603050405020304" pitchFamily="18" charset="0"/>
                        </a:rPr>
                        <a:t>Linear regression alone explained only 49.3% of price variability.</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There are other factors such as proximity to facilities, neighborhood quality, local economy, macro economy situation and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 however, the data on these factors were non-available. I clearly mentioned this as a limitation to this study. </a:t>
                      </a:r>
                    </a:p>
                  </a:txBody>
                  <a:tcPr/>
                </a:tc>
                <a:extLst>
                  <a:ext uri="{0D108BD9-81ED-4DB2-BD59-A6C34878D82A}">
                    <a16:rowId xmlns:a16="http://schemas.microsoft.com/office/drawing/2014/main" val="2547012496"/>
                  </a:ext>
                </a:extLst>
              </a:tr>
              <a:tr h="749687">
                <a:tc>
                  <a:txBody>
                    <a:bodyPr/>
                    <a:lstStyle/>
                    <a:p>
                      <a:r>
                        <a:rPr lang="en-GB" dirty="0">
                          <a:latin typeface="Times New Roman" panose="02020603050405020304" pitchFamily="18" charset="0"/>
                          <a:cs typeface="Times New Roman" panose="02020603050405020304" pitchFamily="18" charset="0"/>
                        </a:rPr>
                        <a:t>Clusters lacked clear separation in some cases.</a:t>
                      </a:r>
                      <a:endParaRPr lang="en-US" dirty="0">
                        <a:latin typeface="Times New Roman" panose="02020603050405020304" pitchFamily="18" charset="0"/>
                        <a:cs typeface="Times New Roman" panose="02020603050405020304" pitchFamily="18" charset="0"/>
                      </a:endParaRPr>
                    </a:p>
                  </a:txBody>
                  <a:tcPr/>
                </a:tc>
                <a:tc>
                  <a:txBody>
                    <a:bodyPr/>
                    <a:lstStyle/>
                    <a:p>
                      <a:r>
                        <a:rPr lang="en-GB" dirty="0">
                          <a:latin typeface="Times New Roman" panose="02020603050405020304" pitchFamily="18" charset="0"/>
                          <a:cs typeface="Times New Roman" panose="02020603050405020304" pitchFamily="18" charset="0"/>
                        </a:rPr>
                        <a:t>Adjusted the number of clusters using the elbow method and tested hierarchical clustering.</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24387543"/>
                  </a:ext>
                </a:extLst>
              </a:tr>
            </a:tbl>
          </a:graphicData>
        </a:graphic>
      </p:graphicFrame>
    </p:spTree>
    <p:extLst>
      <p:ext uri="{BB962C8B-B14F-4D97-AF65-F5344CB8AC3E}">
        <p14:creationId xmlns:p14="http://schemas.microsoft.com/office/powerpoint/2010/main" val="2710351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E08F12-C111-46CC-A38D-7E6F0BBE98E6}"/>
            </a:ext>
          </a:extLst>
        </p:cNvPr>
        <p:cNvGrpSpPr/>
        <p:nvPr/>
      </p:nvGrpSpPr>
      <p:grpSpPr>
        <a:xfrm>
          <a:off x="0" y="0"/>
          <a:ext cx="0" cy="0"/>
          <a:chOff x="0" y="0"/>
          <a:chExt cx="0" cy="0"/>
        </a:xfrm>
      </p:grpSpPr>
      <p:sp>
        <p:nvSpPr>
          <p:cNvPr id="9" name="Rectangle 2">
            <a:extLst>
              <a:ext uri="{FF2B5EF4-FFF2-40B4-BE49-F238E27FC236}">
                <a16:creationId xmlns:a16="http://schemas.microsoft.com/office/drawing/2014/main" id="{ACBBCD9F-9385-2146-AE84-3BE9AB9B343C}"/>
              </a:ext>
            </a:extLst>
          </p:cNvPr>
          <p:cNvSpPr>
            <a:spLocks noGrp="1" noChangeArrowheads="1"/>
          </p:cNvSpPr>
          <p:nvPr>
            <p:ph type="title"/>
          </p:nvPr>
        </p:nvSpPr>
        <p:spPr bwMode="auto">
          <a:xfrm>
            <a:off x="255641" y="5398415"/>
            <a:ext cx="5545391" cy="923330"/>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GB" altLang="LID4096"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Majority of the house prices fall between 0 - 1 million. A percentage of houses cost between 1 - 2 million and only a small number of houses cost more than 2 million USD. </a:t>
            </a:r>
            <a:endParaRPr kumimoji="0" lang="LID4096" altLang="LID4096"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2" name="Rectangle 2">
            <a:extLst>
              <a:ext uri="{FF2B5EF4-FFF2-40B4-BE49-F238E27FC236}">
                <a16:creationId xmlns:a16="http://schemas.microsoft.com/office/drawing/2014/main" id="{F326B7BB-496E-4AD5-61B5-40F534873BB7}"/>
              </a:ext>
            </a:extLst>
          </p:cNvPr>
          <p:cNvSpPr txBox="1">
            <a:spLocks noChangeArrowheads="1"/>
          </p:cNvSpPr>
          <p:nvPr/>
        </p:nvSpPr>
        <p:spPr bwMode="auto">
          <a:xfrm>
            <a:off x="6187732" y="5398415"/>
            <a:ext cx="5932092" cy="1200329"/>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0" fontAlgn="base" latinLnBrk="0" hangingPunct="0">
              <a:lnSpc>
                <a:spcPct val="100000"/>
              </a:lnSpc>
              <a:spcBef>
                <a:spcPct val="0"/>
              </a:spcBef>
              <a:spcAft>
                <a:spcPct val="0"/>
              </a:spcAft>
              <a:buClrTx/>
              <a:buSzTx/>
              <a:tabLst/>
            </a:pPr>
            <a:r>
              <a:rPr kumimoji="0" lang="en-GB" altLang="LID4096"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Majority of the houses have been built between 1950 and 2017. The number of houses built after 2000 is higher than the number of houses built before, however, the difference is not significant. </a:t>
            </a:r>
            <a:endParaRPr kumimoji="0" lang="LID4096" altLang="LID4096"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Content Placeholder 2">
            <a:extLst>
              <a:ext uri="{FF2B5EF4-FFF2-40B4-BE49-F238E27FC236}">
                <a16:creationId xmlns:a16="http://schemas.microsoft.com/office/drawing/2014/main" id="{BF2C06D9-14A6-FAA3-672B-C0A6E742017D}"/>
              </a:ext>
            </a:extLst>
          </p:cNvPr>
          <p:cNvSpPr txBox="1">
            <a:spLocks/>
          </p:cNvSpPr>
          <p:nvPr/>
        </p:nvSpPr>
        <p:spPr>
          <a:xfrm>
            <a:off x="255640" y="55791"/>
            <a:ext cx="11696955" cy="504364"/>
          </a:xfrm>
          <a:prstGeom prst="rect">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8100000" scaled="1"/>
            <a:tileRect/>
          </a:gradFill>
        </p:spPr>
        <p:txBody>
          <a:bodyPr vert="horz" lIns="91440" tIns="45720" rIns="91440" bIns="45720" rtlCol="0" anchor="b">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spcBef>
                <a:spcPts val="0"/>
              </a:spcBef>
            </a:pPr>
            <a:r>
              <a:rPr lang="en-US" sz="4000">
                <a:latin typeface="Times New Roman" panose="02020603050405020304" pitchFamily="18" charset="0"/>
                <a:cs typeface="Times New Roman" panose="02020603050405020304" pitchFamily="18" charset="0"/>
              </a:rPr>
              <a:t>Analysis</a:t>
            </a:r>
            <a:endParaRPr lang="en-US" sz="4000" dirty="0">
              <a:latin typeface="Times New Roman" panose="02020603050405020304" pitchFamily="18" charset="0"/>
              <a:cs typeface="Times New Roman" panose="02020603050405020304" pitchFamily="18" charset="0"/>
            </a:endParaRPr>
          </a:p>
        </p:txBody>
      </p:sp>
      <p:pic>
        <p:nvPicPr>
          <p:cNvPr id="3" name="Picture 2" descr="A graph of a price distribution&#10;&#10;Description automatically generated">
            <a:extLst>
              <a:ext uri="{FF2B5EF4-FFF2-40B4-BE49-F238E27FC236}">
                <a16:creationId xmlns:a16="http://schemas.microsoft.com/office/drawing/2014/main" id="{EFA231BF-C105-9E3F-C2DB-67F6960ED2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405" y="817461"/>
            <a:ext cx="5764864" cy="4323648"/>
          </a:xfrm>
          <a:prstGeom prst="rect">
            <a:avLst/>
          </a:prstGeom>
        </p:spPr>
      </p:pic>
      <p:pic>
        <p:nvPicPr>
          <p:cNvPr id="6" name="Picture 5" descr="A graph of a building&#10;&#10;Description automatically generated with medium confidence">
            <a:extLst>
              <a:ext uri="{FF2B5EF4-FFF2-40B4-BE49-F238E27FC236}">
                <a16:creationId xmlns:a16="http://schemas.microsoft.com/office/drawing/2014/main" id="{959D9C51-EF3C-A454-5D80-684DEBB7B8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7732" y="817461"/>
            <a:ext cx="5764864" cy="4323648"/>
          </a:xfrm>
          <a:prstGeom prst="rect">
            <a:avLst/>
          </a:prstGeom>
        </p:spPr>
      </p:pic>
    </p:spTree>
    <p:extLst>
      <p:ext uri="{BB962C8B-B14F-4D97-AF65-F5344CB8AC3E}">
        <p14:creationId xmlns:p14="http://schemas.microsoft.com/office/powerpoint/2010/main" val="3412750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3EE05E-49B6-CF3C-BF9E-B5B45692BC8B}"/>
            </a:ext>
          </a:extLst>
        </p:cNvPr>
        <p:cNvGrpSpPr/>
        <p:nvPr/>
      </p:nvGrpSpPr>
      <p:grpSpPr>
        <a:xfrm>
          <a:off x="0" y="0"/>
          <a:ext cx="0" cy="0"/>
          <a:chOff x="0" y="0"/>
          <a:chExt cx="0" cy="0"/>
        </a:xfrm>
      </p:grpSpPr>
      <p:sp>
        <p:nvSpPr>
          <p:cNvPr id="12" name="Rectangle 2">
            <a:extLst>
              <a:ext uri="{FF2B5EF4-FFF2-40B4-BE49-F238E27FC236}">
                <a16:creationId xmlns:a16="http://schemas.microsoft.com/office/drawing/2014/main" id="{13B3CB85-26FE-676D-E206-917E2A9DB0FF}"/>
              </a:ext>
            </a:extLst>
          </p:cNvPr>
          <p:cNvSpPr txBox="1">
            <a:spLocks noChangeArrowheads="1"/>
          </p:cNvSpPr>
          <p:nvPr/>
        </p:nvSpPr>
        <p:spPr bwMode="auto">
          <a:xfrm>
            <a:off x="6219318" y="4746919"/>
            <a:ext cx="5728854" cy="2031325"/>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0" fontAlgn="base" latinLnBrk="0" hangingPunct="0">
              <a:lnSpc>
                <a:spcPct val="100000"/>
              </a:lnSpc>
              <a:spcBef>
                <a:spcPct val="0"/>
              </a:spcBef>
              <a:spcAft>
                <a:spcPct val="0"/>
              </a:spcAft>
              <a:buClrTx/>
              <a:buSzTx/>
              <a:tabLst/>
            </a:pPr>
            <a:r>
              <a:rPr kumimoji="0" lang="en-GB" altLang="LID4096"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There's no strong upward or downward trend between the year built and price. While we might expect newer homes to be more expensive, the prices appear fairly dispersed across all years, suggesting other factors are influencing price more strongly. There seems to be a slight increase in the upper range of house prices for houses built after 1980 or 2000, but it's not a very strong pattern. </a:t>
            </a:r>
            <a:endParaRPr kumimoji="0" lang="LID4096" altLang="LID4096"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Content Placeholder 2">
            <a:extLst>
              <a:ext uri="{FF2B5EF4-FFF2-40B4-BE49-F238E27FC236}">
                <a16:creationId xmlns:a16="http://schemas.microsoft.com/office/drawing/2014/main" id="{531D289B-4DA2-9080-DF8E-6D6AAF5F5A8C}"/>
              </a:ext>
            </a:extLst>
          </p:cNvPr>
          <p:cNvSpPr txBox="1">
            <a:spLocks/>
          </p:cNvSpPr>
          <p:nvPr/>
        </p:nvSpPr>
        <p:spPr>
          <a:xfrm>
            <a:off x="255640" y="55791"/>
            <a:ext cx="11692532" cy="504364"/>
          </a:xfrm>
          <a:prstGeom prst="rect">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8100000" scaled="1"/>
            <a:tileRect/>
          </a:gradFill>
        </p:spPr>
        <p:txBody>
          <a:bodyPr vert="horz" lIns="91440" tIns="45720" rIns="91440" bIns="45720" rtlCol="0" anchor="b">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spcBef>
                <a:spcPts val="0"/>
              </a:spcBef>
            </a:pPr>
            <a:r>
              <a:rPr lang="en-US" sz="4000">
                <a:latin typeface="Times New Roman" panose="02020603050405020304" pitchFamily="18" charset="0"/>
                <a:cs typeface="Times New Roman" panose="02020603050405020304" pitchFamily="18" charset="0"/>
              </a:rPr>
              <a:t>Analysis</a:t>
            </a:r>
            <a:endParaRPr lang="en-US" sz="4000" dirty="0">
              <a:latin typeface="Times New Roman" panose="02020603050405020304" pitchFamily="18" charset="0"/>
              <a:cs typeface="Times New Roman" panose="02020603050405020304" pitchFamily="18" charset="0"/>
            </a:endParaRPr>
          </a:p>
        </p:txBody>
      </p:sp>
      <p:pic>
        <p:nvPicPr>
          <p:cNvPr id="11" name="Picture 10" descr="A graph of blue dots&#10;&#10;Description automatically generated">
            <a:extLst>
              <a:ext uri="{FF2B5EF4-FFF2-40B4-BE49-F238E27FC236}">
                <a16:creationId xmlns:a16="http://schemas.microsoft.com/office/drawing/2014/main" id="{469D781B-E5E9-4C8B-65F2-379A76EFE5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9318" y="841668"/>
            <a:ext cx="5728854" cy="3783173"/>
          </a:xfrm>
          <a:prstGeom prst="rect">
            <a:avLst/>
          </a:prstGeom>
        </p:spPr>
      </p:pic>
      <p:pic>
        <p:nvPicPr>
          <p:cNvPr id="18" name="Picture 17">
            <a:extLst>
              <a:ext uri="{FF2B5EF4-FFF2-40B4-BE49-F238E27FC236}">
                <a16:creationId xmlns:a16="http://schemas.microsoft.com/office/drawing/2014/main" id="{64E7B747-1C09-B59E-98C9-355BFDD75081}"/>
              </a:ext>
            </a:extLst>
          </p:cNvPr>
          <p:cNvPicPr>
            <a:picLocks noChangeAspect="1"/>
          </p:cNvPicPr>
          <p:nvPr/>
        </p:nvPicPr>
        <p:blipFill>
          <a:blip r:embed="rId4"/>
          <a:srcRect l="21896" t="38573" r="44053" b="17803"/>
          <a:stretch/>
        </p:blipFill>
        <p:spPr>
          <a:xfrm>
            <a:off x="300826" y="841668"/>
            <a:ext cx="5728854" cy="4585736"/>
          </a:xfrm>
          <a:prstGeom prst="rect">
            <a:avLst/>
          </a:prstGeom>
        </p:spPr>
      </p:pic>
      <p:sp>
        <p:nvSpPr>
          <p:cNvPr id="19" name="Rectangle 2">
            <a:extLst>
              <a:ext uri="{FF2B5EF4-FFF2-40B4-BE49-F238E27FC236}">
                <a16:creationId xmlns:a16="http://schemas.microsoft.com/office/drawing/2014/main" id="{EBC1E774-F68B-366E-6836-68DD30088A42}"/>
              </a:ext>
            </a:extLst>
          </p:cNvPr>
          <p:cNvSpPr txBox="1">
            <a:spLocks noChangeArrowheads="1"/>
          </p:cNvSpPr>
          <p:nvPr/>
        </p:nvSpPr>
        <p:spPr bwMode="auto">
          <a:xfrm>
            <a:off x="300826" y="5717265"/>
            <a:ext cx="5728854" cy="923330"/>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0" fontAlgn="base" latinLnBrk="0" hangingPunct="0">
              <a:lnSpc>
                <a:spcPct val="100000"/>
              </a:lnSpc>
              <a:spcBef>
                <a:spcPct val="0"/>
              </a:spcBef>
              <a:spcAft>
                <a:spcPct val="0"/>
              </a:spcAft>
              <a:buClrTx/>
              <a:buSzTx/>
              <a:tabLst/>
            </a:pPr>
            <a:r>
              <a:rPr kumimoji="0" lang="en-GB" altLang="LID4096"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 expected, houses with very good condition have the highest price followed by Average and good condition. House with fair and poor condition have the lower price. </a:t>
            </a:r>
            <a:endParaRPr kumimoji="0" lang="LID4096" altLang="LID4096"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9660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9A5C02-4F37-2FF4-783A-B30D70ACFC59}"/>
            </a:ext>
          </a:extLst>
        </p:cNvPr>
        <p:cNvGrpSpPr/>
        <p:nvPr/>
      </p:nvGrpSpPr>
      <p:grpSpPr>
        <a:xfrm>
          <a:off x="0" y="0"/>
          <a:ext cx="0" cy="0"/>
          <a:chOff x="0" y="0"/>
          <a:chExt cx="0" cy="0"/>
        </a:xfrm>
      </p:grpSpPr>
      <p:sp>
        <p:nvSpPr>
          <p:cNvPr id="9" name="Rectangle 2">
            <a:extLst>
              <a:ext uri="{FF2B5EF4-FFF2-40B4-BE49-F238E27FC236}">
                <a16:creationId xmlns:a16="http://schemas.microsoft.com/office/drawing/2014/main" id="{E9DD46B1-1970-BC8A-A06C-FDDE4ACD5ACE}"/>
              </a:ext>
            </a:extLst>
          </p:cNvPr>
          <p:cNvSpPr>
            <a:spLocks noGrp="1" noChangeArrowheads="1"/>
          </p:cNvSpPr>
          <p:nvPr>
            <p:ph type="title"/>
          </p:nvPr>
        </p:nvSpPr>
        <p:spPr bwMode="auto">
          <a:xfrm>
            <a:off x="29494" y="4300444"/>
            <a:ext cx="12118947" cy="2554545"/>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GB" altLang="LID4096"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GB" altLang="LID4096"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sqft_living</a:t>
            </a:r>
            <a:r>
              <a:rPr kumimoji="0" lang="en-GB" altLang="LID4096"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total square footage of the interior living space) </a:t>
            </a:r>
            <a:r>
              <a:rPr kumimoji="0" lang="en-GB" altLang="LID4096"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is the most influential factor on house price, with a strong positive correlation (0.7). </a:t>
            </a:r>
            <a:br>
              <a:rPr kumimoji="0" lang="en-GB" altLang="LID4096"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GB" altLang="LID4096"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GB" altLang="LID4096"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Variables like </a:t>
            </a:r>
            <a:r>
              <a:rPr kumimoji="0" lang="en-GB" altLang="LID4096"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sqft_lot</a:t>
            </a:r>
            <a:r>
              <a:rPr kumimoji="0" lang="en-GB" altLang="LID4096"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(total land area of the property), </a:t>
            </a:r>
            <a:r>
              <a:rPr kumimoji="0" lang="en-GB" altLang="LID4096"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yr_built</a:t>
            </a:r>
            <a:r>
              <a:rPr kumimoji="0" lang="en-GB" altLang="LID4096"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(year house built), and </a:t>
            </a:r>
            <a:r>
              <a:rPr kumimoji="0" lang="en-GB" altLang="LID4096"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yr_renovated</a:t>
            </a:r>
            <a:r>
              <a:rPr kumimoji="0" lang="en-GB" altLang="LID4096"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(year house renovated) have weak correlations with house prices.</a:t>
            </a:r>
            <a:br>
              <a:rPr kumimoji="0" lang="en-GB" altLang="LID4096"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GB" altLang="LID4096"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GB" altLang="LID4096"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There is a weak positive correlation between renovation year and price, which indicates that renovated homes might have slightly higher prices.</a:t>
            </a:r>
            <a:br>
              <a:rPr kumimoji="0" lang="en-GB" altLang="LID4096"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GB" altLang="LID4096"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br>
              <a:rPr kumimoji="0" lang="en-GB" altLang="LID4096"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GB" altLang="LID4096"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GB" altLang="LID4096"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yr_built</a:t>
            </a:r>
            <a:r>
              <a:rPr kumimoji="0" lang="en-GB" altLang="LID4096"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GB" altLang="LID4096"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yr_renovated</a:t>
            </a:r>
            <a:r>
              <a:rPr kumimoji="0" lang="en-GB" altLang="LID4096"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(-0.22), shows a negative correlation, meaning that homes built earlier are more likely to have been renovated. </a:t>
            </a:r>
            <a:br>
              <a:rPr kumimoji="0" lang="en-GB" altLang="LID4096"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GB" altLang="LID4096"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GB" altLang="LID4096"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Other factors like bedrooms and floors have moderate but less significant positive correlations with the price.</a:t>
            </a:r>
            <a:endParaRPr kumimoji="0" lang="LID4096" altLang="LID4096"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4" name="Picture 3" descr="A screenshot of a computer screen&#10;&#10;Description automatically generated">
            <a:extLst>
              <a:ext uri="{FF2B5EF4-FFF2-40B4-BE49-F238E27FC236}">
                <a16:creationId xmlns:a16="http://schemas.microsoft.com/office/drawing/2014/main" id="{63702227-09C4-A837-5CCA-C68569646B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1338" y="54550"/>
            <a:ext cx="5435862" cy="4161231"/>
          </a:xfrm>
          <a:prstGeom prst="rect">
            <a:avLst/>
          </a:prstGeom>
        </p:spPr>
      </p:pic>
      <p:pic>
        <p:nvPicPr>
          <p:cNvPr id="7" name="Picture 6" descr="A group of blue and white graphs&#10;&#10;Description automatically generated">
            <a:extLst>
              <a:ext uri="{FF2B5EF4-FFF2-40B4-BE49-F238E27FC236}">
                <a16:creationId xmlns:a16="http://schemas.microsoft.com/office/drawing/2014/main" id="{0C5B4BE2-229F-8B2B-86E9-E837156D48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068" y="0"/>
            <a:ext cx="5240595" cy="4259035"/>
          </a:xfrm>
          <a:prstGeom prst="rect">
            <a:avLst/>
          </a:prstGeom>
        </p:spPr>
      </p:pic>
    </p:spTree>
    <p:extLst>
      <p:ext uri="{BB962C8B-B14F-4D97-AF65-F5344CB8AC3E}">
        <p14:creationId xmlns:p14="http://schemas.microsoft.com/office/powerpoint/2010/main" val="2100715014"/>
      </p:ext>
    </p:extLst>
  </p:cSld>
  <p:clrMapOvr>
    <a:masterClrMapping/>
  </p:clrMapOvr>
</p:sld>
</file>

<file path=ppt/theme/theme1.xml><?xml version="1.0" encoding="utf-8"?>
<a:theme xmlns:a="http://schemas.openxmlformats.org/drawingml/2006/main" name="ArchwayVTI">
  <a:themeElements>
    <a:clrScheme name="Custom 1">
      <a:dk1>
        <a:sysClr val="windowText" lastClr="000000"/>
      </a:dk1>
      <a:lt1>
        <a:sysClr val="window" lastClr="FFFFFF"/>
      </a:lt1>
      <a:dk2>
        <a:srgbClr val="2E3A3C"/>
      </a:dk2>
      <a:lt2>
        <a:srgbClr val="EDE9E7"/>
      </a:lt2>
      <a:accent1>
        <a:srgbClr val="898470"/>
      </a:accent1>
      <a:accent2>
        <a:srgbClr val="7A8773"/>
      </a:accent2>
      <a:accent3>
        <a:srgbClr val="8C845E"/>
      </a:accent3>
      <a:accent4>
        <a:srgbClr val="9F7E56"/>
      </a:accent4>
      <a:accent5>
        <a:srgbClr val="9B7E69"/>
      </a:accent5>
      <a:accent6>
        <a:srgbClr val="AA7862"/>
      </a:accent6>
      <a:hlink>
        <a:srgbClr val="7A8773"/>
      </a:hlink>
      <a:folHlink>
        <a:srgbClr val="9F7E56"/>
      </a:folHlink>
    </a:clrScheme>
    <a:fontScheme name="Archway">
      <a:majorFont>
        <a:latin typeface="Felix Titling"/>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wayVTI" id="{309F1D27-9968-4F93-BA7C-3666A757FD2E}" vid="{76D8E8FD-8787-4E56-A14A-C28BF58ABE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0</TotalTime>
  <Words>1572</Words>
  <Application>Microsoft Office PowerPoint</Application>
  <PresentationFormat>Widescreen</PresentationFormat>
  <Paragraphs>93</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Arial</vt:lpstr>
      <vt:lpstr>Calibri</vt:lpstr>
      <vt:lpstr>Felix Titling</vt:lpstr>
      <vt:lpstr>Goudy Old Style</vt:lpstr>
      <vt:lpstr>Times New Roman</vt:lpstr>
      <vt:lpstr>ArchwayVTI</vt:lpstr>
      <vt:lpstr>Barat Ali Sakhizada  Data Analyst </vt:lpstr>
      <vt:lpstr>King County, Real Estate</vt:lpstr>
      <vt:lpstr>Questions to be answered </vt:lpstr>
      <vt:lpstr>Tools and Techniques  </vt:lpstr>
      <vt:lpstr>Role and Responsibilities</vt:lpstr>
      <vt:lpstr>PowerPoint Presentation</vt:lpstr>
      <vt:lpstr>Majority of the house prices fall between 0 - 1 million. A percentage of houses cost between 1 - 2 million and only a small number of houses cost more than 2 million USD. </vt:lpstr>
      <vt:lpstr>PowerPoint Presentation</vt:lpstr>
      <vt:lpstr>- sqft_living (total square footage of the interior living space) is the most influential factor on house price, with a strong positive correlation (0.7).   - Variables like sqft_lot (total land area of the property), yr_built (year house built), and yr_renovated (year house renovated) have weak correlations with house prices.  - There is a weak positive correlation between renovation year and price, which indicates that renovated homes might have slightly higher prices.   - yr_built and yr_renovated (-0.22), shows a negative correlation, meaning that homes built earlier are more likely to have been renovated.   Other factors like bedrooms and floors have moderate but less significant positive correlations with the price.</vt:lpstr>
      <vt:lpstr>The linear regression analysis between Square Foot Living Area and House Price shows a positive relationship, where each additional square foot adds approximately $280.62 to the expected price.   The regression equation has an R-squared value of 0.493, indicating that about 49.3% of the variation in house prices can be explained by square footage alone.   Although square footage significantly impacts price, as supported by the low p-value (&lt; 0.0001), other factors like location, year built, and amenities are likely influencing the remaining 50.7% of price variation.  </vt:lpstr>
      <vt:lpstr> Key Takeaways</vt:lpstr>
      <vt:lpstr>Retrospective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BaratSakhizada</dc:creator>
  <cp:lastModifiedBy>BaratSakhizada</cp:lastModifiedBy>
  <cp:revision>28</cp:revision>
  <dcterms:created xsi:type="dcterms:W3CDTF">2024-10-06T16:55:31Z</dcterms:created>
  <dcterms:modified xsi:type="dcterms:W3CDTF">2025-01-07T11:08:37Z</dcterms:modified>
</cp:coreProperties>
</file>