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62" r:id="rId4"/>
    <p:sldId id="259" r:id="rId5"/>
    <p:sldId id="260" r:id="rId6"/>
    <p:sldId id="264" r:id="rId7"/>
    <p:sldId id="265" r:id="rId8"/>
    <p:sldId id="263" r:id="rId9"/>
    <p:sldId id="266" r:id="rId10"/>
    <p:sldId id="267" r:id="rId11"/>
    <p:sldId id="268" r:id="rId12"/>
    <p:sldId id="269" r:id="rId13"/>
    <p:sldId id="27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5" name="Footer Placeholder 4"/>
          <p:cNvSpPr>
            <a:spLocks noGrp="1"/>
          </p:cNvSpPr>
          <p:nvPr>
            <p:ph type="ftr" sz="quarter" idx="11"/>
          </p:nvPr>
        </p:nvSpPr>
        <p:spPr/>
        <p:txBody>
          <a:bodyPr/>
          <a:lstStyle/>
          <a:p>
            <a:endParaRPr lang="LID4096"/>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18288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5" name="Footer Placeholder 4"/>
          <p:cNvSpPr>
            <a:spLocks noGrp="1"/>
          </p:cNvSpPr>
          <p:nvPr>
            <p:ph type="ftr" sz="quarter" idx="11"/>
          </p:nvPr>
        </p:nvSpPr>
        <p:spPr/>
        <p:txBody>
          <a:bodyPr/>
          <a:lstStyle/>
          <a:p>
            <a:endParaRPr lang="LID4096"/>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57887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5" name="Footer Placeholder 4"/>
          <p:cNvSpPr>
            <a:spLocks noGrp="1"/>
          </p:cNvSpPr>
          <p:nvPr>
            <p:ph type="ftr" sz="quarter" idx="11"/>
          </p:nvPr>
        </p:nvSpPr>
        <p:spPr/>
        <p:txBody>
          <a:bodyPr/>
          <a:lstStyle/>
          <a:p>
            <a:endParaRPr lang="LID4096"/>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1C3E5F-26C7-4825-B048-03F136286348}" type="slidenum">
              <a:rPr lang="LID4096" smtClean="0"/>
              <a:t>‹#›</a:t>
            </a:fld>
            <a:endParaRPr lang="LID4096"/>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8303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6" name="Footer Placeholder 5"/>
          <p:cNvSpPr>
            <a:spLocks noGrp="1"/>
          </p:cNvSpPr>
          <p:nvPr>
            <p:ph type="ftr" sz="quarter" idx="11"/>
          </p:nvPr>
        </p:nvSpPr>
        <p:spPr/>
        <p:txBody>
          <a:bodyPr/>
          <a:lstStyle/>
          <a:p>
            <a:endParaRPr lang="LID4096"/>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398700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6" name="Footer Placeholder 5"/>
          <p:cNvSpPr>
            <a:spLocks noGrp="1"/>
          </p:cNvSpPr>
          <p:nvPr>
            <p:ph type="ftr" sz="quarter" idx="11"/>
          </p:nvPr>
        </p:nvSpPr>
        <p:spPr/>
        <p:txBody>
          <a:bodyPr/>
          <a:lstStyle/>
          <a:p>
            <a:endParaRPr lang="LID4096"/>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1C3E5F-26C7-4825-B048-03F136286348}" type="slidenum">
              <a:rPr lang="LID4096" smtClean="0"/>
              <a:t>‹#›</a:t>
            </a:fld>
            <a:endParaRPr lang="LID4096"/>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199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6" name="Footer Placeholder 5"/>
          <p:cNvSpPr>
            <a:spLocks noGrp="1"/>
          </p:cNvSpPr>
          <p:nvPr>
            <p:ph type="ftr" sz="quarter" idx="11"/>
          </p:nvPr>
        </p:nvSpPr>
        <p:spPr/>
        <p:txBody>
          <a:bodyPr/>
          <a:lstStyle/>
          <a:p>
            <a:endParaRPr lang="LID4096"/>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1404685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5" name="Footer Placeholder 4"/>
          <p:cNvSpPr>
            <a:spLocks noGrp="1"/>
          </p:cNvSpPr>
          <p:nvPr>
            <p:ph type="ftr" sz="quarter" idx="11"/>
          </p:nvPr>
        </p:nvSpPr>
        <p:spPr/>
        <p:txBody>
          <a:bodyPr/>
          <a:lstStyle/>
          <a:p>
            <a:endParaRPr lang="LID4096"/>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3359985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5" name="Footer Placeholder 4"/>
          <p:cNvSpPr>
            <a:spLocks noGrp="1"/>
          </p:cNvSpPr>
          <p:nvPr>
            <p:ph type="ftr" sz="quarter" idx="11"/>
          </p:nvPr>
        </p:nvSpPr>
        <p:spPr/>
        <p:txBody>
          <a:bodyPr/>
          <a:lstStyle/>
          <a:p>
            <a:endParaRPr lang="LID4096"/>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282889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5" name="Footer Placeholder 4"/>
          <p:cNvSpPr>
            <a:spLocks noGrp="1"/>
          </p:cNvSpPr>
          <p:nvPr>
            <p:ph type="ftr" sz="quarter" idx="11"/>
          </p:nvPr>
        </p:nvSpPr>
        <p:spPr/>
        <p:txBody>
          <a:bodyPr/>
          <a:lstStyle/>
          <a:p>
            <a:endParaRPr lang="LID4096"/>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374341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5" name="Footer Placeholder 4"/>
          <p:cNvSpPr>
            <a:spLocks noGrp="1"/>
          </p:cNvSpPr>
          <p:nvPr>
            <p:ph type="ftr" sz="quarter" idx="11"/>
          </p:nvPr>
        </p:nvSpPr>
        <p:spPr/>
        <p:txBody>
          <a:bodyPr/>
          <a:lstStyle/>
          <a:p>
            <a:endParaRPr lang="LID4096"/>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337501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6" name="Footer Placeholder 5"/>
          <p:cNvSpPr>
            <a:spLocks noGrp="1"/>
          </p:cNvSpPr>
          <p:nvPr>
            <p:ph type="ftr" sz="quarter" idx="11"/>
          </p:nvPr>
        </p:nvSpPr>
        <p:spPr/>
        <p:txBody>
          <a:bodyPr/>
          <a:lstStyle/>
          <a:p>
            <a:endParaRPr lang="LID4096"/>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117247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8" name="Footer Placeholder 7"/>
          <p:cNvSpPr>
            <a:spLocks noGrp="1"/>
          </p:cNvSpPr>
          <p:nvPr>
            <p:ph type="ftr" sz="quarter" idx="11"/>
          </p:nvPr>
        </p:nvSpPr>
        <p:spPr/>
        <p:txBody>
          <a:bodyPr/>
          <a:lstStyle/>
          <a:p>
            <a:endParaRPr lang="LID4096"/>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158116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4" name="Footer Placeholder 3"/>
          <p:cNvSpPr>
            <a:spLocks noGrp="1"/>
          </p:cNvSpPr>
          <p:nvPr>
            <p:ph type="ftr" sz="quarter" idx="11"/>
          </p:nvPr>
        </p:nvSpPr>
        <p:spPr/>
        <p:txBody>
          <a:bodyPr/>
          <a:lstStyle/>
          <a:p>
            <a:endParaRPr lang="LID4096"/>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57534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3" name="Footer Placeholder 2"/>
          <p:cNvSpPr>
            <a:spLocks noGrp="1"/>
          </p:cNvSpPr>
          <p:nvPr>
            <p:ph type="ftr" sz="quarter" idx="11"/>
          </p:nvPr>
        </p:nvSpPr>
        <p:spPr/>
        <p:txBody>
          <a:bodyPr/>
          <a:lstStyle/>
          <a:p>
            <a:endParaRPr lang="LID4096"/>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119179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6" name="Footer Placeholder 5"/>
          <p:cNvSpPr>
            <a:spLocks noGrp="1"/>
          </p:cNvSpPr>
          <p:nvPr>
            <p:ph type="ftr" sz="quarter" idx="11"/>
          </p:nvPr>
        </p:nvSpPr>
        <p:spPr/>
        <p:txBody>
          <a:bodyPr/>
          <a:lstStyle/>
          <a:p>
            <a:endParaRPr lang="LID4096"/>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370947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9A42A5-B131-4917-8283-BB436103A4E1}" type="datetimeFigureOut">
              <a:rPr lang="LID4096" smtClean="0"/>
              <a:t>10/06/2024</a:t>
            </a:fld>
            <a:endParaRPr lang="LID4096"/>
          </a:p>
        </p:txBody>
      </p:sp>
      <p:sp>
        <p:nvSpPr>
          <p:cNvPr id="6" name="Footer Placeholder 5"/>
          <p:cNvSpPr>
            <a:spLocks noGrp="1"/>
          </p:cNvSpPr>
          <p:nvPr>
            <p:ph type="ftr" sz="quarter" idx="11"/>
          </p:nvPr>
        </p:nvSpPr>
        <p:spPr/>
        <p:txBody>
          <a:bodyPr/>
          <a:lstStyle/>
          <a:p>
            <a:endParaRPr lang="LID4096"/>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1C3E5F-26C7-4825-B048-03F136286348}" type="slidenum">
              <a:rPr lang="LID4096" smtClean="0"/>
              <a:t>‹#›</a:t>
            </a:fld>
            <a:endParaRPr lang="LID4096"/>
          </a:p>
        </p:txBody>
      </p:sp>
    </p:spTree>
    <p:extLst>
      <p:ext uri="{BB962C8B-B14F-4D97-AF65-F5344CB8AC3E}">
        <p14:creationId xmlns:p14="http://schemas.microsoft.com/office/powerpoint/2010/main" val="1499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9A42A5-B131-4917-8283-BB436103A4E1}" type="datetimeFigureOut">
              <a:rPr lang="LID4096" smtClean="0"/>
              <a:t>10/06/2024</a:t>
            </a:fld>
            <a:endParaRPr lang="LID4096"/>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1C3E5F-26C7-4825-B048-03F136286348}" type="slidenum">
              <a:rPr lang="LID4096" smtClean="0"/>
              <a:t>‹#›</a:t>
            </a:fld>
            <a:endParaRPr lang="LID4096"/>
          </a:p>
        </p:txBody>
      </p:sp>
    </p:spTree>
    <p:extLst>
      <p:ext uri="{BB962C8B-B14F-4D97-AF65-F5344CB8AC3E}">
        <p14:creationId xmlns:p14="http://schemas.microsoft.com/office/powerpoint/2010/main" val="2909374077"/>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6CD8247-C22B-3A68-1AED-76BB7CDF9EA9}"/>
              </a:ext>
            </a:extLst>
          </p:cNvPr>
          <p:cNvSpPr>
            <a:spLocks noGrp="1"/>
          </p:cNvSpPr>
          <p:nvPr>
            <p:ph type="subTitle" idx="1"/>
          </p:nvPr>
        </p:nvSpPr>
        <p:spPr>
          <a:xfrm>
            <a:off x="3076550" y="2780917"/>
            <a:ext cx="8131550" cy="1126283"/>
          </a:xfrm>
        </p:spPr>
        <p:txBody>
          <a:bodyPr>
            <a:normAutofit/>
          </a:bodyPr>
          <a:lstStyle/>
          <a:p>
            <a:r>
              <a:rPr lang="en-GB" dirty="0">
                <a:latin typeface="Times New Roman" panose="02020603050405020304" pitchFamily="18" charset="0"/>
                <a:cs typeface="Times New Roman" panose="02020603050405020304" pitchFamily="18" charset="0"/>
              </a:rPr>
              <a:t>Strategic Insights for </a:t>
            </a:r>
            <a:r>
              <a:rPr lang="en-GB" dirty="0" err="1">
                <a:latin typeface="Times New Roman" panose="02020603050405020304" pitchFamily="18" charset="0"/>
                <a:cs typeface="Times New Roman" panose="02020603050405020304" pitchFamily="18" charset="0"/>
              </a:rPr>
              <a:t>Rockbuster</a:t>
            </a:r>
            <a:r>
              <a:rPr lang="en-GB" dirty="0">
                <a:latin typeface="Times New Roman" panose="02020603050405020304" pitchFamily="18" charset="0"/>
                <a:cs typeface="Times New Roman" panose="02020603050405020304" pitchFamily="18" charset="0"/>
              </a:rPr>
              <a:t> Stealth: From Stores to Streaming</a:t>
            </a:r>
            <a:endParaRPr lang="LID4096" dirty="0">
              <a:latin typeface="Times New Roman" panose="02020603050405020304" pitchFamily="18" charset="0"/>
              <a:cs typeface="Times New Roman" panose="02020603050405020304" pitchFamily="18" charset="0"/>
            </a:endParaRPr>
          </a:p>
        </p:txBody>
      </p:sp>
      <p:sp>
        <p:nvSpPr>
          <p:cNvPr id="99" name="Rectangle 98">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71"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LID4096"/>
            </a:p>
          </p:txBody>
        </p:sp>
        <p:sp>
          <p:nvSpPr>
            <p:cNvPr id="101"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LID4096"/>
            </a:p>
          </p:txBody>
        </p:sp>
        <p:sp>
          <p:nvSpPr>
            <p:cNvPr id="102"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LID4096"/>
            </a:p>
          </p:txBody>
        </p:sp>
        <p:sp>
          <p:nvSpPr>
            <p:cNvPr id="103"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LID4096"/>
            </a:p>
          </p:txBody>
        </p:sp>
        <p:sp>
          <p:nvSpPr>
            <p:cNvPr id="104"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LID4096"/>
            </a:p>
          </p:txBody>
        </p:sp>
        <p:sp>
          <p:nvSpPr>
            <p:cNvPr id="105"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LID4096"/>
            </a:p>
          </p:txBody>
        </p:sp>
        <p:sp>
          <p:nvSpPr>
            <p:cNvPr id="106"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LID4096"/>
            </a:p>
          </p:txBody>
        </p:sp>
        <p:sp>
          <p:nvSpPr>
            <p:cNvPr id="107"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LID4096"/>
            </a:p>
          </p:txBody>
        </p:sp>
        <p:sp>
          <p:nvSpPr>
            <p:cNvPr id="108"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LID4096"/>
            </a:p>
          </p:txBody>
        </p:sp>
        <p:sp>
          <p:nvSpPr>
            <p:cNvPr id="109"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LID4096"/>
            </a:p>
          </p:txBody>
        </p:sp>
        <p:sp>
          <p:nvSpPr>
            <p:cNvPr id="110"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LID4096"/>
            </a:p>
          </p:txBody>
        </p:sp>
        <p:sp>
          <p:nvSpPr>
            <p:cNvPr id="111"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LID4096"/>
            </a:p>
          </p:txBody>
        </p:sp>
      </p:grpSp>
      <p:grpSp>
        <p:nvGrpSpPr>
          <p:cNvPr id="112" name="Group 11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85"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LID4096"/>
            </a:p>
          </p:txBody>
        </p:sp>
        <p:sp>
          <p:nvSpPr>
            <p:cNvPr id="86"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LID4096"/>
            </a:p>
          </p:txBody>
        </p:sp>
        <p:sp>
          <p:nvSpPr>
            <p:cNvPr id="87"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LID4096"/>
            </a:p>
          </p:txBody>
        </p:sp>
        <p:sp>
          <p:nvSpPr>
            <p:cNvPr id="88"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LID4096"/>
            </a:p>
          </p:txBody>
        </p:sp>
        <p:sp>
          <p:nvSpPr>
            <p:cNvPr id="89"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LID4096"/>
            </a:p>
          </p:txBody>
        </p:sp>
        <p:sp>
          <p:nvSpPr>
            <p:cNvPr id="90"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LID4096"/>
            </a:p>
          </p:txBody>
        </p:sp>
        <p:sp>
          <p:nvSpPr>
            <p:cNvPr id="91"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LID4096"/>
            </a:p>
          </p:txBody>
        </p:sp>
        <p:sp>
          <p:nvSpPr>
            <p:cNvPr id="92"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LID4096"/>
            </a:p>
          </p:txBody>
        </p:sp>
        <p:sp>
          <p:nvSpPr>
            <p:cNvPr id="93"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LID4096"/>
            </a:p>
          </p:txBody>
        </p:sp>
        <p:sp>
          <p:nvSpPr>
            <p:cNvPr id="94"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LID4096"/>
            </a:p>
          </p:txBody>
        </p:sp>
        <p:sp>
          <p:nvSpPr>
            <p:cNvPr id="95"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LID4096"/>
            </a:p>
          </p:txBody>
        </p:sp>
        <p:sp>
          <p:nvSpPr>
            <p:cNvPr id="96"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LID4096"/>
            </a:p>
          </p:txBody>
        </p:sp>
      </p:grpSp>
      <p:sp>
        <p:nvSpPr>
          <p:cNvPr id="98"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LID4096"/>
          </a:p>
        </p:txBody>
      </p:sp>
    </p:spTree>
    <p:extLst>
      <p:ext uri="{BB962C8B-B14F-4D97-AF65-F5344CB8AC3E}">
        <p14:creationId xmlns:p14="http://schemas.microsoft.com/office/powerpoint/2010/main" val="290434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FAA5-A062-7CE0-D621-D9D3DF41643C}"/>
              </a:ext>
            </a:extLst>
          </p:cNvPr>
          <p:cNvSpPr>
            <a:spLocks noGrp="1"/>
          </p:cNvSpPr>
          <p:nvPr>
            <p:ph type="title"/>
          </p:nvPr>
        </p:nvSpPr>
        <p:spPr>
          <a:xfrm>
            <a:off x="1920875" y="188912"/>
            <a:ext cx="8350250"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Customer Count by Payment</a:t>
            </a:r>
          </a:p>
        </p:txBody>
      </p:sp>
      <p:pic>
        <p:nvPicPr>
          <p:cNvPr id="6" name="Content Placeholder 5" descr="A graph of a number of people&#10;&#10;Description automatically generated">
            <a:extLst>
              <a:ext uri="{FF2B5EF4-FFF2-40B4-BE49-F238E27FC236}">
                <a16:creationId xmlns:a16="http://schemas.microsoft.com/office/drawing/2014/main" id="{71069CAE-D487-9A2A-5791-F6E37ABAD4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20876" y="1125538"/>
            <a:ext cx="4246563" cy="4823742"/>
          </a:xfrm>
        </p:spPr>
      </p:pic>
      <p:sp>
        <p:nvSpPr>
          <p:cNvPr id="4" name="Content Placeholder 3">
            <a:extLst>
              <a:ext uri="{FF2B5EF4-FFF2-40B4-BE49-F238E27FC236}">
                <a16:creationId xmlns:a16="http://schemas.microsoft.com/office/drawing/2014/main" id="{B1A4CB33-A26E-0AE0-8118-9D63B2A9C2C4}"/>
              </a:ext>
            </a:extLst>
          </p:cNvPr>
          <p:cNvSpPr>
            <a:spLocks noGrp="1"/>
          </p:cNvSpPr>
          <p:nvPr>
            <p:ph sz="half" idx="2"/>
          </p:nvPr>
        </p:nvSpPr>
        <p:spPr>
          <a:xfrm>
            <a:off x="6600057" y="1125538"/>
            <a:ext cx="3671068" cy="4823742"/>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Our current rental service has the </a:t>
            </a:r>
            <a:r>
              <a:rPr lang="en-US" sz="2400" b="1" dirty="0">
                <a:latin typeface="Calibri" panose="020F0502020204030204" pitchFamily="34" charset="0"/>
                <a:ea typeface="Calibri" panose="020F0502020204030204" pitchFamily="34" charset="0"/>
                <a:cs typeface="Calibri" panose="020F0502020204030204" pitchFamily="34" charset="0"/>
              </a:rPr>
              <a:t>highest customer in India and China.</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India and China </a:t>
            </a:r>
            <a:r>
              <a:rPr lang="en-US" sz="2400" dirty="0">
                <a:latin typeface="Calibri" panose="020F0502020204030204" pitchFamily="34" charset="0"/>
                <a:ea typeface="Calibri" panose="020F0502020204030204" pitchFamily="34" charset="0"/>
                <a:cs typeface="Calibri" panose="020F0502020204030204" pitchFamily="34" charset="0"/>
              </a:rPr>
              <a:t>customers make </a:t>
            </a:r>
            <a:r>
              <a:rPr lang="en-US" sz="2400" b="1" dirty="0">
                <a:latin typeface="Calibri" panose="020F0502020204030204" pitchFamily="34" charset="0"/>
                <a:ea typeface="Calibri" panose="020F0502020204030204" pitchFamily="34" charset="0"/>
                <a:cs typeface="Calibri" panose="020F0502020204030204" pitchFamily="34" charset="0"/>
              </a:rPr>
              <a:t>highest</a:t>
            </a:r>
            <a:r>
              <a:rPr lang="en-US" sz="2400" dirty="0">
                <a:latin typeface="Calibri" panose="020F0502020204030204" pitchFamily="34" charset="0"/>
                <a:ea typeface="Calibri" panose="020F0502020204030204" pitchFamily="34" charset="0"/>
                <a:cs typeface="Calibri" panose="020F0502020204030204" pitchFamily="34" charset="0"/>
              </a:rPr>
              <a:t> revenue.</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41DBFC6-4BA0-FA3C-FC90-0BF5AF49898B}"/>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159043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919C-FCFD-4BAB-EBE7-8F8392370931}"/>
              </a:ext>
            </a:extLst>
          </p:cNvPr>
          <p:cNvSpPr>
            <a:spLocks noGrp="1"/>
          </p:cNvSpPr>
          <p:nvPr>
            <p:ph type="title"/>
          </p:nvPr>
        </p:nvSpPr>
        <p:spPr>
          <a:xfrm>
            <a:off x="1919536" y="188912"/>
            <a:ext cx="8351589"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Top 5 Customer by Payment</a:t>
            </a:r>
          </a:p>
        </p:txBody>
      </p:sp>
      <p:pic>
        <p:nvPicPr>
          <p:cNvPr id="6" name="Content Placeholder 5" descr="A map of the world&#10;&#10;Description automatically generated">
            <a:extLst>
              <a:ext uri="{FF2B5EF4-FFF2-40B4-BE49-F238E27FC236}">
                <a16:creationId xmlns:a16="http://schemas.microsoft.com/office/drawing/2014/main" id="{258281ED-4178-50A4-DE07-00F638D0B0B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9289" y="1052736"/>
            <a:ext cx="8351837" cy="3317512"/>
          </a:xfrm>
        </p:spPr>
      </p:pic>
      <p:sp>
        <p:nvSpPr>
          <p:cNvPr id="4" name="Content Placeholder 3">
            <a:extLst>
              <a:ext uri="{FF2B5EF4-FFF2-40B4-BE49-F238E27FC236}">
                <a16:creationId xmlns:a16="http://schemas.microsoft.com/office/drawing/2014/main" id="{BA04365C-EFBC-710D-86F3-B45D7D8600F1}"/>
              </a:ext>
            </a:extLst>
          </p:cNvPr>
          <p:cNvSpPr>
            <a:spLocks noGrp="1"/>
          </p:cNvSpPr>
          <p:nvPr>
            <p:ph sz="half" idx="2"/>
          </p:nvPr>
        </p:nvSpPr>
        <p:spPr>
          <a:xfrm>
            <a:off x="1919289" y="4653136"/>
            <a:ext cx="8351837" cy="1296144"/>
          </a:xfrm>
        </p:spPr>
        <p:txBody>
          <a:bodyPr>
            <a:normAutofit lnSpcReduction="10000"/>
          </a:bodyPr>
          <a:lstStyle/>
          <a:p>
            <a:r>
              <a:rPr lang="en-US" sz="2400" dirty="0">
                <a:latin typeface="Calibri" panose="020F0502020204030204" pitchFamily="34" charset="0"/>
                <a:ea typeface="Calibri" panose="020F0502020204030204" pitchFamily="34" charset="0"/>
                <a:cs typeface="Calibri" panose="020F0502020204030204" pitchFamily="34" charset="0"/>
              </a:rPr>
              <a:t>These are the </a:t>
            </a:r>
            <a:r>
              <a:rPr lang="en-US" sz="2400" b="1" dirty="0">
                <a:latin typeface="Calibri" panose="020F0502020204030204" pitchFamily="34" charset="0"/>
                <a:ea typeface="Calibri" panose="020F0502020204030204" pitchFamily="34" charset="0"/>
                <a:cs typeface="Calibri" panose="020F0502020204030204" pitchFamily="34" charset="0"/>
              </a:rPr>
              <a:t>top 5 customers from the top two countries, India and China.</a:t>
            </a:r>
          </a:p>
          <a:p>
            <a:r>
              <a:rPr lang="en-US" sz="2400" b="1" dirty="0">
                <a:latin typeface="Calibri" panose="020F0502020204030204" pitchFamily="34" charset="0"/>
                <a:ea typeface="Calibri" panose="020F0502020204030204" pitchFamily="34" charset="0"/>
                <a:cs typeface="Calibri" panose="020F0502020204030204" pitchFamily="34" charset="0"/>
              </a:rPr>
              <a:t>Asia has highest </a:t>
            </a:r>
            <a:r>
              <a:rPr lang="en-US" sz="2400" dirty="0">
                <a:latin typeface="Calibri" panose="020F0502020204030204" pitchFamily="34" charset="0"/>
                <a:ea typeface="Calibri" panose="020F0502020204030204" pitchFamily="34" charset="0"/>
                <a:cs typeface="Calibri" panose="020F0502020204030204" pitchFamily="34" charset="0"/>
              </a:rPr>
              <a:t>customers.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17A7D63-90DC-70FF-8111-2764319839C3}"/>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212194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202B-D7D2-E9DE-9546-31074AEFACAB}"/>
              </a:ext>
            </a:extLst>
          </p:cNvPr>
          <p:cNvSpPr>
            <a:spLocks noGrp="1"/>
          </p:cNvSpPr>
          <p:nvPr>
            <p:ph type="title"/>
          </p:nvPr>
        </p:nvSpPr>
        <p:spPr>
          <a:xfrm>
            <a:off x="1920876" y="188912"/>
            <a:ext cx="8350248"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Analysis by Film Category</a:t>
            </a:r>
          </a:p>
        </p:txBody>
      </p:sp>
      <p:pic>
        <p:nvPicPr>
          <p:cNvPr id="6" name="Content Placeholder 5" descr="A graph with purple bars&#10;&#10;Description automatically generated">
            <a:extLst>
              <a:ext uri="{FF2B5EF4-FFF2-40B4-BE49-F238E27FC236}">
                <a16:creationId xmlns:a16="http://schemas.microsoft.com/office/drawing/2014/main" id="{530B8E95-3F7F-BF41-5DE7-CA06FC6ECF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99248" y="1125538"/>
            <a:ext cx="4312776" cy="4823742"/>
          </a:xfrm>
        </p:spPr>
      </p:pic>
      <p:sp>
        <p:nvSpPr>
          <p:cNvPr id="4" name="Content Placeholder 3">
            <a:extLst>
              <a:ext uri="{FF2B5EF4-FFF2-40B4-BE49-F238E27FC236}">
                <a16:creationId xmlns:a16="http://schemas.microsoft.com/office/drawing/2014/main" id="{4358951B-F314-342E-E83F-94258076B393}"/>
              </a:ext>
            </a:extLst>
          </p:cNvPr>
          <p:cNvSpPr>
            <a:spLocks noGrp="1"/>
          </p:cNvSpPr>
          <p:nvPr>
            <p:ph sz="half" idx="2"/>
          </p:nvPr>
        </p:nvSpPr>
        <p:spPr>
          <a:xfrm>
            <a:off x="6672064" y="1125538"/>
            <a:ext cx="3599060" cy="4823742"/>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PG-13 </a:t>
            </a:r>
            <a:r>
              <a:rPr lang="en-US" sz="2400" dirty="0">
                <a:latin typeface="Calibri" panose="020F0502020204030204" pitchFamily="34" charset="0"/>
                <a:ea typeface="Calibri" panose="020F0502020204030204" pitchFamily="34" charset="0"/>
                <a:cs typeface="Calibri" panose="020F0502020204030204" pitchFamily="34" charset="0"/>
              </a:rPr>
              <a:t>contributed the </a:t>
            </a:r>
            <a:r>
              <a:rPr lang="en-US" sz="2400" b="1" dirty="0">
                <a:latin typeface="Calibri" panose="020F0502020204030204" pitchFamily="34" charset="0"/>
                <a:ea typeface="Calibri" panose="020F0502020204030204" pitchFamily="34" charset="0"/>
                <a:cs typeface="Calibri" panose="020F0502020204030204" pitchFamily="34" charset="0"/>
              </a:rPr>
              <a:t>most </a:t>
            </a:r>
            <a:r>
              <a:rPr lang="en-US" sz="2400" dirty="0">
                <a:latin typeface="Calibri" panose="020F0502020204030204" pitchFamily="34" charset="0"/>
                <a:ea typeface="Calibri" panose="020F0502020204030204" pitchFamily="34" charset="0"/>
                <a:cs typeface="Calibri" panose="020F0502020204030204" pitchFamily="34" charset="0"/>
              </a:rPr>
              <a:t>to the revenue.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PG-13 </a:t>
            </a:r>
            <a:r>
              <a:rPr lang="en-US" sz="2400" dirty="0">
                <a:latin typeface="Calibri" panose="020F0502020204030204" pitchFamily="34" charset="0"/>
                <a:ea typeface="Calibri" panose="020F0502020204030204" pitchFamily="34" charset="0"/>
                <a:cs typeface="Calibri" panose="020F0502020204030204" pitchFamily="34" charset="0"/>
              </a:rPr>
              <a:t>has the </a:t>
            </a:r>
            <a:r>
              <a:rPr lang="en-US" sz="2400" b="1" dirty="0">
                <a:latin typeface="Calibri" panose="020F0502020204030204" pitchFamily="34" charset="0"/>
                <a:ea typeface="Calibri" panose="020F0502020204030204" pitchFamily="34" charset="0"/>
                <a:cs typeface="Calibri" panose="020F0502020204030204" pitchFamily="34" charset="0"/>
              </a:rPr>
              <a:t>most popular </a:t>
            </a:r>
            <a:r>
              <a:rPr lang="en-US" sz="2400" dirty="0">
                <a:latin typeface="Calibri" panose="020F0502020204030204" pitchFamily="34" charset="0"/>
                <a:ea typeface="Calibri" panose="020F0502020204030204" pitchFamily="34" charset="0"/>
                <a:cs typeface="Calibri" panose="020F0502020204030204" pitchFamily="34" charset="0"/>
              </a:rPr>
              <a:t>film rating.</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CC0FE31-33BD-85D2-8631-C68A6D5D72CA}"/>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326219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693B-0A77-D557-435A-AAF0BDB94A28}"/>
              </a:ext>
            </a:extLst>
          </p:cNvPr>
          <p:cNvSpPr>
            <a:spLocks noGrp="1"/>
          </p:cNvSpPr>
          <p:nvPr>
            <p:ph type="title"/>
          </p:nvPr>
        </p:nvSpPr>
        <p:spPr>
          <a:xfrm>
            <a:off x="1919536" y="188912"/>
            <a:ext cx="8351589" cy="647800"/>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Recommendation</a:t>
            </a:r>
          </a:p>
        </p:txBody>
      </p:sp>
      <p:sp>
        <p:nvSpPr>
          <p:cNvPr id="3" name="Content Placeholder 2">
            <a:extLst>
              <a:ext uri="{FF2B5EF4-FFF2-40B4-BE49-F238E27FC236}">
                <a16:creationId xmlns:a16="http://schemas.microsoft.com/office/drawing/2014/main" id="{A94E4611-F642-8D23-A76A-790E2EB41F25}"/>
              </a:ext>
            </a:extLst>
          </p:cNvPr>
          <p:cNvSpPr>
            <a:spLocks noGrp="1"/>
          </p:cNvSpPr>
          <p:nvPr>
            <p:ph idx="1"/>
          </p:nvPr>
        </p:nvSpPr>
        <p:spPr>
          <a:xfrm>
            <a:off x="1919537" y="908720"/>
            <a:ext cx="8351589" cy="5040560"/>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India, China, and America  </a:t>
            </a:r>
            <a:r>
              <a:rPr lang="en-US" sz="2400" dirty="0">
                <a:latin typeface="Calibri" panose="020F0502020204030204" pitchFamily="34" charset="0"/>
                <a:ea typeface="Calibri" panose="020F0502020204030204" pitchFamily="34" charset="0"/>
                <a:cs typeface="Calibri" panose="020F0502020204030204" pitchFamily="34" charset="0"/>
              </a:rPr>
              <a:t>which the largest customer bases.</a:t>
            </a:r>
          </a:p>
          <a:p>
            <a:r>
              <a:rPr lang="en-US" sz="2400" b="1" dirty="0">
                <a:latin typeface="Calibri" panose="020F0502020204030204" pitchFamily="34" charset="0"/>
                <a:ea typeface="Calibri" panose="020F0502020204030204" pitchFamily="34" charset="0"/>
                <a:cs typeface="Calibri" panose="020F0502020204030204" pitchFamily="34" charset="0"/>
              </a:rPr>
              <a:t>Expanding our movie selection to include local languages in India and China, </a:t>
            </a:r>
            <a:r>
              <a:rPr lang="en-US" sz="2400" dirty="0">
                <a:latin typeface="Calibri" panose="020F0502020204030204" pitchFamily="34" charset="0"/>
                <a:ea typeface="Calibri" panose="020F0502020204030204" pitchFamily="34" charset="0"/>
                <a:cs typeface="Calibri" panose="020F0502020204030204" pitchFamily="34" charset="0"/>
              </a:rPr>
              <a:t>has the potential to </a:t>
            </a:r>
            <a:r>
              <a:rPr lang="en-US" sz="2400" b="1" dirty="0">
                <a:latin typeface="Calibri" panose="020F0502020204030204" pitchFamily="34" charset="0"/>
                <a:ea typeface="Calibri" panose="020F0502020204030204" pitchFamily="34" charset="0"/>
                <a:cs typeface="Calibri" panose="020F0502020204030204" pitchFamily="34" charset="0"/>
              </a:rPr>
              <a:t>broaden our customer base in these two countries.</a:t>
            </a:r>
          </a:p>
          <a:p>
            <a:r>
              <a:rPr lang="en-US" sz="2400" dirty="0">
                <a:latin typeface="Calibri" panose="020F0502020204030204" pitchFamily="34" charset="0"/>
                <a:ea typeface="Calibri" panose="020F0502020204030204" pitchFamily="34" charset="0"/>
                <a:cs typeface="Calibri" panose="020F0502020204030204" pitchFamily="34" charset="0"/>
              </a:rPr>
              <a:t>These results suggest the allocating more marketing resources to </a:t>
            </a:r>
            <a:r>
              <a:rPr lang="en-US" sz="2400" b="1" dirty="0">
                <a:latin typeface="Calibri" panose="020F0502020204030204" pitchFamily="34" charset="0"/>
                <a:ea typeface="Calibri" panose="020F0502020204030204" pitchFamily="34" charset="0"/>
                <a:cs typeface="Calibri" panose="020F0502020204030204" pitchFamily="34" charset="0"/>
              </a:rPr>
              <a:t>Asia and America.</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These results suggest focusing film selection and marketing resources on the genres, along with the </a:t>
            </a:r>
            <a:r>
              <a:rPr lang="en-US" sz="2400" b="1" dirty="0">
                <a:latin typeface="Calibri" panose="020F0502020204030204" pitchFamily="34" charset="0"/>
                <a:ea typeface="Calibri" panose="020F0502020204030204" pitchFamily="34" charset="0"/>
                <a:cs typeface="Calibri" panose="020F0502020204030204" pitchFamily="34" charset="0"/>
              </a:rPr>
              <a:t>PG-13 rating.</a:t>
            </a:r>
          </a:p>
          <a:p>
            <a:r>
              <a:rPr lang="en-US" sz="2400" dirty="0">
                <a:latin typeface="Calibri" panose="020F0502020204030204" pitchFamily="34" charset="0"/>
                <a:ea typeface="Calibri" panose="020F0502020204030204" pitchFamily="34" charset="0"/>
                <a:cs typeface="Calibri" panose="020F0502020204030204" pitchFamily="34" charset="0"/>
              </a:rPr>
              <a:t>To </a:t>
            </a:r>
            <a:r>
              <a:rPr lang="en-US" sz="2400" b="1" dirty="0">
                <a:latin typeface="Calibri" panose="020F0502020204030204" pitchFamily="34" charset="0"/>
                <a:ea typeface="Calibri" panose="020F0502020204030204" pitchFamily="34" charset="0"/>
                <a:cs typeface="Calibri" panose="020F0502020204030204" pitchFamily="34" charset="0"/>
              </a:rPr>
              <a:t>reduce costs on movie licenses, </a:t>
            </a:r>
            <a:r>
              <a:rPr lang="en-US" sz="2400" dirty="0">
                <a:latin typeface="Calibri" panose="020F0502020204030204" pitchFamily="34" charset="0"/>
                <a:ea typeface="Calibri" panose="020F0502020204030204" pitchFamily="34" charset="0"/>
                <a:cs typeface="Calibri" panose="020F0502020204030204" pitchFamily="34" charset="0"/>
              </a:rPr>
              <a:t>consider </a:t>
            </a:r>
            <a:r>
              <a:rPr lang="en-US" sz="2400" b="1" dirty="0">
                <a:latin typeface="Calibri" panose="020F0502020204030204" pitchFamily="34" charset="0"/>
                <a:ea typeface="Calibri" panose="020F0502020204030204" pitchFamily="34" charset="0"/>
                <a:cs typeface="Calibri" panose="020F0502020204030204" pitchFamily="34" charset="0"/>
              </a:rPr>
              <a:t>discontinuing current movies with minimal or no rental history. </a:t>
            </a:r>
            <a:r>
              <a:rPr lang="en-US" sz="2400" dirty="0">
                <a:latin typeface="Calibri" panose="020F0502020204030204" pitchFamily="34" charset="0"/>
                <a:ea typeface="Calibri" panose="020F0502020204030204" pitchFamily="34" charset="0"/>
                <a:cs typeface="Calibri" panose="020F0502020204030204" pitchFamily="34" charset="0"/>
              </a:rPr>
              <a:t>This approach ensures a more efficient allocation of resources by focusing on movies that have a higher rental demand.</a:t>
            </a:r>
          </a:p>
        </p:txBody>
      </p:sp>
      <p:sp>
        <p:nvSpPr>
          <p:cNvPr id="6" name="TextBox 5">
            <a:extLst>
              <a:ext uri="{FF2B5EF4-FFF2-40B4-BE49-F238E27FC236}">
                <a16:creationId xmlns:a16="http://schemas.microsoft.com/office/drawing/2014/main" id="{E3B2580C-B401-9889-B61D-0C54FA2E57AB}"/>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320818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1377-8469-D26F-FD8E-4C6F3B1BC1AD}"/>
              </a:ext>
            </a:extLst>
          </p:cNvPr>
          <p:cNvSpPr>
            <a:spLocks noGrp="1"/>
          </p:cNvSpPr>
          <p:nvPr>
            <p:ph type="title"/>
          </p:nvPr>
        </p:nvSpPr>
        <p:spPr>
          <a:xfrm>
            <a:off x="1472048" y="3148542"/>
            <a:ext cx="8911687" cy="1280890"/>
          </a:xfrm>
        </p:spPr>
        <p:txBody>
          <a:bodyPr/>
          <a:lstStyle/>
          <a:p>
            <a:pPr algn="ctr"/>
            <a:r>
              <a:rPr lang="en-US" b="1" dirty="0">
                <a:latin typeface="Times New Roman" panose="02020603050405020304" pitchFamily="18" charset="0"/>
                <a:cs typeface="Times New Roman" panose="02020603050405020304" pitchFamily="18" charset="0"/>
              </a:rPr>
              <a:t>Q&amp;A</a:t>
            </a:r>
            <a:endParaRPr lang="LID4096"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3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LID4096"/>
            </a:p>
          </p:txBody>
        </p:sp>
        <p:sp>
          <p:nvSpPr>
            <p:cNvPr id="26"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LID4096"/>
            </a:p>
          </p:txBody>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LID4096"/>
            </a:p>
          </p:txBody>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LID4096"/>
            </a:p>
          </p:txBody>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LID4096"/>
            </a:p>
          </p:txBody>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LID4096"/>
            </a:p>
          </p:txBody>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LID4096"/>
            </a:p>
          </p:txBody>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LID4096"/>
            </a:p>
          </p:txBody>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LID4096"/>
            </a:p>
          </p:txBody>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LID4096"/>
            </a:p>
          </p:txBody>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LID4096"/>
            </a:p>
          </p:txBody>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LID4096"/>
            </a:p>
          </p:txBody>
        </p:sp>
      </p:grpSp>
      <p:sp>
        <p:nvSpPr>
          <p:cNvPr id="2" name="Title 1">
            <a:extLst>
              <a:ext uri="{FF2B5EF4-FFF2-40B4-BE49-F238E27FC236}">
                <a16:creationId xmlns:a16="http://schemas.microsoft.com/office/drawing/2014/main" id="{AE16B95A-9745-2AA0-E2E1-0800C2FF13BB}"/>
              </a:ext>
            </a:extLst>
          </p:cNvPr>
          <p:cNvSpPr>
            <a:spLocks noGrp="1"/>
          </p:cNvSpPr>
          <p:nvPr>
            <p:ph type="title"/>
          </p:nvPr>
        </p:nvSpPr>
        <p:spPr>
          <a:xfrm>
            <a:off x="7839756" y="1159566"/>
            <a:ext cx="3662939" cy="4568264"/>
          </a:xfrm>
        </p:spPr>
        <p:txBody>
          <a:bodyPr anchor="ctr">
            <a:normAutofit/>
          </a:bodyPr>
          <a:lstStyle/>
          <a:p>
            <a:r>
              <a:rPr lang="en-US" b="1">
                <a:solidFill>
                  <a:schemeClr val="tx1"/>
                </a:solidFill>
                <a:latin typeface="Times New Roman" panose="02020603050405020304" pitchFamily="18" charset="0"/>
                <a:ea typeface="+mn-ea"/>
                <a:cs typeface="Times New Roman" panose="02020603050405020304" pitchFamily="18" charset="0"/>
              </a:rPr>
              <a:t>Outline</a:t>
            </a:r>
            <a:endParaRPr lang="LID4096" b="1">
              <a:solidFill>
                <a:schemeClr val="tx1"/>
              </a:solidFill>
              <a:latin typeface="Times New Roman" panose="02020603050405020304" pitchFamily="18" charset="0"/>
              <a:ea typeface="+mn-ea"/>
              <a:cs typeface="Times New Roman" panose="02020603050405020304" pitchFamily="18" charset="0"/>
            </a:endParaRP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LID4096"/>
          </a:p>
        </p:txBody>
      </p:sp>
      <p:sp>
        <p:nvSpPr>
          <p:cNvPr id="3" name="Content Placeholder 2">
            <a:extLst>
              <a:ext uri="{FF2B5EF4-FFF2-40B4-BE49-F238E27FC236}">
                <a16:creationId xmlns:a16="http://schemas.microsoft.com/office/drawing/2014/main" id="{904B127C-3BCC-E7D4-0B0A-D8940F1FD8D0}"/>
              </a:ext>
            </a:extLst>
          </p:cNvPr>
          <p:cNvSpPr>
            <a:spLocks noGrp="1"/>
          </p:cNvSpPr>
          <p:nvPr>
            <p:ph idx="1"/>
          </p:nvPr>
        </p:nvSpPr>
        <p:spPr>
          <a:xfrm>
            <a:off x="637310" y="1286934"/>
            <a:ext cx="5292436" cy="4284134"/>
          </a:xfrm>
        </p:spPr>
        <p:txBody>
          <a:bodyPr anchor="ctr">
            <a:normAutofit/>
          </a:bodyPr>
          <a:lstStyle/>
          <a:p>
            <a:pPr marL="0" indent="0">
              <a:buNone/>
            </a:pPr>
            <a:r>
              <a:rPr lang="en-US">
                <a:solidFill>
                  <a:srgbClr val="FFFFFF"/>
                </a:solidFill>
                <a:latin typeface="Times New Roman" panose="02020603050405020304" pitchFamily="18" charset="0"/>
                <a:cs typeface="Times New Roman" panose="02020603050405020304" pitchFamily="18" charset="0"/>
              </a:rPr>
              <a:t>Introduction</a:t>
            </a:r>
          </a:p>
          <a:p>
            <a:pPr marL="0" indent="0">
              <a:buNone/>
            </a:pPr>
            <a:r>
              <a:rPr lang="en-US">
                <a:solidFill>
                  <a:srgbClr val="FFFFFF"/>
                </a:solidFill>
                <a:latin typeface="Times New Roman" panose="02020603050405020304" pitchFamily="18" charset="0"/>
                <a:cs typeface="Times New Roman" panose="02020603050405020304" pitchFamily="18" charset="0"/>
              </a:rPr>
              <a:t>Data Overview</a:t>
            </a:r>
          </a:p>
          <a:p>
            <a:pPr marL="0" indent="0">
              <a:buNone/>
            </a:pPr>
            <a:r>
              <a:rPr lang="en-US">
                <a:solidFill>
                  <a:srgbClr val="FFFFFF"/>
                </a:solidFill>
                <a:latin typeface="Times New Roman" panose="02020603050405020304" pitchFamily="18" charset="0"/>
                <a:cs typeface="Times New Roman" panose="02020603050405020304" pitchFamily="18" charset="0"/>
              </a:rPr>
              <a:t>Business Questions and Analysis</a:t>
            </a:r>
          </a:p>
          <a:p>
            <a:pPr marL="0" indent="0">
              <a:buNone/>
            </a:pPr>
            <a:r>
              <a:rPr lang="en-US">
                <a:solidFill>
                  <a:srgbClr val="FFFFFF"/>
                </a:solidFill>
                <a:latin typeface="Times New Roman" panose="02020603050405020304" pitchFamily="18" charset="0"/>
                <a:cs typeface="Times New Roman" panose="02020603050405020304" pitchFamily="18" charset="0"/>
              </a:rPr>
              <a:t>Recommendations</a:t>
            </a:r>
          </a:p>
          <a:p>
            <a:pPr marL="0" indent="0">
              <a:buNone/>
            </a:pPr>
            <a:r>
              <a:rPr lang="en-US">
                <a:solidFill>
                  <a:srgbClr val="FFFFFF"/>
                </a:solidFill>
                <a:latin typeface="Times New Roman" panose="02020603050405020304" pitchFamily="18" charset="0"/>
                <a:cs typeface="Times New Roman" panose="02020603050405020304" pitchFamily="18" charset="0"/>
              </a:rPr>
              <a:t>Q&amp;A</a:t>
            </a:r>
          </a:p>
          <a:p>
            <a:pPr marL="0" indent="0">
              <a:buNone/>
            </a:pPr>
            <a:endParaRPr lang="en-US">
              <a:solidFill>
                <a:srgbClr val="FFFFFF"/>
              </a:solidFill>
            </a:endParaRPr>
          </a:p>
          <a:p>
            <a:pPr marL="0" indent="0">
              <a:buNone/>
            </a:pPr>
            <a:endParaRPr lang="LID4096">
              <a:solidFill>
                <a:srgbClr val="FFFFFF"/>
              </a:solidFill>
            </a:endParaRPr>
          </a:p>
        </p:txBody>
      </p:sp>
    </p:spTree>
    <p:extLst>
      <p:ext uri="{BB962C8B-B14F-4D97-AF65-F5344CB8AC3E}">
        <p14:creationId xmlns:p14="http://schemas.microsoft.com/office/powerpoint/2010/main" val="23889572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71C86-774D-2DBA-6066-8F9EDC84E4AB}"/>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000" b="1">
                <a:solidFill>
                  <a:schemeClr val="bg1"/>
                </a:solidFill>
              </a:rPr>
              <a:t>Introduction </a:t>
            </a:r>
          </a:p>
        </p:txBody>
      </p:sp>
      <p:sp>
        <p:nvSpPr>
          <p:cNvPr id="14"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LID4096"/>
          </a:p>
        </p:txBody>
      </p:sp>
      <p:sp useBgFill="1">
        <p:nvSpPr>
          <p:cNvPr id="16" name="Rectangle 15">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DF48BA2-8B04-FB61-3379-949F3C446F87}"/>
              </a:ext>
            </a:extLst>
          </p:cNvPr>
          <p:cNvSpPr txBox="1">
            <a:spLocks/>
          </p:cNvSpPr>
          <p:nvPr/>
        </p:nvSpPr>
        <p:spPr>
          <a:xfrm>
            <a:off x="4706578" y="589722"/>
            <a:ext cx="6798033" cy="5321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Bef>
                <a:spcPts val="1000"/>
              </a:spcBef>
              <a:buClr>
                <a:schemeClr val="accent1"/>
              </a:buClr>
              <a:buFont typeface="Wingdings 3" charset="2"/>
              <a:buChar char=""/>
            </a:pPr>
            <a:r>
              <a:rPr lang="en-US" sz="2100">
                <a:solidFill>
                  <a:schemeClr val="tx1">
                    <a:lumMod val="75000"/>
                    <a:lumOff val="25000"/>
                  </a:schemeClr>
                </a:solidFill>
                <a:latin typeface="+mn-lt"/>
                <a:ea typeface="+mn-ea"/>
                <a:cs typeface="+mn-cs"/>
              </a:rPr>
              <a:t>Facing stiff competition from streaming services such as Netflix and Amazon Prime, the Rockbuster Stealth management team is planning to use its existing movie licenses to launch an online video rental service in order to stay competitive.</a:t>
            </a:r>
          </a:p>
          <a:p>
            <a:pPr defTabSz="457200">
              <a:spcBef>
                <a:spcPts val="1000"/>
              </a:spcBef>
              <a:buClr>
                <a:schemeClr val="accent1"/>
              </a:buClr>
              <a:buFont typeface="Wingdings 3" charset="2"/>
              <a:buChar char=""/>
            </a:pPr>
            <a:endParaRPr lang="en-US" sz="2100">
              <a:solidFill>
                <a:schemeClr val="tx1">
                  <a:lumMod val="75000"/>
                  <a:lumOff val="25000"/>
                </a:schemeClr>
              </a:solidFill>
              <a:latin typeface="+mn-lt"/>
              <a:ea typeface="+mn-ea"/>
              <a:cs typeface="+mn-cs"/>
            </a:endParaRPr>
          </a:p>
          <a:p>
            <a:pPr defTabSz="457200">
              <a:spcBef>
                <a:spcPts val="1000"/>
              </a:spcBef>
              <a:buClr>
                <a:schemeClr val="accent1"/>
              </a:buClr>
              <a:buFont typeface="Wingdings 3" charset="2"/>
              <a:buChar char=""/>
            </a:pPr>
            <a:r>
              <a:rPr lang="en-US" sz="2100">
                <a:solidFill>
                  <a:schemeClr val="tx1">
                    <a:lumMod val="75000"/>
                    <a:lumOff val="25000"/>
                  </a:schemeClr>
                </a:solidFill>
                <a:latin typeface="+mn-lt"/>
                <a:ea typeface="+mn-ea"/>
                <a:cs typeface="+mn-cs"/>
              </a:rPr>
              <a:t>Under the leadership of </a:t>
            </a:r>
            <a:r>
              <a:rPr lang="en-US" sz="2100" b="0" i="0" u="none" strike="noStrike" baseline="0">
                <a:solidFill>
                  <a:schemeClr val="tx1">
                    <a:lumMod val="75000"/>
                    <a:lumOff val="25000"/>
                  </a:schemeClr>
                </a:solidFill>
                <a:latin typeface="+mn-lt"/>
                <a:ea typeface="+mn-ea"/>
                <a:cs typeface="+mn-cs"/>
              </a:rPr>
              <a:t>Rockbuster Stealth’s business intelligence (BI) department, this analysis has been conducted to support the launch strategy </a:t>
            </a:r>
            <a:r>
              <a:rPr lang="en-US" sz="2100">
                <a:solidFill>
                  <a:schemeClr val="tx1">
                    <a:lumMod val="75000"/>
                    <a:lumOff val="25000"/>
                  </a:schemeClr>
                </a:solidFill>
                <a:latin typeface="+mn-lt"/>
                <a:ea typeface="+mn-ea"/>
                <a:cs typeface="+mn-cs"/>
              </a:rPr>
              <a:t>of </a:t>
            </a:r>
            <a:r>
              <a:rPr lang="en-US" sz="2100" b="0" i="0" u="none" strike="noStrike" baseline="0">
                <a:solidFill>
                  <a:schemeClr val="tx1">
                    <a:lumMod val="75000"/>
                    <a:lumOff val="25000"/>
                  </a:schemeClr>
                </a:solidFill>
                <a:latin typeface="+mn-lt"/>
                <a:ea typeface="+mn-ea"/>
                <a:cs typeface="+mn-cs"/>
              </a:rPr>
              <a:t>the new online video service.</a:t>
            </a:r>
          </a:p>
          <a:p>
            <a:pPr defTabSz="457200">
              <a:spcBef>
                <a:spcPts val="1000"/>
              </a:spcBef>
              <a:buClr>
                <a:schemeClr val="accent1"/>
              </a:buClr>
              <a:buFont typeface="Wingdings 3" charset="2"/>
              <a:buChar char=""/>
            </a:pPr>
            <a:endParaRPr lang="en-US" sz="2100">
              <a:solidFill>
                <a:schemeClr val="tx1">
                  <a:lumMod val="75000"/>
                  <a:lumOff val="25000"/>
                </a:schemeClr>
              </a:solidFill>
              <a:latin typeface="+mn-lt"/>
              <a:ea typeface="+mn-ea"/>
              <a:cs typeface="+mn-cs"/>
            </a:endParaRPr>
          </a:p>
          <a:p>
            <a:pPr defTabSz="457200">
              <a:spcBef>
                <a:spcPts val="1000"/>
              </a:spcBef>
              <a:buClr>
                <a:schemeClr val="accent1"/>
              </a:buClr>
              <a:buFont typeface="Wingdings 3" charset="2"/>
              <a:buChar char=""/>
            </a:pPr>
            <a:r>
              <a:rPr lang="en-US" sz="2100">
                <a:solidFill>
                  <a:schemeClr val="tx1">
                    <a:lumMod val="75000"/>
                    <a:lumOff val="25000"/>
                  </a:schemeClr>
                </a:solidFill>
                <a:latin typeface="+mn-lt"/>
                <a:ea typeface="+mn-ea"/>
                <a:cs typeface="+mn-cs"/>
              </a:rPr>
              <a:t>To this end, this analysis responds to key questions asked by the management team about e.g., revenue contribution by movies, customer geography, sales by region, etc.</a:t>
            </a:r>
          </a:p>
        </p:txBody>
      </p:sp>
      <p:sp>
        <p:nvSpPr>
          <p:cNvPr id="5" name="Title 1">
            <a:extLst>
              <a:ext uri="{FF2B5EF4-FFF2-40B4-BE49-F238E27FC236}">
                <a16:creationId xmlns:a16="http://schemas.microsoft.com/office/drawing/2014/main" id="{00B94D24-5302-F777-3319-A6660E4F1E5F}"/>
              </a:ext>
            </a:extLst>
          </p:cNvPr>
          <p:cNvSpPr txBox="1">
            <a:spLocks/>
          </p:cNvSpPr>
          <p:nvPr/>
        </p:nvSpPr>
        <p:spPr>
          <a:xfrm>
            <a:off x="838200" y="22529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t> </a:t>
            </a:r>
            <a:endParaRPr lang="LID4096"/>
          </a:p>
        </p:txBody>
      </p:sp>
    </p:spTree>
    <p:extLst>
      <p:ext uri="{BB962C8B-B14F-4D97-AF65-F5344CB8AC3E}">
        <p14:creationId xmlns:p14="http://schemas.microsoft.com/office/powerpoint/2010/main" val="231084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32EDD-FE19-4C5E-318A-781A70A8202F}"/>
              </a:ext>
            </a:extLst>
          </p:cNvPr>
          <p:cNvSpPr>
            <a:spLocks noGrp="1"/>
          </p:cNvSpPr>
          <p:nvPr>
            <p:ph idx="1"/>
          </p:nvPr>
        </p:nvSpPr>
        <p:spPr>
          <a:xfrm>
            <a:off x="690716" y="353961"/>
            <a:ext cx="10515600" cy="747252"/>
          </a:xfrm>
        </p:spPr>
        <p:txBody>
          <a:bodyPr>
            <a:normAutofit/>
          </a:bodyPr>
          <a:lstStyle/>
          <a:p>
            <a:pPr marL="0" indent="0">
              <a:buNone/>
            </a:pPr>
            <a:r>
              <a:rPr lang="en-GB" sz="3200" b="1" dirty="0">
                <a:latin typeface="Times New Roman" panose="02020603050405020304" pitchFamily="18" charset="0"/>
                <a:cs typeface="Times New Roman" panose="02020603050405020304" pitchFamily="18" charset="0"/>
              </a:rPr>
              <a:t>Overview of the Data</a:t>
            </a:r>
          </a:p>
          <a:p>
            <a:pPr marL="0" indent="0" algn="l">
              <a:buNone/>
            </a:pPr>
            <a:endParaRPr lang="LID4096" sz="3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D3139FB-8BA0-9606-8A2D-7BB0966388EA}"/>
              </a:ext>
            </a:extLst>
          </p:cNvPr>
          <p:cNvSpPr txBox="1">
            <a:spLocks/>
          </p:cNvSpPr>
          <p:nvPr/>
        </p:nvSpPr>
        <p:spPr>
          <a:xfrm>
            <a:off x="491612" y="1339799"/>
            <a:ext cx="11552903" cy="51642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latin typeface="Times New Roman" panose="02020603050405020304" pitchFamily="18" charset="0"/>
                <a:cs typeface="Times New Roman" panose="02020603050405020304" pitchFamily="18" charset="0"/>
              </a:rPr>
              <a:t>In this analysis, a data set has been used that contains information about </a:t>
            </a:r>
            <a:r>
              <a:rPr lang="en-GB" dirty="0" err="1">
                <a:latin typeface="Times New Roman" panose="02020603050405020304" pitchFamily="18" charset="0"/>
                <a:cs typeface="Times New Roman" panose="02020603050405020304" pitchFamily="18" charset="0"/>
              </a:rPr>
              <a:t>Rockbuster’s</a:t>
            </a:r>
            <a:r>
              <a:rPr lang="en-GB" dirty="0">
                <a:latin typeface="Times New Roman" panose="02020603050405020304" pitchFamily="18" charset="0"/>
                <a:cs typeface="Times New Roman" panose="02020603050405020304" pitchFamily="18" charset="0"/>
              </a:rPr>
              <a:t> film inventory, customers, and payments, among other things.</a:t>
            </a:r>
          </a:p>
          <a:p>
            <a:pPr marL="0" indent="0">
              <a:buFont typeface="Arial" panose="020B0604020202020204" pitchFamily="34" charset="0"/>
              <a:buNone/>
            </a:pPr>
            <a:endParaRPr lang="en-GB"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GB" dirty="0">
                <a:latin typeface="Times New Roman" panose="02020603050405020304" pitchFamily="18" charset="0"/>
                <a:cs typeface="Times New Roman" panose="02020603050405020304" pitchFamily="18" charset="0"/>
              </a:rPr>
              <a:t>Describe the data sources you worked with (e.g., rental data, customer data, geographic data, etc.).</a:t>
            </a:r>
          </a:p>
          <a:p>
            <a:pPr marL="0" indent="0">
              <a:buFont typeface="Arial" panose="020B0604020202020204" pitchFamily="34" charset="0"/>
              <a:buNone/>
            </a:pPr>
            <a:endParaRPr lang="en-GB"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GB" dirty="0">
                <a:latin typeface="Times New Roman" panose="02020603050405020304" pitchFamily="18" charset="0"/>
                <a:cs typeface="Times New Roman" panose="02020603050405020304" pitchFamily="18" charset="0"/>
              </a:rPr>
              <a:t>Mention how the data was loaded into the RDBMS and prepared for analysis.</a:t>
            </a:r>
          </a:p>
          <a:p>
            <a:pPr marL="0" indent="0">
              <a:buFont typeface="Arial" panose="020B0604020202020204" pitchFamily="34" charset="0"/>
              <a:buNone/>
            </a:pPr>
            <a:r>
              <a:rPr lang="en-GB" dirty="0">
                <a:latin typeface="Times New Roman" panose="02020603050405020304" pitchFamily="18" charset="0"/>
                <a:cs typeface="Times New Roman" panose="02020603050405020304" pitchFamily="18" charset="0"/>
              </a:rPr>
              <a:t>Key Metrics/Variables</a:t>
            </a:r>
          </a:p>
          <a:p>
            <a:pPr marL="0" indent="0">
              <a:buFont typeface="Arial" panose="020B0604020202020204" pitchFamily="34" charset="0"/>
              <a:buNone/>
            </a:pPr>
            <a:endParaRPr lang="en-GB"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GB" dirty="0">
                <a:latin typeface="Times New Roman" panose="02020603050405020304" pitchFamily="18" charset="0"/>
                <a:cs typeface="Times New Roman" panose="02020603050405020304" pitchFamily="18" charset="0"/>
              </a:rPr>
              <a:t>Provide an overview of the key metrics you </a:t>
            </a:r>
            <a:r>
              <a:rPr lang="en-GB" dirty="0" err="1">
                <a:latin typeface="Times New Roman" panose="02020603050405020304" pitchFamily="18" charset="0"/>
                <a:cs typeface="Times New Roman" panose="02020603050405020304" pitchFamily="18" charset="0"/>
              </a:rPr>
              <a:t>analyzed</a:t>
            </a:r>
            <a:r>
              <a:rPr lang="en-GB" dirty="0">
                <a:latin typeface="Times New Roman" panose="02020603050405020304" pitchFamily="18" charset="0"/>
                <a:cs typeface="Times New Roman" panose="02020603050405020304" pitchFamily="18" charset="0"/>
              </a:rPr>
              <a:t> (e.g., revenue per movie, rental duration, geographic distribution of customers).</a:t>
            </a:r>
            <a:endParaRPr lang="LID409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31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F2435-F6AD-F606-830B-572474D68101}"/>
              </a:ext>
            </a:extLst>
          </p:cNvPr>
          <p:cNvSpPr>
            <a:spLocks noGrp="1"/>
          </p:cNvSpPr>
          <p:nvPr>
            <p:ph type="title"/>
          </p:nvPr>
        </p:nvSpPr>
        <p:spPr>
          <a:xfrm>
            <a:off x="1046019" y="942108"/>
            <a:ext cx="3256550" cy="4969113"/>
          </a:xfrm>
        </p:spPr>
        <p:txBody>
          <a:bodyPr anchor="ctr">
            <a:normAutofit/>
          </a:bodyPr>
          <a:lstStyle/>
          <a:p>
            <a:pPr marL="0" indent="0">
              <a:buNone/>
            </a:pPr>
            <a:r>
              <a:rPr lang="en-US" dirty="0">
                <a:solidFill>
                  <a:schemeClr val="tx2">
                    <a:lumMod val="75000"/>
                  </a:schemeClr>
                </a:solidFill>
                <a:latin typeface="Times New Roman" panose="02020603050405020304" pitchFamily="18" charset="0"/>
                <a:cs typeface="Times New Roman" panose="02020603050405020304" pitchFamily="18" charset="0"/>
              </a:rPr>
              <a:t>Business Questions and Analysis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LID4096"/>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LID4096"/>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LID4096"/>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LID4096"/>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LID4096"/>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LID4096"/>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LID4096"/>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LID4096"/>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LID4096"/>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LID4096"/>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LID4096"/>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LID4096"/>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LID4096"/>
            </a:p>
          </p:txBody>
        </p:sp>
      </p:grpSp>
      <p:sp>
        <p:nvSpPr>
          <p:cNvPr id="28" name="Content Placeholder 2">
            <a:extLst>
              <a:ext uri="{FF2B5EF4-FFF2-40B4-BE49-F238E27FC236}">
                <a16:creationId xmlns:a16="http://schemas.microsoft.com/office/drawing/2014/main" id="{0C5DD59C-A5D1-EC06-9061-88C2F6C37706}"/>
              </a:ext>
            </a:extLst>
          </p:cNvPr>
          <p:cNvSpPr>
            <a:spLocks noGrp="1"/>
          </p:cNvSpPr>
          <p:nvPr>
            <p:ph idx="1"/>
          </p:nvPr>
        </p:nvSpPr>
        <p:spPr>
          <a:xfrm>
            <a:off x="5030936" y="1692799"/>
            <a:ext cx="6455549" cy="4780512"/>
          </a:xfrm>
        </p:spPr>
        <p:txBody>
          <a:bodyPr anchor="ctr">
            <a:normAutofit lnSpcReduction="10000"/>
          </a:bodyPr>
          <a:lstStyle/>
          <a:p>
            <a:pPr marL="0" indent="0">
              <a:buNone/>
            </a:pPr>
            <a:endParaRPr lang="en-GB" dirty="0">
              <a:solidFill>
                <a:schemeClr val="tx2">
                  <a:lumMod val="75000"/>
                </a:schemeClr>
              </a:solidFill>
            </a:endParaRPr>
          </a:p>
          <a:p>
            <a:pPr marL="0" indent="0">
              <a:buNone/>
            </a:pPr>
            <a:r>
              <a:rPr lang="en-GB" b="0" i="0" u="none" strike="noStrike" baseline="0" dirty="0">
                <a:solidFill>
                  <a:schemeClr val="tx2">
                    <a:lumMod val="75000"/>
                  </a:schemeClr>
                </a:solidFill>
                <a:latin typeface="Times New Roman" panose="02020603050405020304" pitchFamily="18" charset="0"/>
                <a:cs typeface="Times New Roman" panose="02020603050405020304" pitchFamily="18" charset="0"/>
              </a:rPr>
              <a:t>The </a:t>
            </a:r>
            <a:r>
              <a:rPr lang="en-GB"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Rockbuster</a:t>
            </a:r>
            <a:r>
              <a:rPr lang="en-GB"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Stealth Management Board has asked a series of business questions, and they expect data-driven answers that they can use for their 2020 company strategy. Here are the main questions they’d like to answer:</a:t>
            </a:r>
          </a:p>
          <a:p>
            <a:pPr marL="0" indent="0">
              <a:buNone/>
            </a:pPr>
            <a:endParaRPr lang="en-GB" dirty="0">
              <a:solidFill>
                <a:schemeClr val="tx2">
                  <a:lumMod val="75000"/>
                </a:schemeClr>
              </a:solidFill>
              <a:latin typeface="Times New Roman" panose="02020603050405020304" pitchFamily="18" charset="0"/>
              <a:cs typeface="Times New Roman" panose="02020603050405020304" pitchFamily="18" charset="0"/>
            </a:endParaRPr>
          </a:p>
          <a:p>
            <a:r>
              <a:rPr lang="en-GB" dirty="0">
                <a:solidFill>
                  <a:schemeClr val="tx2">
                    <a:lumMod val="75000"/>
                  </a:schemeClr>
                </a:solidFill>
                <a:latin typeface="Times New Roman" panose="02020603050405020304" pitchFamily="18" charset="0"/>
                <a:cs typeface="Times New Roman" panose="02020603050405020304" pitchFamily="18" charset="0"/>
              </a:rPr>
              <a:t>What is the average rental duration for all videos? </a:t>
            </a:r>
          </a:p>
          <a:p>
            <a:r>
              <a:rPr lang="en-GB" dirty="0">
                <a:solidFill>
                  <a:schemeClr val="tx2">
                    <a:lumMod val="75000"/>
                  </a:schemeClr>
                </a:solidFill>
                <a:latin typeface="Times New Roman" panose="02020603050405020304" pitchFamily="18" charset="0"/>
                <a:cs typeface="Times New Roman" panose="02020603050405020304" pitchFamily="18" charset="0"/>
              </a:rPr>
              <a:t>Top 10 countries with the highest number of customers?</a:t>
            </a:r>
          </a:p>
          <a:p>
            <a:r>
              <a:rPr lang="en-GB" dirty="0">
                <a:solidFill>
                  <a:schemeClr val="tx2">
                    <a:lumMod val="75000"/>
                  </a:schemeClr>
                </a:solidFill>
                <a:latin typeface="Times New Roman" panose="02020603050405020304" pitchFamily="18" charset="0"/>
                <a:cs typeface="Times New Roman" panose="02020603050405020304" pitchFamily="18" charset="0"/>
              </a:rPr>
              <a:t>Top 10 cities with the highest number of customers?</a:t>
            </a:r>
          </a:p>
          <a:p>
            <a:r>
              <a:rPr lang="en-GB" dirty="0">
                <a:solidFill>
                  <a:schemeClr val="tx2">
                    <a:lumMod val="75000"/>
                  </a:schemeClr>
                </a:solidFill>
                <a:latin typeface="Times New Roman" panose="02020603050405020304" pitchFamily="18" charset="0"/>
                <a:cs typeface="Times New Roman" panose="02020603050405020304" pitchFamily="18" charset="0"/>
              </a:rPr>
              <a:t>Which movies contributed the most/least to revenue gain? </a:t>
            </a:r>
          </a:p>
          <a:p>
            <a:r>
              <a:rPr lang="en-GB" dirty="0">
                <a:solidFill>
                  <a:schemeClr val="tx2">
                    <a:lumMod val="75000"/>
                  </a:schemeClr>
                </a:solidFill>
                <a:latin typeface="Times New Roman" panose="02020603050405020304" pitchFamily="18" charset="0"/>
                <a:cs typeface="Times New Roman" panose="02020603050405020304" pitchFamily="18" charset="0"/>
              </a:rPr>
              <a:t>Where are customers with a high lifetime value based? </a:t>
            </a:r>
          </a:p>
          <a:p>
            <a:r>
              <a:rPr lang="en-GB" dirty="0">
                <a:solidFill>
                  <a:schemeClr val="tx2">
                    <a:lumMod val="75000"/>
                  </a:schemeClr>
                </a:solidFill>
                <a:latin typeface="Times New Roman" panose="02020603050405020304" pitchFamily="18" charset="0"/>
                <a:cs typeface="Times New Roman" panose="02020603050405020304" pitchFamily="18" charset="0"/>
              </a:rPr>
              <a:t>Do sales figures vary between geographic regions? </a:t>
            </a:r>
          </a:p>
          <a:p>
            <a:r>
              <a:rPr lang="en-GB" b="0" i="0" u="none" strike="noStrike" baseline="0" dirty="0">
                <a:solidFill>
                  <a:schemeClr val="tx2">
                    <a:lumMod val="75000"/>
                  </a:schemeClr>
                </a:solidFill>
                <a:latin typeface="Times New Roman" panose="02020603050405020304" pitchFamily="18" charset="0"/>
                <a:cs typeface="Times New Roman" panose="02020603050405020304" pitchFamily="18" charset="0"/>
              </a:rPr>
              <a:t>Which countries are </a:t>
            </a:r>
            <a:r>
              <a:rPr lang="en-GB"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Rockbuster</a:t>
            </a:r>
            <a:r>
              <a:rPr lang="en-GB"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customers based in?</a:t>
            </a:r>
          </a:p>
          <a:p>
            <a:endParaRPr lang="en-GB" dirty="0">
              <a:solidFill>
                <a:schemeClr val="tx2">
                  <a:lumMod val="75000"/>
                </a:schemeClr>
              </a:solidFill>
            </a:endParaRPr>
          </a:p>
          <a:p>
            <a:endParaRPr lang="en-GB" dirty="0">
              <a:solidFill>
                <a:schemeClr val="tx2">
                  <a:lumMod val="75000"/>
                </a:schemeClr>
              </a:solidFill>
            </a:endParaRPr>
          </a:p>
          <a:p>
            <a:pPr marL="0" indent="0">
              <a:buNone/>
            </a:pPr>
            <a:endParaRPr lang="en-GB" dirty="0">
              <a:solidFill>
                <a:schemeClr val="tx2">
                  <a:lumMod val="75000"/>
                </a:schemeClr>
              </a:solidFill>
              <a:latin typeface="Roboto-Regular"/>
            </a:endParaRPr>
          </a:p>
          <a:p>
            <a:endParaRPr lang="LID4096" dirty="0">
              <a:solidFill>
                <a:schemeClr val="tx2">
                  <a:lumMod val="75000"/>
                </a:schemeClr>
              </a:solidFill>
            </a:endParaRPr>
          </a:p>
        </p:txBody>
      </p:sp>
    </p:spTree>
    <p:extLst>
      <p:ext uri="{BB962C8B-B14F-4D97-AF65-F5344CB8AC3E}">
        <p14:creationId xmlns:p14="http://schemas.microsoft.com/office/powerpoint/2010/main" val="52905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1E21-DDF8-9C83-DD7F-29C2CFAD3E17}"/>
              </a:ext>
            </a:extLst>
          </p:cNvPr>
          <p:cNvSpPr>
            <a:spLocks noGrp="1"/>
          </p:cNvSpPr>
          <p:nvPr>
            <p:ph type="title"/>
          </p:nvPr>
        </p:nvSpPr>
        <p:spPr>
          <a:xfrm>
            <a:off x="1919536" y="188912"/>
            <a:ext cx="8351588"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Overview of Current Movie Rental Service</a:t>
            </a:r>
          </a:p>
        </p:txBody>
      </p:sp>
      <p:sp>
        <p:nvSpPr>
          <p:cNvPr id="3" name="Content Placeholder 2">
            <a:extLst>
              <a:ext uri="{FF2B5EF4-FFF2-40B4-BE49-F238E27FC236}">
                <a16:creationId xmlns:a16="http://schemas.microsoft.com/office/drawing/2014/main" id="{38AA0821-2F2E-34DA-1DF4-82963288EEFE}"/>
              </a:ext>
            </a:extLst>
          </p:cNvPr>
          <p:cNvSpPr>
            <a:spLocks noGrp="1"/>
          </p:cNvSpPr>
          <p:nvPr>
            <p:ph idx="1"/>
          </p:nvPr>
        </p:nvSpPr>
        <p:spPr>
          <a:xfrm>
            <a:off x="1919537" y="1125538"/>
            <a:ext cx="8351589" cy="4823742"/>
          </a:xfrm>
        </p:spPr>
        <p:txBody>
          <a:body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Our movie rental service company currently offer a selection of </a:t>
            </a:r>
            <a:r>
              <a:rPr lang="en-US" sz="2400" b="1" dirty="0">
                <a:latin typeface="Calibri" panose="020F0502020204030204" pitchFamily="34" charset="0"/>
                <a:ea typeface="Calibri" panose="020F0502020204030204" pitchFamily="34" charset="0"/>
                <a:cs typeface="Calibri" panose="020F0502020204030204" pitchFamily="34" charset="0"/>
              </a:rPr>
              <a:t>1000 films exclusively in the English language,</a:t>
            </a:r>
            <a:r>
              <a:rPr lang="en-US" sz="2400" dirty="0">
                <a:latin typeface="Calibri" panose="020F0502020204030204" pitchFamily="34" charset="0"/>
                <a:ea typeface="Calibri" panose="020F0502020204030204" pitchFamily="34" charset="0"/>
                <a:cs typeface="Calibri" panose="020F0502020204030204" pitchFamily="34" charset="0"/>
              </a:rPr>
              <a:t> across </a:t>
            </a:r>
            <a:r>
              <a:rPr lang="en-US" sz="2400" b="1" dirty="0">
                <a:latin typeface="Calibri" panose="020F0502020204030204" pitchFamily="34" charset="0"/>
                <a:ea typeface="Calibri" panose="020F0502020204030204" pitchFamily="34" charset="0"/>
                <a:cs typeface="Calibri" panose="020F0502020204030204" pitchFamily="34" charset="0"/>
              </a:rPr>
              <a:t>17 different categories </a:t>
            </a:r>
            <a:r>
              <a:rPr lang="en-US" sz="2400" dirty="0">
                <a:latin typeface="Calibri" panose="020F0502020204030204" pitchFamily="34" charset="0"/>
                <a:ea typeface="Calibri" panose="020F0502020204030204" pitchFamily="34" charset="0"/>
                <a:cs typeface="Calibri" panose="020F0502020204030204" pitchFamily="34" charset="0"/>
              </a:rPr>
              <a:t>in </a:t>
            </a:r>
            <a:r>
              <a:rPr lang="en-US" sz="2400" b="1" dirty="0">
                <a:latin typeface="Calibri" panose="020F0502020204030204" pitchFamily="34" charset="0"/>
                <a:ea typeface="Calibri" panose="020F0502020204030204" pitchFamily="34" charset="0"/>
                <a:cs typeface="Calibri" panose="020F0502020204030204" pitchFamily="34" charset="0"/>
              </a:rPr>
              <a:t>109 country. </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All films are </a:t>
            </a:r>
            <a:r>
              <a:rPr lang="en-US" sz="2400" b="1" dirty="0">
                <a:latin typeface="Calibri" panose="020F0502020204030204" pitchFamily="34" charset="0"/>
                <a:ea typeface="Calibri" panose="020F0502020204030204" pitchFamily="34" charset="0"/>
                <a:cs typeface="Calibri" panose="020F0502020204030204" pitchFamily="34" charset="0"/>
              </a:rPr>
              <a:t>released in 2006.</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0D295B-9C7C-DDE8-C40B-D971EA751BCC}"/>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339571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8932E-CC61-4387-DEEE-C02B4876DB5F}"/>
              </a:ext>
            </a:extLst>
          </p:cNvPr>
          <p:cNvSpPr>
            <a:spLocks noGrp="1"/>
          </p:cNvSpPr>
          <p:nvPr>
            <p:ph idx="1"/>
          </p:nvPr>
        </p:nvSpPr>
        <p:spPr>
          <a:xfrm>
            <a:off x="1884202" y="332656"/>
            <a:ext cx="8423597" cy="5616624"/>
          </a:xfrm>
        </p:spPr>
        <p:txBody>
          <a:bodyPr/>
          <a:lstStyle/>
          <a:p>
            <a:pPr marL="0" indent="0" algn="ctr">
              <a:buNone/>
            </a:pPr>
            <a:r>
              <a:rPr lang="en-US" sz="3200" b="1" dirty="0">
                <a:solidFill>
                  <a:srgbClr val="CB6FAC"/>
                </a:solidFill>
                <a:latin typeface="Calibri" panose="020F0502020204030204" pitchFamily="34" charset="0"/>
                <a:ea typeface="Calibri" panose="020F0502020204030204" pitchFamily="34" charset="0"/>
                <a:cs typeface="Calibri" panose="020F0502020204030204" pitchFamily="34" charset="0"/>
              </a:rPr>
              <a:t>Statistics of Film Rental</a:t>
            </a:r>
          </a:p>
        </p:txBody>
      </p:sp>
      <p:sp>
        <p:nvSpPr>
          <p:cNvPr id="6" name="Hexagon 5">
            <a:extLst>
              <a:ext uri="{FF2B5EF4-FFF2-40B4-BE49-F238E27FC236}">
                <a16:creationId xmlns:a16="http://schemas.microsoft.com/office/drawing/2014/main" id="{DDE96296-76D6-7FAF-4042-6C7128F8F7E8}"/>
              </a:ext>
            </a:extLst>
          </p:cNvPr>
          <p:cNvSpPr/>
          <p:nvPr/>
        </p:nvSpPr>
        <p:spPr>
          <a:xfrm>
            <a:off x="2320549" y="1466447"/>
            <a:ext cx="3672408" cy="2088232"/>
          </a:xfrm>
          <a:prstGeom prst="hexag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rPr>
              <a:t>Average</a:t>
            </a:r>
          </a:p>
          <a:p>
            <a:pPr algn="ctr"/>
            <a:endParaRPr lang="en-US" sz="24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Rate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$2.98</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Duration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5 days</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Film Length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115.3 min</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Replacement Cost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$19.98</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exagon 6">
            <a:extLst>
              <a:ext uri="{FF2B5EF4-FFF2-40B4-BE49-F238E27FC236}">
                <a16:creationId xmlns:a16="http://schemas.microsoft.com/office/drawing/2014/main" id="{27A63954-EA59-118B-B7C3-DB5ADC03CF10}"/>
              </a:ext>
            </a:extLst>
          </p:cNvPr>
          <p:cNvSpPr/>
          <p:nvPr/>
        </p:nvSpPr>
        <p:spPr>
          <a:xfrm>
            <a:off x="6302460" y="1466163"/>
            <a:ext cx="3686910" cy="2088232"/>
          </a:xfrm>
          <a:prstGeom prst="hexag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endParaRPr>
          </a:p>
          <a:p>
            <a:pPr algn="ctr"/>
            <a:r>
              <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rPr>
              <a:t>Minimum</a:t>
            </a:r>
          </a:p>
          <a:p>
            <a:pPr algn="ctr"/>
            <a:endParaRPr lang="en-US" sz="24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Rate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$0.99</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Duration -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3</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days</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Film Length -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46</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min</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Replacement Cost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$9.99</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p>
        </p:txBody>
      </p:sp>
      <p:sp>
        <p:nvSpPr>
          <p:cNvPr id="9" name="Hexagon 8">
            <a:extLst>
              <a:ext uri="{FF2B5EF4-FFF2-40B4-BE49-F238E27FC236}">
                <a16:creationId xmlns:a16="http://schemas.microsoft.com/office/drawing/2014/main" id="{B06FAD1C-A01A-C2E7-946E-B38F1F88F821}"/>
              </a:ext>
            </a:extLst>
          </p:cNvPr>
          <p:cNvSpPr/>
          <p:nvPr/>
        </p:nvSpPr>
        <p:spPr>
          <a:xfrm>
            <a:off x="4156753" y="3824374"/>
            <a:ext cx="3816424" cy="2016223"/>
          </a:xfrm>
          <a:prstGeom prst="hexag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rPr>
              <a:t>Maximum</a:t>
            </a:r>
          </a:p>
          <a:p>
            <a:pPr algn="ctr"/>
            <a:endParaRPr lang="en-US" sz="24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Rate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$4.99</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Duration -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7</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days</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Film Length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185  min</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Replacement Cost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$29.99</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7BD5631B-9A0F-4088-EF33-AE26FA3B1F6D}"/>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367812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EF7A-6D88-4134-808A-EDDB0D166808}"/>
              </a:ext>
            </a:extLst>
          </p:cNvPr>
          <p:cNvSpPr>
            <a:spLocks noGrp="1"/>
          </p:cNvSpPr>
          <p:nvPr>
            <p:ph type="title"/>
          </p:nvPr>
        </p:nvSpPr>
        <p:spPr>
          <a:xfrm>
            <a:off x="1847526" y="188912"/>
            <a:ext cx="8423599" cy="647800"/>
          </a:xfrm>
        </p:spPr>
        <p:txBody>
          <a:bodyPr wrap="square" anchor="ctr">
            <a:normAutofit fontScale="90000"/>
          </a:bodyPr>
          <a:lstStyle/>
          <a:p>
            <a:pPr algn="ctr">
              <a:lnSpc>
                <a:spcPct val="90000"/>
              </a:lnSpc>
            </a:pP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Sales Figures vary between Geographic Regions</a:t>
            </a:r>
          </a:p>
        </p:txBody>
      </p:sp>
      <p:sp>
        <p:nvSpPr>
          <p:cNvPr id="10" name="Content Placeholder 2">
            <a:extLst>
              <a:ext uri="{FF2B5EF4-FFF2-40B4-BE49-F238E27FC236}">
                <a16:creationId xmlns:a16="http://schemas.microsoft.com/office/drawing/2014/main" id="{3B19C489-6B17-98A1-2F8A-173C0A19BA67}"/>
              </a:ext>
            </a:extLst>
          </p:cNvPr>
          <p:cNvSpPr>
            <a:spLocks noGrp="1"/>
          </p:cNvSpPr>
          <p:nvPr>
            <p:ph sz="half" idx="1"/>
          </p:nvPr>
        </p:nvSpPr>
        <p:spPr>
          <a:xfrm>
            <a:off x="1847528" y="4725144"/>
            <a:ext cx="8423598" cy="1296144"/>
          </a:xfrm>
        </p:spPr>
        <p:txBody>
          <a:bodyPr>
            <a:normAutofit lnSpcReduction="10000"/>
          </a:bodyPr>
          <a:lstStyle/>
          <a:p>
            <a:r>
              <a:rPr lang="en-US" sz="2400" dirty="0">
                <a:latin typeface="Calibri" panose="020F0502020204030204" pitchFamily="34" charset="0"/>
                <a:ea typeface="Calibri" panose="020F0502020204030204" pitchFamily="34" charset="0"/>
                <a:cs typeface="Calibri" panose="020F0502020204030204" pitchFamily="34" charset="0"/>
              </a:rPr>
              <a:t>Sales shown variation across different geographic regions.</a:t>
            </a:r>
          </a:p>
          <a:p>
            <a:r>
              <a:rPr lang="en-US" sz="2400" dirty="0">
                <a:latin typeface="Calibri" panose="020F0502020204030204" pitchFamily="34" charset="0"/>
                <a:ea typeface="Calibri" panose="020F0502020204030204" pitchFamily="34" charset="0"/>
                <a:cs typeface="Calibri" panose="020F0502020204030204" pitchFamily="34" charset="0"/>
              </a:rPr>
              <a:t>High figures observed in certain countries within </a:t>
            </a:r>
            <a:r>
              <a:rPr lang="en-US" sz="2400" b="1" dirty="0">
                <a:latin typeface="Calibri" panose="020F0502020204030204" pitchFamily="34" charset="0"/>
                <a:ea typeface="Calibri" panose="020F0502020204030204" pitchFamily="34" charset="0"/>
                <a:cs typeface="Calibri" panose="020F0502020204030204" pitchFamily="34" charset="0"/>
              </a:rPr>
              <a:t>Asia and America.</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map of the world&#10;&#10;Description automatically generated">
            <a:extLst>
              <a:ext uri="{FF2B5EF4-FFF2-40B4-BE49-F238E27FC236}">
                <a16:creationId xmlns:a16="http://schemas.microsoft.com/office/drawing/2014/main" id="{4D60E417-FD75-74B6-94A9-EBDA2C3843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47526" y="980728"/>
            <a:ext cx="8423599" cy="3495794"/>
          </a:xfrm>
          <a:noFill/>
        </p:spPr>
      </p:pic>
      <p:sp>
        <p:nvSpPr>
          <p:cNvPr id="6" name="TextBox 5">
            <a:extLst>
              <a:ext uri="{FF2B5EF4-FFF2-40B4-BE49-F238E27FC236}">
                <a16:creationId xmlns:a16="http://schemas.microsoft.com/office/drawing/2014/main" id="{D561A4C3-5747-2107-4252-E795F3A29AD2}"/>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 By Priya Patel</a:t>
            </a:r>
          </a:p>
        </p:txBody>
      </p:sp>
    </p:spTree>
    <p:extLst>
      <p:ext uri="{BB962C8B-B14F-4D97-AF65-F5344CB8AC3E}">
        <p14:creationId xmlns:p14="http://schemas.microsoft.com/office/powerpoint/2010/main" val="2948057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4359-10BC-E41D-6C0F-471EDA7F3761}"/>
              </a:ext>
            </a:extLst>
          </p:cNvPr>
          <p:cNvSpPr>
            <a:spLocks noGrp="1"/>
          </p:cNvSpPr>
          <p:nvPr>
            <p:ph type="title"/>
          </p:nvPr>
        </p:nvSpPr>
        <p:spPr>
          <a:xfrm>
            <a:off x="1991544" y="188913"/>
            <a:ext cx="7920806" cy="575791"/>
          </a:xfrm>
        </p:spPr>
        <p:txBody>
          <a:bodyPr>
            <a:normAutofit fontScale="90000"/>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Customer Presence by Country</a:t>
            </a:r>
          </a:p>
        </p:txBody>
      </p:sp>
      <p:pic>
        <p:nvPicPr>
          <p:cNvPr id="6" name="Content Placeholder 5" descr="A graph of the top 10 countries/regions by payment&#10;&#10;Description automatically generated">
            <a:extLst>
              <a:ext uri="{FF2B5EF4-FFF2-40B4-BE49-F238E27FC236}">
                <a16:creationId xmlns:a16="http://schemas.microsoft.com/office/drawing/2014/main" id="{8465EF2D-CFE9-9C7E-DE51-8E0A969A5C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91545" y="1268760"/>
            <a:ext cx="4320479" cy="4608513"/>
          </a:xfrm>
        </p:spPr>
      </p:pic>
      <p:sp>
        <p:nvSpPr>
          <p:cNvPr id="4" name="Content Placeholder 3">
            <a:extLst>
              <a:ext uri="{FF2B5EF4-FFF2-40B4-BE49-F238E27FC236}">
                <a16:creationId xmlns:a16="http://schemas.microsoft.com/office/drawing/2014/main" id="{302D1886-226E-D771-651B-C7733978180B}"/>
              </a:ext>
            </a:extLst>
          </p:cNvPr>
          <p:cNvSpPr>
            <a:spLocks noGrp="1"/>
          </p:cNvSpPr>
          <p:nvPr>
            <p:ph sz="half" idx="2"/>
          </p:nvPr>
        </p:nvSpPr>
        <p:spPr>
          <a:xfrm>
            <a:off x="6888089" y="1268760"/>
            <a:ext cx="3383037" cy="4608513"/>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Our current rental service has the </a:t>
            </a:r>
            <a:r>
              <a:rPr lang="en-US" sz="2400" b="1" dirty="0">
                <a:latin typeface="Calibri" panose="020F0502020204030204" pitchFamily="34" charset="0"/>
                <a:ea typeface="Calibri" panose="020F0502020204030204" pitchFamily="34" charset="0"/>
                <a:cs typeface="Calibri" panose="020F0502020204030204" pitchFamily="34" charset="0"/>
              </a:rPr>
              <a:t>largest market base in India and China.</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Expanding our movies selection to include local</a:t>
            </a:r>
            <a:r>
              <a:rPr lang="en-US" sz="2400" b="1" dirty="0">
                <a:latin typeface="Calibri" panose="020F0502020204030204" pitchFamily="34" charset="0"/>
                <a:ea typeface="Calibri" panose="020F0502020204030204" pitchFamily="34" charset="0"/>
                <a:cs typeface="Calibri" panose="020F0502020204030204" pitchFamily="34" charset="0"/>
              </a:rPr>
              <a:t> languages in India and China.</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9EF4203-ABAE-E4BB-F29A-ED3B86C72400}"/>
              </a:ext>
            </a:extLst>
          </p:cNvPr>
          <p:cNvSpPr txBox="1"/>
          <p:nvPr/>
        </p:nvSpPr>
        <p:spPr>
          <a:xfrm>
            <a:off x="152400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7322579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704</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Roboto-Regular</vt:lpstr>
      <vt:lpstr>Times New Roman</vt:lpstr>
      <vt:lpstr>Wingdings 3</vt:lpstr>
      <vt:lpstr>Wisp</vt:lpstr>
      <vt:lpstr>PowerPoint Presentation</vt:lpstr>
      <vt:lpstr>Outline</vt:lpstr>
      <vt:lpstr>Introduction </vt:lpstr>
      <vt:lpstr>PowerPoint Presentation</vt:lpstr>
      <vt:lpstr>Business Questions and Analysis</vt:lpstr>
      <vt:lpstr>Overview of Current Movie Rental Service</vt:lpstr>
      <vt:lpstr>PowerPoint Presentation</vt:lpstr>
      <vt:lpstr>Sales Figures vary between Geographic Regions</vt:lpstr>
      <vt:lpstr>Customer Presence by Country</vt:lpstr>
      <vt:lpstr>Customer Count by Payment</vt:lpstr>
      <vt:lpstr>Top 5 Customer by Payment</vt:lpstr>
      <vt:lpstr>Analysis by Film Category</vt:lpstr>
      <vt:lpstr>Recommendation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BaratSakhizada</dc:creator>
  <cp:lastModifiedBy>BaratSakhizada</cp:lastModifiedBy>
  <cp:revision>5</cp:revision>
  <dcterms:created xsi:type="dcterms:W3CDTF">2024-09-18T13:35:29Z</dcterms:created>
  <dcterms:modified xsi:type="dcterms:W3CDTF">2024-10-06T12:48:32Z</dcterms:modified>
</cp:coreProperties>
</file>