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91" r:id="rId2"/>
    <p:sldId id="274" r:id="rId3"/>
    <p:sldId id="285" r:id="rId4"/>
    <p:sldId id="286" r:id="rId5"/>
    <p:sldId id="287" r:id="rId6"/>
    <p:sldId id="305" r:id="rId7"/>
    <p:sldId id="306" r:id="rId8"/>
    <p:sldId id="307" r:id="rId9"/>
    <p:sldId id="289" r:id="rId10"/>
    <p:sldId id="301" r:id="rId11"/>
    <p:sldId id="310" r:id="rId12"/>
    <p:sldId id="311" r:id="rId13"/>
    <p:sldId id="288" r:id="rId14"/>
    <p:sldId id="309" r:id="rId15"/>
    <p:sldId id="303" r:id="rId16"/>
    <p:sldId id="298" r:id="rId17"/>
    <p:sldId id="275" r:id="rId18"/>
    <p:sldId id="299"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99" autoAdjust="0"/>
    <p:restoredTop sz="93947" autoAdjust="0"/>
  </p:normalViewPr>
  <p:slideViewPr>
    <p:cSldViewPr>
      <p:cViewPr>
        <p:scale>
          <a:sx n="75" d="100"/>
          <a:sy n="75" d="100"/>
        </p:scale>
        <p:origin x="-1675" y="-24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A27A3-10F7-40EB-861E-0A2B6543188D}" type="datetimeFigureOut">
              <a:rPr lang="en-US" smtClean="0"/>
              <a:pPr/>
              <a:t>3/29/2019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F0E142-71A8-4B9C-A778-2A387CB55A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F0E142-71A8-4B9C-A778-2A387CB55A02}"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F0E142-71A8-4B9C-A778-2A387CB55A02}" type="slidenum">
              <a:rPr lang="en-US" smtClean="0"/>
              <a:pPr/>
              <a:t>13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F0E142-71A8-4B9C-A778-2A387CB55A02}"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3/29/2019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3/29/2019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3/29/2019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3/29/2019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3/29/2019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3/29/2019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3/29/2019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3/29/2019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3/29/2019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3/29/2019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3/29/2019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3/29/2019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3/29/2019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3/29/2019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3/29/2019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Shape 109"/>
        <p:cNvGrpSpPr/>
        <p:nvPr/>
      </p:nvGrpSpPr>
      <p:grpSpPr>
        <a:xfrm>
          <a:off x="0" y="0"/>
          <a:ext cx="0" cy="0"/>
          <a:chOff x="0" y="0"/>
          <a:chExt cx="0" cy="0"/>
        </a:xfrm>
      </p:grpSpPr>
      <p:sp>
        <p:nvSpPr>
          <p:cNvPr id="110" name="Google Shape;110;p16"/>
          <p:cNvSpPr txBox="1">
            <a:spLocks noGrp="1"/>
          </p:cNvSpPr>
          <p:nvPr>
            <p:ph type="ctrTitle"/>
          </p:nvPr>
        </p:nvSpPr>
        <p:spPr>
          <a:xfrm>
            <a:off x="609601" y="1377701"/>
            <a:ext cx="7623300" cy="1689055"/>
          </a:xfrm>
          <a:prstGeom prst="rect">
            <a:avLst/>
          </a:prstGeom>
          <a:noFill/>
          <a:ln>
            <a:noFill/>
          </a:ln>
        </p:spPr>
        <p:txBody>
          <a:bodyPr spcFirstLastPara="1" wrap="square" lIns="91425" tIns="45700" rIns="91425" bIns="45700" anchor="t" anchorCtr="0">
            <a:noAutofit/>
          </a:bodyPr>
          <a:lstStyle/>
          <a:p>
            <a:pPr lvl="0"/>
            <a:r>
              <a:rPr lang="en-US" sz="4400" dirty="0" smtClean="0"/>
              <a:t>Citizen Complaint</a:t>
            </a:r>
            <a:endParaRPr sz="4400" dirty="0"/>
          </a:p>
        </p:txBody>
      </p:sp>
      <p:sp>
        <p:nvSpPr>
          <p:cNvPr id="111" name="Google Shape;111;p16"/>
          <p:cNvSpPr txBox="1">
            <a:spLocks noGrp="1"/>
          </p:cNvSpPr>
          <p:nvPr>
            <p:ph type="subTitle" idx="1"/>
          </p:nvPr>
        </p:nvSpPr>
        <p:spPr>
          <a:xfrm>
            <a:off x="1969478" y="3990536"/>
            <a:ext cx="6793522" cy="1953064"/>
          </a:xfrm>
          <a:prstGeom prst="rect">
            <a:avLst/>
          </a:prstGeom>
          <a:noFill/>
          <a:ln>
            <a:noFill/>
          </a:ln>
        </p:spPr>
        <p:txBody>
          <a:bodyPr spcFirstLastPara="1" wrap="square" lIns="91425" tIns="45700" rIns="91425" bIns="45700" anchor="t" anchorCtr="0">
            <a:noAutofit/>
          </a:bodyPr>
          <a:lstStyle/>
          <a:p>
            <a:r>
              <a:rPr lang="en-US" sz="1800" b="1" dirty="0" smtClean="0">
                <a:latin typeface="Times New Roman" pitchFamily="18" charset="0"/>
                <a:cs typeface="Times New Roman" pitchFamily="18" charset="0"/>
              </a:rPr>
              <a:t>Name of the students:                                Name of the guide:</a:t>
            </a:r>
          </a:p>
          <a:p>
            <a:r>
              <a:rPr lang="en-US" sz="1800" dirty="0" smtClean="0">
                <a:latin typeface="Times New Roman" pitchFamily="18" charset="0"/>
                <a:cs typeface="Times New Roman" pitchFamily="18" charset="0"/>
              </a:rPr>
              <a:t>T.Sravanisai(154G1A0586)                           K.Varun Kumar Reddy,</a:t>
            </a:r>
            <a:r>
              <a:rPr lang="en-US" sz="105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M.Ruhia (154G1A0573)                            M.Tech., Assistant Professor</a:t>
            </a:r>
          </a:p>
          <a:p>
            <a:r>
              <a:rPr lang="en-US" sz="1800" dirty="0" smtClean="0">
                <a:latin typeface="Times New Roman" pitchFamily="18" charset="0"/>
                <a:cs typeface="Times New Roman" pitchFamily="18" charset="0"/>
              </a:rPr>
              <a:t>K.Vamshi (154G1A0599) </a:t>
            </a:r>
          </a:p>
          <a:p>
            <a:r>
              <a:rPr lang="en-US" sz="1800" dirty="0" smtClean="0">
                <a:latin typeface="Times New Roman" pitchFamily="18" charset="0"/>
                <a:cs typeface="Times New Roman" pitchFamily="18" charset="0"/>
              </a:rPr>
              <a:t>K.Jithin (154G1A05B3)</a:t>
            </a:r>
          </a:p>
        </p:txBody>
      </p:sp>
      <p:sp>
        <p:nvSpPr>
          <p:cNvPr id="112" name="Google Shape;112;p16"/>
          <p:cNvSpPr txBox="1"/>
          <p:nvPr/>
        </p:nvSpPr>
        <p:spPr>
          <a:xfrm>
            <a:off x="1460863" y="5842337"/>
            <a:ext cx="7086600"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a:solidFill>
                  <a:schemeClr val="dk1"/>
                </a:solidFill>
                <a:latin typeface="Arial"/>
                <a:ea typeface="Arial"/>
                <a:cs typeface="Arial"/>
                <a:sym typeface="Arial"/>
              </a:rPr>
              <a:t>Srinivasa Ramanujan Institute of Technology</a:t>
            </a:r>
            <a:endParaRPr dirty="0"/>
          </a:p>
          <a:p>
            <a:pPr marL="0" marR="0" lvl="0" indent="0" algn="ctr" rtl="0">
              <a:spcBef>
                <a:spcPts val="0"/>
              </a:spcBef>
              <a:spcAft>
                <a:spcPts val="0"/>
              </a:spcAft>
              <a:buNone/>
            </a:pPr>
            <a:r>
              <a:rPr lang="en-US" sz="1800" b="1" i="0" u="none" strike="noStrike" cap="none" dirty="0">
                <a:solidFill>
                  <a:schemeClr val="dk1"/>
                </a:solidFill>
                <a:latin typeface="Arial"/>
                <a:ea typeface="Arial"/>
                <a:cs typeface="Arial"/>
                <a:sym typeface="Arial"/>
              </a:rPr>
              <a:t>Department of Computer Science &amp; Engineering</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pic>
        <p:nvPicPr>
          <p:cNvPr id="113" name="Google Shape;113;p16"/>
          <p:cNvPicPr preferRelativeResize="0"/>
          <p:nvPr/>
        </p:nvPicPr>
        <p:blipFill rotWithShape="1">
          <a:blip r:embed="rId3">
            <a:alphaModFix/>
          </a:blip>
          <a:srcRect/>
          <a:stretch/>
        </p:blipFill>
        <p:spPr>
          <a:xfrm>
            <a:off x="609600" y="5874800"/>
            <a:ext cx="958103" cy="814388"/>
          </a:xfrm>
          <a:prstGeom prst="rect">
            <a:avLst/>
          </a:prstGeom>
          <a:noFill/>
          <a:ln>
            <a:noFill/>
          </a:ln>
        </p:spPr>
      </p:pic>
      <p:sp>
        <p:nvSpPr>
          <p:cNvPr id="114" name="Google Shape;114;p16"/>
          <p:cNvSpPr txBox="1"/>
          <p:nvPr/>
        </p:nvSpPr>
        <p:spPr>
          <a:xfrm>
            <a:off x="6172200" y="3422469"/>
            <a:ext cx="2438400" cy="5225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Arial"/>
                <a:ea typeface="Arial"/>
                <a:cs typeface="Arial"/>
                <a:sym typeface="Arial"/>
              </a:rPr>
              <a:t> </a:t>
            </a:r>
            <a:r>
              <a:rPr lang="en-US" sz="2400" dirty="0" smtClean="0">
                <a:solidFill>
                  <a:schemeClr val="dk1"/>
                </a:solidFill>
                <a:latin typeface="Times New Roman" pitchFamily="18" charset="0"/>
                <a:ea typeface="Times New Roman"/>
                <a:cs typeface="Times New Roman" pitchFamily="18" charset="0"/>
                <a:sym typeface="Times New Roman"/>
              </a:rPr>
              <a:t>Batch</a:t>
            </a:r>
            <a:r>
              <a:rPr lang="en-US" sz="2400" b="1" dirty="0" smtClean="0">
                <a:solidFill>
                  <a:schemeClr val="dk1"/>
                </a:solidFill>
                <a:latin typeface="Times New Roman" pitchFamily="18" charset="0"/>
                <a:ea typeface="Times New Roman"/>
                <a:cs typeface="Times New Roman" pitchFamily="18" charset="0"/>
              </a:rPr>
              <a:t>-</a:t>
            </a:r>
            <a:r>
              <a:rPr lang="en-US" sz="2400" dirty="0" smtClean="0">
                <a:solidFill>
                  <a:schemeClr val="dk1"/>
                </a:solidFill>
                <a:latin typeface="Times New Roman" pitchFamily="18" charset="0"/>
                <a:ea typeface="Times New Roman"/>
                <a:cs typeface="Times New Roman" pitchFamily="18" charset="0"/>
              </a:rPr>
              <a:t>B</a:t>
            </a:r>
            <a:r>
              <a:rPr lang="en-US" sz="2400" dirty="0" smtClean="0">
                <a:solidFill>
                  <a:schemeClr val="dk1"/>
                </a:solidFill>
                <a:latin typeface="Times New Roman" pitchFamily="18" charset="0"/>
                <a:cs typeface="Times New Roman" pitchFamily="18" charset="0"/>
              </a:rPr>
              <a:t>7</a:t>
            </a:r>
            <a:endParaRPr sz="2400" dirty="0">
              <a:solidFill>
                <a:schemeClr val="dk1"/>
              </a:solidFill>
              <a:latin typeface="Times New Roman" pitchFamily="18" charset="0"/>
              <a:cs typeface="Times New Roman" pitchFamily="18" charset="0"/>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600" dirty="0" smtClean="0"/>
              <a:t>Implementation</a:t>
            </a:r>
            <a:br>
              <a:rPr lang="en-US" sz="3600" dirty="0" smtClean="0"/>
            </a:br>
            <a:endParaRPr lang="en-US" sz="3600" dirty="0"/>
          </a:p>
        </p:txBody>
      </p:sp>
      <p:pic>
        <p:nvPicPr>
          <p:cNvPr id="4" name="Content Placeholder 3" descr="C:\Users\hp\Pictures\Screenshots\Screenshot (528).png"/>
          <p:cNvPicPr>
            <a:picLocks noGrp="1"/>
          </p:cNvPicPr>
          <p:nvPr>
            <p:ph idx="1"/>
          </p:nvPr>
        </p:nvPicPr>
        <p:blipFill>
          <a:blip r:embed="rId2"/>
          <a:srcRect/>
          <a:stretch>
            <a:fillRect/>
          </a:stretch>
        </p:blipFill>
        <p:spPr bwMode="auto">
          <a:xfrm>
            <a:off x="762000" y="1143001"/>
            <a:ext cx="6477000" cy="3733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Code for login</a:t>
            </a:r>
            <a:r>
              <a:rPr lang="en-US" dirty="0" smtClean="0"/>
              <a:t> </a:t>
            </a:r>
            <a:endParaRPr lang="en-US" dirty="0"/>
          </a:p>
        </p:txBody>
      </p:sp>
      <p:pic>
        <p:nvPicPr>
          <p:cNvPr id="4" name="Picture 3" descr="C:\Users\hp\Pictures\Screenshots\Screenshot (530).png"/>
          <p:cNvPicPr/>
          <p:nvPr/>
        </p:nvPicPr>
        <p:blipFill>
          <a:blip r:embed="rId2"/>
          <a:srcRect/>
          <a:stretch>
            <a:fillRect/>
          </a:stretch>
        </p:blipFill>
        <p:spPr bwMode="auto">
          <a:xfrm>
            <a:off x="1371600" y="2438400"/>
            <a:ext cx="6096000" cy="350043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Code for add complaints</a:t>
            </a:r>
            <a:endParaRPr lang="en-US" dirty="0"/>
          </a:p>
        </p:txBody>
      </p:sp>
      <p:pic>
        <p:nvPicPr>
          <p:cNvPr id="5" name="Picture 4" descr="C:\Users\hp\Pictures\Screenshots\Screenshot (533).png"/>
          <p:cNvPicPr/>
          <p:nvPr/>
        </p:nvPicPr>
        <p:blipFill>
          <a:blip r:embed="rId2"/>
          <a:srcRect/>
          <a:stretch>
            <a:fillRect/>
          </a:stretch>
        </p:blipFill>
        <p:spPr bwMode="auto">
          <a:xfrm>
            <a:off x="1752600" y="2209800"/>
            <a:ext cx="5718810" cy="357878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sz="3600" dirty="0" smtClean="0">
                <a:latin typeface="Times New Roman" pitchFamily="18" charset="0"/>
                <a:cs typeface="Times New Roman" pitchFamily="18" charset="0"/>
              </a:rPr>
              <a:t>Output screens</a:t>
            </a:r>
            <a:endParaRPr lang="en-US" sz="3600" dirty="0">
              <a:latin typeface="Times New Roman" pitchFamily="18" charset="0"/>
              <a:cs typeface="Times New Roman" pitchFamily="18" charset="0"/>
            </a:endParaRPr>
          </a:p>
        </p:txBody>
      </p:sp>
      <p:pic>
        <p:nvPicPr>
          <p:cNvPr id="1031" name="Picture 7" descr="E:\Project\screens\1.jpg"/>
          <p:cNvPicPr>
            <a:picLocks noChangeAspect="1" noChangeArrowheads="1"/>
          </p:cNvPicPr>
          <p:nvPr/>
        </p:nvPicPr>
        <p:blipFill>
          <a:blip r:embed="rId3"/>
          <a:srcRect/>
          <a:stretch>
            <a:fillRect/>
          </a:stretch>
        </p:blipFill>
        <p:spPr bwMode="auto">
          <a:xfrm>
            <a:off x="1066800" y="914400"/>
            <a:ext cx="2514600" cy="5029200"/>
          </a:xfrm>
          <a:prstGeom prst="rect">
            <a:avLst/>
          </a:prstGeom>
          <a:noFill/>
        </p:spPr>
      </p:pic>
      <p:pic>
        <p:nvPicPr>
          <p:cNvPr id="6" name="Content Placeholder 5" descr="4.jpg"/>
          <p:cNvPicPr>
            <a:picLocks noGrp="1" noChangeAspect="1"/>
          </p:cNvPicPr>
          <p:nvPr>
            <p:ph idx="1"/>
          </p:nvPr>
        </p:nvPicPr>
        <p:blipFill>
          <a:blip r:embed="rId4"/>
          <a:stretch>
            <a:fillRect/>
          </a:stretch>
        </p:blipFill>
        <p:spPr>
          <a:xfrm>
            <a:off x="4952999" y="914398"/>
            <a:ext cx="2362201" cy="472440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87"/>
          </a:xfrm>
        </p:spPr>
        <p:txBody>
          <a:bodyPr/>
          <a:lstStyle/>
          <a:p>
            <a:r>
              <a:rPr lang="en-US" dirty="0" smtClean="0"/>
              <a:t>Continued..</a:t>
            </a:r>
            <a:endParaRPr lang="en-US" dirty="0"/>
          </a:p>
        </p:txBody>
      </p:sp>
      <p:pic>
        <p:nvPicPr>
          <p:cNvPr id="5" name="Content Placeholder 4" descr="5.jpg"/>
          <p:cNvPicPr>
            <a:picLocks noGrp="1" noChangeAspect="1"/>
          </p:cNvPicPr>
          <p:nvPr>
            <p:ph idx="1"/>
          </p:nvPr>
        </p:nvPicPr>
        <p:blipFill>
          <a:blip r:embed="rId2"/>
          <a:stretch>
            <a:fillRect/>
          </a:stretch>
        </p:blipFill>
        <p:spPr>
          <a:xfrm>
            <a:off x="5715000" y="1143000"/>
            <a:ext cx="2493963" cy="4987925"/>
          </a:xfrm>
        </p:spPr>
      </p:pic>
      <p:pic>
        <p:nvPicPr>
          <p:cNvPr id="6" name="Picture 5" descr="6.jpg"/>
          <p:cNvPicPr>
            <a:picLocks noChangeAspect="1"/>
          </p:cNvPicPr>
          <p:nvPr/>
        </p:nvPicPr>
        <p:blipFill>
          <a:blip r:embed="rId3"/>
          <a:stretch>
            <a:fillRect/>
          </a:stretch>
        </p:blipFill>
        <p:spPr>
          <a:xfrm>
            <a:off x="1524000" y="1219200"/>
            <a:ext cx="2400300" cy="4800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jpg"/>
          <p:cNvPicPr>
            <a:picLocks noChangeAspect="1"/>
          </p:cNvPicPr>
          <p:nvPr/>
        </p:nvPicPr>
        <p:blipFill>
          <a:blip r:embed="rId2"/>
          <a:stretch>
            <a:fillRect/>
          </a:stretch>
        </p:blipFill>
        <p:spPr>
          <a:xfrm>
            <a:off x="2743200" y="685800"/>
            <a:ext cx="2552700" cy="5105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Modules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83125"/>
          </a:xfrm>
        </p:spPr>
        <p:txBody>
          <a:bodyPr/>
          <a:lstStyle/>
          <a:p>
            <a:pPr algn="just">
              <a:buNone/>
            </a:pPr>
            <a:r>
              <a:rPr lang="en-IN" sz="2000" b="1" dirty="0" smtClean="0">
                <a:latin typeface="Times New Roman" pitchFamily="18" charset="0"/>
                <a:cs typeface="Times New Roman" pitchFamily="18" charset="0"/>
              </a:rPr>
              <a:t>User:</a:t>
            </a:r>
          </a:p>
          <a:p>
            <a:pPr algn="just"/>
            <a:r>
              <a:rPr lang="en-IN" sz="2000" dirty="0" smtClean="0">
                <a:latin typeface="Times New Roman" pitchFamily="18" charset="0"/>
                <a:cs typeface="Times New Roman" pitchFamily="18" charset="0"/>
              </a:rPr>
              <a:t>Login his/her account</a:t>
            </a:r>
          </a:p>
          <a:p>
            <a:pPr algn="just"/>
            <a:r>
              <a:rPr lang="en-IN" sz="2000" dirty="0" smtClean="0">
                <a:latin typeface="Times New Roman" pitchFamily="18" charset="0"/>
                <a:cs typeface="Times New Roman" pitchFamily="18" charset="0"/>
              </a:rPr>
              <a:t>Lodge compliant</a:t>
            </a:r>
          </a:p>
          <a:p>
            <a:pPr algn="just"/>
            <a:r>
              <a:rPr lang="en-IN" sz="2000" dirty="0" smtClean="0">
                <a:latin typeface="Times New Roman" pitchFamily="18" charset="0"/>
                <a:cs typeface="Times New Roman" pitchFamily="18" charset="0"/>
              </a:rPr>
              <a:t>Get Status</a:t>
            </a:r>
          </a:p>
          <a:p>
            <a:pPr algn="just">
              <a:buNone/>
            </a:pPr>
            <a:r>
              <a:rPr lang="en-IN" sz="2000" b="1" dirty="0" smtClean="0">
                <a:latin typeface="Times New Roman" pitchFamily="18" charset="0"/>
                <a:cs typeface="Times New Roman" pitchFamily="18" charset="0"/>
              </a:rPr>
              <a:t>Admin:</a:t>
            </a:r>
          </a:p>
          <a:p>
            <a:pPr algn="just"/>
            <a:r>
              <a:rPr lang="en-IN" sz="2000" dirty="0" smtClean="0">
                <a:latin typeface="Times New Roman" pitchFamily="18" charset="0"/>
                <a:cs typeface="Times New Roman" pitchFamily="18" charset="0"/>
              </a:rPr>
              <a:t>Add employee </a:t>
            </a:r>
          </a:p>
          <a:p>
            <a:pPr algn="just"/>
            <a:r>
              <a:rPr lang="en-IN" sz="2000" dirty="0" smtClean="0">
                <a:latin typeface="Times New Roman" pitchFamily="18" charset="0"/>
                <a:cs typeface="Times New Roman" pitchFamily="18" charset="0"/>
              </a:rPr>
              <a:t>View complaints </a:t>
            </a:r>
          </a:p>
          <a:p>
            <a:pPr algn="just"/>
            <a:r>
              <a:rPr lang="en-IN" sz="2000" dirty="0" smtClean="0">
                <a:latin typeface="Times New Roman" pitchFamily="18" charset="0"/>
                <a:cs typeface="Times New Roman" pitchFamily="18" charset="0"/>
              </a:rPr>
              <a:t>View citizens</a:t>
            </a:r>
          </a:p>
          <a:p>
            <a:pPr algn="just"/>
            <a:r>
              <a:rPr lang="en-IN" sz="2000" dirty="0" smtClean="0">
                <a:latin typeface="Times New Roman" pitchFamily="18" charset="0"/>
                <a:cs typeface="Times New Roman" pitchFamily="18" charset="0"/>
              </a:rPr>
              <a:t>Assign employee</a:t>
            </a:r>
          </a:p>
          <a:p>
            <a:pPr algn="just">
              <a:buNone/>
            </a:pPr>
            <a:r>
              <a:rPr lang="en-IN" sz="2000" b="1" dirty="0" smtClean="0">
                <a:latin typeface="Times New Roman" pitchFamily="18" charset="0"/>
                <a:cs typeface="Times New Roman" pitchFamily="18" charset="0"/>
              </a:rPr>
              <a:t>Employee:</a:t>
            </a:r>
          </a:p>
          <a:p>
            <a:pPr algn="just"/>
            <a:r>
              <a:rPr lang="en-IN" sz="2000" dirty="0" smtClean="0">
                <a:latin typeface="Times New Roman" pitchFamily="18" charset="0"/>
                <a:cs typeface="Times New Roman" pitchFamily="18" charset="0"/>
              </a:rPr>
              <a:t>Login</a:t>
            </a:r>
          </a:p>
          <a:p>
            <a:pPr algn="just"/>
            <a:r>
              <a:rPr lang="en-IN" sz="2000" dirty="0" smtClean="0">
                <a:latin typeface="Times New Roman" pitchFamily="18" charset="0"/>
                <a:cs typeface="Times New Roman" pitchFamily="18" charset="0"/>
              </a:rPr>
              <a:t>View </a:t>
            </a:r>
            <a:r>
              <a:rPr lang="en-IN" sz="2000" dirty="0" smtClean="0">
                <a:latin typeface="Times New Roman" pitchFamily="18" charset="0"/>
                <a:cs typeface="Times New Roman" pitchFamily="18" charset="0"/>
              </a:rPr>
              <a:t>Complaints</a:t>
            </a:r>
            <a:endParaRPr lang="en-IN" sz="2000" dirty="0" smtClean="0">
              <a:latin typeface="Times New Roman" pitchFamily="18" charset="0"/>
              <a:cs typeface="Times New Roman" pitchFamily="18" charset="0"/>
            </a:endParaRPr>
          </a:p>
          <a:p>
            <a:pPr algn="just">
              <a:buNone/>
            </a:pPr>
            <a:endParaRPr lang="en-IN" b="1" dirty="0" smtClean="0">
              <a:latin typeface="Times New Roman" pitchFamily="18" charset="0"/>
              <a:cs typeface="Times New Roman" pitchFamily="18" charset="0"/>
            </a:endParaRPr>
          </a:p>
          <a:p>
            <a:pPr algn="just">
              <a:buNone/>
            </a:pPr>
            <a:endParaRPr lang="en-IN"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dirty="0" smtClean="0">
                <a:latin typeface="Times New Roman" pitchFamily="18" charset="0"/>
                <a:cs typeface="Times New Roman" pitchFamily="18" charset="0"/>
              </a:rPr>
              <a:t>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9325"/>
          </a:xfrm>
        </p:spPr>
        <p:txBody>
          <a:bodyPr/>
          <a:lstStyle/>
          <a:p>
            <a:pPr algn="just">
              <a:buNone/>
            </a:pPr>
            <a:r>
              <a:rPr lang="en-IN" sz="2800" b="1" dirty="0" smtClean="0">
                <a:latin typeface="Times New Roman" pitchFamily="18" charset="0"/>
                <a:cs typeface="Times New Roman" pitchFamily="18" charset="0"/>
              </a:rPr>
              <a:t>Tools Used:</a:t>
            </a:r>
          </a:p>
          <a:p>
            <a:pPr algn="just"/>
            <a:r>
              <a:rPr lang="en-IN" sz="2800" dirty="0" smtClean="0">
                <a:latin typeface="Times New Roman" pitchFamily="18" charset="0"/>
                <a:cs typeface="Times New Roman" pitchFamily="18" charset="0"/>
              </a:rPr>
              <a:t>Android studio </a:t>
            </a:r>
          </a:p>
          <a:p>
            <a:pPr algn="just">
              <a:buNone/>
            </a:pPr>
            <a:r>
              <a:rPr lang="en-IN" sz="2800" b="1" dirty="0" smtClean="0">
                <a:latin typeface="Times New Roman" pitchFamily="18" charset="0"/>
                <a:cs typeface="Times New Roman" pitchFamily="18" charset="0"/>
              </a:rPr>
              <a:t>Hardware Requirements:</a:t>
            </a:r>
          </a:p>
          <a:p>
            <a:pPr algn="just"/>
            <a:r>
              <a:rPr lang="en-IN" sz="2800" dirty="0" smtClean="0">
                <a:latin typeface="Times New Roman" pitchFamily="18" charset="0"/>
                <a:cs typeface="Times New Roman" pitchFamily="18" charset="0"/>
              </a:rPr>
              <a:t>RAM-4GB</a:t>
            </a:r>
          </a:p>
          <a:p>
            <a:pPr algn="just"/>
            <a:r>
              <a:rPr lang="en-IN" sz="2800" dirty="0" smtClean="0">
                <a:latin typeface="Times New Roman" pitchFamily="18" charset="0"/>
                <a:cs typeface="Times New Roman" pitchFamily="18" charset="0"/>
              </a:rPr>
              <a:t>Hard Disk -1GB</a:t>
            </a:r>
          </a:p>
          <a:p>
            <a:pPr algn="just">
              <a:buNone/>
            </a:pPr>
            <a:r>
              <a:rPr lang="en-IN" sz="2800" b="1" dirty="0" smtClean="0">
                <a:latin typeface="Times New Roman" pitchFamily="18" charset="0"/>
                <a:cs typeface="Times New Roman" pitchFamily="18" charset="0"/>
              </a:rPr>
              <a:t>Technology:</a:t>
            </a:r>
          </a:p>
          <a:p>
            <a:pPr algn="just"/>
            <a:r>
              <a:rPr lang="en-IN" sz="2800" dirty="0" smtClean="0">
                <a:latin typeface="Times New Roman" pitchFamily="18" charset="0"/>
                <a:cs typeface="Times New Roman" pitchFamily="18" charset="0"/>
              </a:rPr>
              <a:t>Java</a:t>
            </a:r>
          </a:p>
          <a:p>
            <a:pPr algn="just"/>
            <a:r>
              <a:rPr lang="en-IN" sz="2800" dirty="0" smtClean="0">
                <a:latin typeface="Times New Roman" pitchFamily="18" charset="0"/>
                <a:cs typeface="Times New Roman" pitchFamily="18" charset="0"/>
              </a:rPr>
              <a:t>Extensible Mark up Language(XML)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9325"/>
          </a:xfrm>
        </p:spPr>
        <p:txBody>
          <a:bodyPr/>
          <a:lstStyle/>
          <a:p>
            <a:pPr>
              <a:buNone/>
            </a:pPr>
            <a:r>
              <a:rPr lang="en-IN" sz="2400" dirty="0" smtClean="0">
                <a:latin typeface="Times New Roman" pitchFamily="18" charset="0"/>
                <a:cs typeface="Times New Roman" pitchFamily="18" charset="0"/>
              </a:rPr>
              <a:t>[1] Trupti Bomble and Ritika Raut, “Android Based Complaint Management System for Municipal Corporation”, Int. Journal of Engineering Research and Applications., Volume-5,Issue 4,pp.64-66,April 2015.</a:t>
            </a:r>
          </a:p>
          <a:p>
            <a:pPr>
              <a:buNone/>
            </a:pPr>
            <a:r>
              <a:rPr lang="en-IN" sz="2400" dirty="0" smtClean="0">
                <a:latin typeface="Times New Roman" pitchFamily="18" charset="0"/>
                <a:cs typeface="Times New Roman" pitchFamily="18" charset="0"/>
              </a:rPr>
              <a:t>[2]  Gausar Gawde and Sharvil Sartare, “Mobile Application for Resolving Citizen Complaints”, ISARCET., Volume 5, Issue 3, March-2016.</a:t>
            </a:r>
          </a:p>
          <a:p>
            <a:pPr>
              <a:buNone/>
            </a:pPr>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800600"/>
          </a:xfrm>
        </p:spPr>
        <p:txBody>
          <a:bodyPr/>
          <a:lstStyle/>
          <a:p>
            <a:pPr algn="just"/>
            <a:r>
              <a:rPr lang="en-US" sz="2100" dirty="0" smtClean="0">
                <a:latin typeface="Times New Roman" pitchFamily="18" charset="0"/>
                <a:cs typeface="Times New Roman" pitchFamily="18" charset="0"/>
              </a:rPr>
              <a:t>The idea of this system is to help citizens  to register complaints about daily problems in their ward using mobile application. </a:t>
            </a:r>
          </a:p>
          <a:p>
            <a:pPr algn="just"/>
            <a:r>
              <a:rPr lang="en-US" sz="2100" dirty="0" smtClean="0">
                <a:latin typeface="Times New Roman" pitchFamily="18" charset="0"/>
                <a:cs typeface="Times New Roman" pitchFamily="18" charset="0"/>
              </a:rPr>
              <a:t>The application will provide interface to a common man to deliver his complaint and problem to municipal authority and let the authorities of municipal to address the problem early as possible. </a:t>
            </a:r>
          </a:p>
          <a:p>
            <a:pPr algn="just"/>
            <a:r>
              <a:rPr lang="en-US" sz="2100" dirty="0" smtClean="0">
                <a:latin typeface="Times New Roman" pitchFamily="18" charset="0"/>
                <a:cs typeface="Times New Roman" pitchFamily="18" charset="0"/>
              </a:rPr>
              <a:t>This application provides interface to register or lodge complaints . </a:t>
            </a:r>
          </a:p>
          <a:p>
            <a:pPr algn="just"/>
            <a:r>
              <a:rPr lang="en-US" sz="2100" dirty="0" smtClean="0">
                <a:latin typeface="Times New Roman" pitchFamily="18" charset="0"/>
                <a:cs typeface="Times New Roman" pitchFamily="18" charset="0"/>
              </a:rPr>
              <a:t>One of the key features is the provision for citizens to lodge complaints using their mobile phones with a software android application mainly designed to lodge complaints.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4000" dirty="0" smtClean="0">
                <a:latin typeface="Times New Roman" pitchFamily="18" charset="0"/>
                <a:cs typeface="Times New Roman" pitchFamily="18" charset="0"/>
              </a:rPr>
              <a:t>Contents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spcBef>
                <a:spcPts val="600"/>
              </a:spcBef>
              <a:buSzPts val="1950"/>
            </a:pPr>
            <a:r>
              <a:rPr lang="en-US" sz="2000" dirty="0" smtClean="0">
                <a:latin typeface="Times New Roman" pitchFamily="18" charset="0"/>
                <a:cs typeface="Times New Roman" pitchFamily="18" charset="0"/>
                <a:sym typeface="Times New Roman"/>
              </a:rPr>
              <a:t>Introduction</a:t>
            </a:r>
          </a:p>
          <a:p>
            <a:pPr lvl="0" algn="just">
              <a:spcBef>
                <a:spcPts val="600"/>
              </a:spcBef>
              <a:buSzPts val="1950"/>
            </a:pPr>
            <a:r>
              <a:rPr lang="en-US" sz="2000" dirty="0" smtClean="0">
                <a:latin typeface="Times New Roman" pitchFamily="18" charset="0"/>
                <a:cs typeface="Times New Roman" pitchFamily="18" charset="0"/>
                <a:sym typeface="Times New Roman"/>
              </a:rPr>
              <a:t>Problem Definition </a:t>
            </a:r>
          </a:p>
          <a:p>
            <a:pPr lvl="0" algn="just">
              <a:spcBef>
                <a:spcPts val="600"/>
              </a:spcBef>
              <a:buSzPts val="1950"/>
            </a:pPr>
            <a:r>
              <a:rPr lang="en-US" sz="2000" dirty="0" smtClean="0">
                <a:latin typeface="Times New Roman" pitchFamily="18" charset="0"/>
                <a:cs typeface="Times New Roman" pitchFamily="18" charset="0"/>
                <a:sym typeface="Times New Roman"/>
              </a:rPr>
              <a:t>Existing system</a:t>
            </a:r>
          </a:p>
          <a:p>
            <a:pPr lvl="0" algn="just">
              <a:spcBef>
                <a:spcPts val="600"/>
              </a:spcBef>
              <a:buSzPts val="1950"/>
            </a:pPr>
            <a:r>
              <a:rPr lang="en-US" sz="2000" dirty="0" smtClean="0">
                <a:latin typeface="Times New Roman" pitchFamily="18" charset="0"/>
                <a:cs typeface="Times New Roman" pitchFamily="18" charset="0"/>
                <a:sym typeface="Times New Roman"/>
              </a:rPr>
              <a:t>Literature survey</a:t>
            </a:r>
          </a:p>
          <a:p>
            <a:pPr lvl="0" algn="just">
              <a:spcBef>
                <a:spcPts val="600"/>
              </a:spcBef>
              <a:buSzPts val="1950"/>
            </a:pPr>
            <a:r>
              <a:rPr lang="en-US" sz="2000" dirty="0" smtClean="0">
                <a:latin typeface="Times New Roman" pitchFamily="18" charset="0"/>
                <a:cs typeface="Times New Roman" pitchFamily="18" charset="0"/>
                <a:sym typeface="Times New Roman"/>
              </a:rPr>
              <a:t>Limitations</a:t>
            </a:r>
          </a:p>
          <a:p>
            <a:pPr lvl="0" algn="just">
              <a:spcBef>
                <a:spcPts val="600"/>
              </a:spcBef>
              <a:buSzPts val="1950"/>
            </a:pPr>
            <a:r>
              <a:rPr lang="en-US" sz="2000" dirty="0" smtClean="0">
                <a:latin typeface="Times New Roman" pitchFamily="18" charset="0"/>
                <a:cs typeface="Times New Roman" pitchFamily="18" charset="0"/>
                <a:sym typeface="Times New Roman"/>
              </a:rPr>
              <a:t>Proposed System</a:t>
            </a:r>
          </a:p>
          <a:p>
            <a:pPr lvl="0" algn="just">
              <a:spcBef>
                <a:spcPts val="600"/>
              </a:spcBef>
              <a:buSzPts val="1950"/>
            </a:pPr>
            <a:r>
              <a:rPr lang="en-US" sz="2000" dirty="0" smtClean="0">
                <a:latin typeface="Times New Roman" pitchFamily="18" charset="0"/>
                <a:cs typeface="Times New Roman" pitchFamily="18" charset="0"/>
                <a:sym typeface="Times New Roman"/>
              </a:rPr>
              <a:t>Implementation</a:t>
            </a:r>
          </a:p>
          <a:p>
            <a:pPr lvl="0" algn="just">
              <a:spcBef>
                <a:spcPts val="600"/>
              </a:spcBef>
              <a:buSzPts val="1950"/>
            </a:pPr>
            <a:r>
              <a:rPr lang="en-US" sz="2000" dirty="0" smtClean="0">
                <a:latin typeface="Times New Roman" pitchFamily="18" charset="0"/>
                <a:cs typeface="Times New Roman" pitchFamily="18" charset="0"/>
                <a:sym typeface="Times New Roman"/>
              </a:rPr>
              <a:t>Output screens</a:t>
            </a:r>
          </a:p>
          <a:p>
            <a:pPr lvl="0" algn="just">
              <a:spcBef>
                <a:spcPts val="600"/>
              </a:spcBef>
              <a:buSzPts val="1950"/>
            </a:pPr>
            <a:r>
              <a:rPr lang="en-US" sz="2000" dirty="0" smtClean="0">
                <a:latin typeface="Times New Roman" pitchFamily="18" charset="0"/>
                <a:cs typeface="Times New Roman" pitchFamily="18" charset="0"/>
                <a:sym typeface="Times New Roman"/>
              </a:rPr>
              <a:t>Modules</a:t>
            </a:r>
          </a:p>
          <a:p>
            <a:pPr lvl="0" algn="just">
              <a:spcBef>
                <a:spcPts val="600"/>
              </a:spcBef>
              <a:buSzPts val="1950"/>
            </a:pPr>
            <a:r>
              <a:rPr lang="en-US" sz="2000" dirty="0" smtClean="0">
                <a:latin typeface="Times New Roman" pitchFamily="18" charset="0"/>
                <a:cs typeface="Times New Roman" pitchFamily="18" charset="0"/>
                <a:sym typeface="Times New Roman"/>
              </a:rPr>
              <a:t>References</a:t>
            </a:r>
          </a:p>
          <a:p>
            <a:pPr lvl="0" algn="just">
              <a:spcBef>
                <a:spcPts val="600"/>
              </a:spcBef>
              <a:buSzPts val="1950"/>
            </a:pPr>
            <a:endParaRPr lang="en-US" sz="2000" dirty="0" smtClean="0">
              <a:latin typeface="Times New Roman" pitchFamily="18" charset="0"/>
              <a:cs typeface="Times New Roman" pitchFamily="18" charset="0"/>
              <a:sym typeface="Times New Roman"/>
            </a:endParaRPr>
          </a:p>
          <a:p>
            <a:pPr lvl="0" algn="just">
              <a:spcBef>
                <a:spcPts val="600"/>
              </a:spcBef>
              <a:spcAft>
                <a:spcPts val="0"/>
              </a:spcAft>
              <a:buSzPts val="1950"/>
              <a:buNone/>
            </a:pPr>
            <a:endParaRPr lang="en-US" sz="2000" dirty="0" smtClean="0">
              <a:latin typeface="Times New Roman" pitchFamily="18" charset="0"/>
              <a:cs typeface="Times New Roman" pitchFamily="18" charset="0"/>
              <a:sym typeface="Times New Roman"/>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The day to day operations and functioning of the city is taken care by local governing bodies which are known as Government Authorities. Among many other things one of the most important responsibility of the Government Authorities is to manage and solve the complaints that the residents of the city might have.</a:t>
            </a:r>
          </a:p>
          <a:p>
            <a:pPr algn="just"/>
            <a:r>
              <a:rPr lang="en-US" sz="2400" dirty="0" smtClean="0">
                <a:latin typeface="Times New Roman" pitchFamily="18" charset="0"/>
                <a:cs typeface="Times New Roman" pitchFamily="18" charset="0"/>
              </a:rPr>
              <a:t>The main purpose of this project is to help the public in knowing their place details and getting their problems solved in online without going to the officer regularly until the problem is solved. By this system the public can save his time.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Definition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This application will allow the citizens  to send the complaints directly from their smart phone and enable the citizens of city to lodge complaints anytime, anywhere.</a:t>
            </a:r>
          </a:p>
          <a:p>
            <a:pPr algn="just"/>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By calling a contact centre, where the complaint is registered by a call centre agent by typing the complaint into electronic form. </a:t>
            </a:r>
          </a:p>
          <a:p>
            <a:pPr algn="just"/>
            <a:r>
              <a:rPr lang="en-US" sz="2800" dirty="0" smtClean="0">
                <a:latin typeface="Times New Roman" pitchFamily="18" charset="0"/>
                <a:cs typeface="Times New Roman" pitchFamily="18" charset="0"/>
              </a:rPr>
              <a:t>By filling in online complaint registration form i.e.            through web portal.</a:t>
            </a:r>
            <a:endParaRPr lang="en-US" sz="2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7813"/>
            <a:ext cx="8229600" cy="1139825"/>
          </a:xfrm>
        </p:spPr>
        <p:txBody>
          <a:bodyPr/>
          <a:lstStyle/>
          <a:p>
            <a:r>
              <a:rPr lang="en-US" dirty="0" smtClean="0"/>
              <a:t>Literature survey</a:t>
            </a:r>
            <a:endParaRPr lang="en-US" dirty="0"/>
          </a:p>
        </p:txBody>
      </p:sp>
      <p:sp>
        <p:nvSpPr>
          <p:cNvPr id="3" name="Content Placeholder 2"/>
          <p:cNvSpPr>
            <a:spLocks noGrp="1"/>
          </p:cNvSpPr>
          <p:nvPr>
            <p:ph idx="1"/>
          </p:nvPr>
        </p:nvSpPr>
        <p:spPr/>
        <p:txBody>
          <a:bodyPr/>
          <a:lstStyle/>
          <a:p>
            <a:pPr algn="just">
              <a:buNone/>
            </a:pPr>
            <a:r>
              <a:rPr lang="en-US" sz="2400" b="1" dirty="0" smtClean="0">
                <a:latin typeface="Times New Roman" pitchFamily="18" charset="0"/>
                <a:cs typeface="Times New Roman" pitchFamily="18" charset="0"/>
              </a:rPr>
              <a:t>Through web portal:</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web portal while allowing the users to lodge complaint has some serious constrains.</a:t>
            </a:r>
          </a:p>
          <a:p>
            <a:pPr algn="just">
              <a:buNone/>
            </a:pPr>
            <a:r>
              <a:rPr lang="en-US" sz="2400" b="1" dirty="0" smtClean="0">
                <a:latin typeface="Times New Roman" pitchFamily="18" charset="0"/>
                <a:cs typeface="Times New Roman" pitchFamily="18" charset="0"/>
              </a:rPr>
              <a:t>Limitations: </a:t>
            </a:r>
          </a:p>
          <a:p>
            <a:pPr algn="just"/>
            <a:r>
              <a:rPr lang="en-US" sz="2000" dirty="0" smtClean="0">
                <a:latin typeface="Times New Roman" pitchFamily="18" charset="0"/>
                <a:cs typeface="Times New Roman" pitchFamily="18" charset="0"/>
              </a:rPr>
              <a:t>The user is restricted to choose from among the list of predefined drop down list. This poses a major problem in the sense that the user tries to fit his complaint intone of the predefined drop downs. This results in a wrong fit and the complaint being directed to the wrong department which in turn affects the time taken to resolve the problem.</a:t>
            </a:r>
          </a:p>
          <a:p>
            <a:pPr algn="just"/>
            <a:r>
              <a:rPr lang="en-US" sz="2000" dirty="0" smtClean="0">
                <a:latin typeface="Times New Roman" pitchFamily="18" charset="0"/>
                <a:cs typeface="Times New Roman" pitchFamily="18" charset="0"/>
              </a:rPr>
              <a:t> The second major constraint is the need for the user to be aware of the ward number, additionally the user needs to have access to networked computer.</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dirty="0" smtClean="0"/>
              <a:t>Continued..</a:t>
            </a:r>
            <a:endParaRPr lang="en-US" dirty="0"/>
          </a:p>
        </p:txBody>
      </p:sp>
      <p:sp>
        <p:nvSpPr>
          <p:cNvPr id="3" name="Content Placeholder 2"/>
          <p:cNvSpPr>
            <a:spLocks noGrp="1"/>
          </p:cNvSpPr>
          <p:nvPr>
            <p:ph idx="1"/>
          </p:nvPr>
        </p:nvSpPr>
        <p:spPr>
          <a:xfrm>
            <a:off x="457200" y="1143000"/>
            <a:ext cx="8229600" cy="4987925"/>
          </a:xfrm>
        </p:spPr>
        <p:txBody>
          <a:bodyPr/>
          <a:lstStyle/>
          <a:p>
            <a:pPr>
              <a:buNone/>
            </a:pPr>
            <a:r>
              <a:rPr lang="en-US" sz="2400" b="1" dirty="0" smtClean="0">
                <a:latin typeface="Times New Roman" pitchFamily="18" charset="0"/>
                <a:cs typeface="Times New Roman" pitchFamily="18" charset="0"/>
              </a:rPr>
              <a:t>Prajavani:</a:t>
            </a:r>
          </a:p>
          <a:p>
            <a:pPr algn="just"/>
            <a:r>
              <a:rPr lang="en-US" sz="2400" dirty="0" smtClean="0">
                <a:latin typeface="Times New Roman" pitchFamily="18" charset="0"/>
                <a:cs typeface="Times New Roman" pitchFamily="18" charset="0"/>
              </a:rPr>
              <a:t>Prajavani is an e-governance initiative by the combined efforts of District administration and National Informatics center in Ranga Reddy. Prajavani is a unique public private partnership program, which gives citizens an opportunity to interact with government without coming to any government office.</a:t>
            </a:r>
            <a:endParaRPr lang="en-US" sz="2400" b="1"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Limitations:</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No registration facility is provided and can post the problems directly.</a:t>
            </a:r>
          </a:p>
          <a:p>
            <a:pPr algn="just"/>
            <a:r>
              <a:rPr lang="en-US" sz="2400" dirty="0" smtClean="0">
                <a:latin typeface="Times New Roman" pitchFamily="18" charset="0"/>
                <a:cs typeface="Times New Roman" pitchFamily="18" charset="0"/>
              </a:rPr>
              <a:t>Users can post their problems but cannot get the details regarding progress of their complaint.</a:t>
            </a: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83125"/>
          </a:xfrm>
        </p:spPr>
        <p:txBody>
          <a:bodyPr/>
          <a:lstStyle/>
          <a:p>
            <a:pPr algn="just"/>
            <a:r>
              <a:rPr lang="en-US" sz="2400" dirty="0" smtClean="0">
                <a:latin typeface="Times New Roman" pitchFamily="18" charset="0"/>
                <a:cs typeface="Times New Roman" pitchFamily="18" charset="0"/>
              </a:rPr>
              <a:t>In the proposed system the citizen need not go to the government office for getting his problem solved. The proposed system will enable the citizens of city to lodge complaints anytime, anywhere.</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users use the mobile phone and do not need to access the web portal interface directly to file their complaint. The user runs the Application and can lodge complaint.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3457</TotalTime>
  <Words>724</Words>
  <Application>Microsoft Office PowerPoint</Application>
  <PresentationFormat>On-screen Show (4:3)</PresentationFormat>
  <Paragraphs>87</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SRIT_PPT_Theme</vt:lpstr>
      <vt:lpstr>Citizen Complaint</vt:lpstr>
      <vt:lpstr>Abstract</vt:lpstr>
      <vt:lpstr>Contents</vt:lpstr>
      <vt:lpstr>Introduction</vt:lpstr>
      <vt:lpstr>Problem Definition</vt:lpstr>
      <vt:lpstr>Existing system</vt:lpstr>
      <vt:lpstr>Literature survey</vt:lpstr>
      <vt:lpstr>Continued..</vt:lpstr>
      <vt:lpstr>Proposed System</vt:lpstr>
      <vt:lpstr>Implementation </vt:lpstr>
      <vt:lpstr>Continue…</vt:lpstr>
      <vt:lpstr>Continue…</vt:lpstr>
      <vt:lpstr>Output screens</vt:lpstr>
      <vt:lpstr>Continued..</vt:lpstr>
      <vt:lpstr>Slide 15</vt:lpstr>
      <vt:lpstr>Modules</vt:lpstr>
      <vt:lpstr>Requirements: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hp</cp:lastModifiedBy>
  <cp:revision>368</cp:revision>
  <dcterms:created xsi:type="dcterms:W3CDTF">2006-08-16T00:00:00Z</dcterms:created>
  <dcterms:modified xsi:type="dcterms:W3CDTF">2019-03-28T17:03:48Z</dcterms:modified>
</cp:coreProperties>
</file>