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4" r:id="rId6"/>
    <p:sldId id="263" r:id="rId7"/>
    <p:sldId id="265"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CC0066"/>
    <a:srgbClr val="00FF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B9B2B-0605-4F2D-A26B-1F809A4264A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38B1E-34A2-4A69-AE7C-A208B81D8E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B9B2B-0605-4F2D-A26B-1F809A4264A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38B1E-34A2-4A69-AE7C-A208B81D8E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B9B2B-0605-4F2D-A26B-1F809A4264A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38B1E-34A2-4A69-AE7C-A208B81D8E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B9B2B-0605-4F2D-A26B-1F809A4264A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38B1E-34A2-4A69-AE7C-A208B81D8E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B9B2B-0605-4F2D-A26B-1F809A4264A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38B1E-34A2-4A69-AE7C-A208B81D8E2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B9B2B-0605-4F2D-A26B-1F809A4264A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38B1E-34A2-4A69-AE7C-A208B81D8E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B9B2B-0605-4F2D-A26B-1F809A4264A8}"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38B1E-34A2-4A69-AE7C-A208B81D8E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B9B2B-0605-4F2D-A26B-1F809A4264A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38B1E-34A2-4A69-AE7C-A208B81D8E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B9B2B-0605-4F2D-A26B-1F809A4264A8}"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38B1E-34A2-4A69-AE7C-A208B81D8E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B9B2B-0605-4F2D-A26B-1F809A4264A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38B1E-34A2-4A69-AE7C-A208B81D8E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B9B2B-0605-4F2D-A26B-1F809A4264A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38B1E-34A2-4A69-AE7C-A208B81D8E2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B9B2B-0605-4F2D-A26B-1F809A4264A8}" type="datetimeFigureOut">
              <a:rPr lang="en-US" smtClean="0"/>
              <a:t>11/21/2024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38B1E-34A2-4A69-AE7C-A208B81D8E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lucid.app/lucidchart/71c4289a-925e-4ac7-b93d-d9ff404d807f/edit?view_items=ynftseE8Lh_v&amp;invitationId=inv_34b0df3e-ff6f-44c1-94f7-6eda0cb08b09"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lower Background Stock Illustrations – 4,355,269 Flower Background Stock  Illustrations, Vectors &amp; Clipart - Dreamstim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304800" y="685800"/>
            <a:ext cx="4191000" cy="5555367"/>
          </a:xfrm>
          <a:prstGeom prst="rect">
            <a:avLst/>
          </a:prstGeom>
          <a:noFill/>
        </p:spPr>
        <p:txBody>
          <a:bodyPr wrap="square" rtlCol="0">
            <a:spAutoFit/>
          </a:bodyPr>
          <a:lstStyle/>
          <a:p>
            <a:pPr algn="ctr"/>
            <a:r>
              <a:rPr lang="en-US" sz="3600" b="1" u="sng" dirty="0">
                <a:solidFill>
                  <a:srgbClr val="002060"/>
                </a:solidFill>
                <a:latin typeface="Bradley Hand ITC" pitchFamily="66" charset="0"/>
              </a:rPr>
              <a:t>TASK:-03</a:t>
            </a:r>
          </a:p>
          <a:p>
            <a:pPr algn="ctr"/>
            <a:endParaRPr lang="en-US" sz="3600" b="1" u="sng" dirty="0">
              <a:solidFill>
                <a:srgbClr val="002060"/>
              </a:solidFill>
              <a:latin typeface="Bradley Hand ITC" pitchFamily="66" charset="0"/>
            </a:endParaRPr>
          </a:p>
          <a:p>
            <a:pPr algn="ctr"/>
            <a:r>
              <a:rPr lang="en-US" sz="2950" u="sng" dirty="0">
                <a:solidFill>
                  <a:srgbClr val="009900"/>
                </a:solidFill>
                <a:latin typeface="Arial Unicode MS" pitchFamily="34" charset="-128"/>
                <a:ea typeface="Arial Unicode MS" pitchFamily="34" charset="-128"/>
                <a:cs typeface="Arial Unicode MS" pitchFamily="34" charset="-128"/>
              </a:rPr>
              <a:t>Customer Journey Map to:-</a:t>
            </a:r>
          </a:p>
          <a:p>
            <a:pPr algn="ctr"/>
            <a:r>
              <a:rPr lang="en-US" sz="2800" b="1" dirty="0">
                <a:solidFill>
                  <a:srgbClr val="FF0000"/>
                </a:solidFill>
                <a:latin typeface="Bradley Hand ITC" pitchFamily="66" charset="0"/>
              </a:rPr>
              <a:t>Develop a mobile application to track construction site labor  movement &amp; ensure the presence of PPE kits within designed safety zones.</a:t>
            </a:r>
          </a:p>
          <a:p>
            <a:pPr algn="ctr"/>
            <a:endParaRPr lang="en-US" sz="2800" b="1" u="sng" dirty="0">
              <a:solidFill>
                <a:srgbClr val="002060"/>
              </a:solidFill>
              <a:latin typeface="Bradley Hand ITC"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Bright Background Abstract Flowers Your Project Stock Illustration  2184776963 | Shutterstock"/>
          <p:cNvPicPr>
            <a:picLocks noChangeAspect="1" noChangeArrowheads="1"/>
          </p:cNvPicPr>
          <p:nvPr/>
        </p:nvPicPr>
        <p:blipFill>
          <a:blip r:embed="rId2"/>
          <a:srcRect r="23333" b="7809"/>
          <a:stretch>
            <a:fillRect/>
          </a:stretch>
        </p:blipFill>
        <p:spPr bwMode="auto">
          <a:xfrm>
            <a:off x="0" y="0"/>
            <a:ext cx="9144000" cy="6858000"/>
          </a:xfrm>
          <a:prstGeom prst="rect">
            <a:avLst/>
          </a:prstGeom>
          <a:noFill/>
        </p:spPr>
      </p:pic>
      <p:sp>
        <p:nvSpPr>
          <p:cNvPr id="3" name="TextBox 2"/>
          <p:cNvSpPr txBox="1"/>
          <p:nvPr/>
        </p:nvSpPr>
        <p:spPr>
          <a:xfrm>
            <a:off x="304800" y="228600"/>
            <a:ext cx="4191000" cy="5693866"/>
          </a:xfrm>
          <a:prstGeom prst="rect">
            <a:avLst/>
          </a:prstGeom>
          <a:noFill/>
        </p:spPr>
        <p:txBody>
          <a:bodyPr wrap="square" rtlCol="0">
            <a:spAutoFit/>
          </a:bodyPr>
          <a:lstStyle/>
          <a:p>
            <a:pPr algn="ctr"/>
            <a:r>
              <a:rPr lang="en-US" sz="3600" b="1" u="sng" dirty="0">
                <a:solidFill>
                  <a:srgbClr val="FFFF00"/>
                </a:solidFill>
                <a:latin typeface="Bradley Hand ITC" pitchFamily="66" charset="0"/>
              </a:rPr>
              <a:t>Team Members:-Batch -28</a:t>
            </a:r>
          </a:p>
          <a:p>
            <a:pPr algn="ctr"/>
            <a:endParaRPr lang="en-US" sz="3600" b="1" u="sng" dirty="0">
              <a:solidFill>
                <a:srgbClr val="FFFF00"/>
              </a:solidFill>
              <a:latin typeface="Bradley Hand ITC" pitchFamily="66" charset="0"/>
            </a:endParaRPr>
          </a:p>
          <a:p>
            <a:r>
              <a:rPr lang="en-US" sz="3200" b="1" dirty="0">
                <a:solidFill>
                  <a:schemeClr val="bg1"/>
                </a:solidFill>
                <a:latin typeface="Bradley Hand ITC" pitchFamily="66" charset="0"/>
              </a:rPr>
              <a:t>1)R. Charitha</a:t>
            </a:r>
          </a:p>
          <a:p>
            <a:r>
              <a:rPr lang="en-US" sz="3200" b="1" dirty="0">
                <a:solidFill>
                  <a:schemeClr val="bg1"/>
                </a:solidFill>
                <a:latin typeface="Bradley Hand ITC" pitchFamily="66" charset="0"/>
              </a:rPr>
              <a:t>        24CS003088</a:t>
            </a:r>
          </a:p>
          <a:p>
            <a:r>
              <a:rPr lang="en-US" sz="3200" b="1" dirty="0">
                <a:solidFill>
                  <a:schemeClr val="bg1"/>
                </a:solidFill>
                <a:latin typeface="Bradley Hand ITC" pitchFamily="66" charset="0"/>
              </a:rPr>
              <a:t>2)K. Pavani Priyanka</a:t>
            </a:r>
          </a:p>
          <a:p>
            <a:r>
              <a:rPr lang="en-US" sz="3200" b="1" dirty="0">
                <a:solidFill>
                  <a:schemeClr val="bg1"/>
                </a:solidFill>
                <a:latin typeface="Bradley Hand ITC" pitchFamily="66" charset="0"/>
              </a:rPr>
              <a:t>         24CS003087</a:t>
            </a:r>
          </a:p>
          <a:p>
            <a:r>
              <a:rPr lang="en-US" sz="3200" b="1" dirty="0">
                <a:solidFill>
                  <a:schemeClr val="bg1"/>
                </a:solidFill>
                <a:latin typeface="Bradley Hand ITC" pitchFamily="66" charset="0"/>
              </a:rPr>
              <a:t>3) D. Vishali</a:t>
            </a:r>
          </a:p>
          <a:p>
            <a:r>
              <a:rPr lang="en-US" sz="3200" b="1" dirty="0">
                <a:solidFill>
                  <a:schemeClr val="bg1"/>
                </a:solidFill>
                <a:latin typeface="Bradley Hand ITC" pitchFamily="66" charset="0"/>
              </a:rPr>
              <a:t>           24CS003085</a:t>
            </a:r>
          </a:p>
          <a:p>
            <a:r>
              <a:rPr lang="en-US" sz="3200" b="1" dirty="0">
                <a:solidFill>
                  <a:schemeClr val="bg1"/>
                </a:solidFill>
                <a:latin typeface="Bradley Hand ITC" pitchFamily="66" charset="0"/>
              </a:rPr>
              <a:t>4) Renu</a:t>
            </a:r>
          </a:p>
          <a:p>
            <a:r>
              <a:rPr lang="en-US" sz="3200" b="1" dirty="0">
                <a:solidFill>
                  <a:schemeClr val="bg1"/>
                </a:solidFill>
                <a:latin typeface="Bradley Hand ITC" pitchFamily="66" charset="0"/>
              </a:rPr>
              <a:t>           24CS003086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Project Background Images, HD Pictures and Wallpaper For Free Download |  Pngtre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228600" y="533400"/>
            <a:ext cx="4953000" cy="646331"/>
          </a:xfrm>
          <a:prstGeom prst="rect">
            <a:avLst/>
          </a:prstGeom>
          <a:noFill/>
        </p:spPr>
        <p:txBody>
          <a:bodyPr wrap="square" rtlCol="0">
            <a:spAutoFit/>
          </a:bodyPr>
          <a:lstStyle/>
          <a:p>
            <a:pPr algn="ctr"/>
            <a:r>
              <a:rPr lang="en-US" sz="3600" b="1" u="sng" dirty="0">
                <a:solidFill>
                  <a:srgbClr val="C00000"/>
                </a:solidFill>
                <a:latin typeface="Bradley Hand ITC" pitchFamily="66" charset="0"/>
              </a:rPr>
              <a:t>Overview:-</a:t>
            </a:r>
          </a:p>
        </p:txBody>
      </p:sp>
      <p:sp>
        <p:nvSpPr>
          <p:cNvPr id="4" name="TextBox 3"/>
          <p:cNvSpPr txBox="1"/>
          <p:nvPr/>
        </p:nvSpPr>
        <p:spPr>
          <a:xfrm>
            <a:off x="381000" y="1600200"/>
            <a:ext cx="4191000" cy="4893647"/>
          </a:xfrm>
          <a:prstGeom prst="rect">
            <a:avLst/>
          </a:prstGeom>
          <a:noFill/>
        </p:spPr>
        <p:txBody>
          <a:bodyPr wrap="square" rtlCol="0">
            <a:spAutoFit/>
          </a:bodyPr>
          <a:lstStyle/>
          <a:p>
            <a:pPr algn="ctr"/>
            <a:r>
              <a:rPr lang="en-US" sz="2600" dirty="0"/>
              <a:t>The goal is to design a mobile application that tracks labor movement on construction sites and ensures that workers are within designated safety zones while wearing the necessary Personal Protective Equipment (PPE) kits. This will help improve safety compliance and streamline tracking.</a:t>
            </a:r>
          </a:p>
        </p:txBody>
      </p:sp>
      <p:sp>
        <p:nvSpPr>
          <p:cNvPr id="15364" name="AutoShape 4"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6" name="AutoShape 6"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8" name="AutoShape 8"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0" name="AutoShape 10"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2" name="AutoShape 12"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4" name="AutoShape 14"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6" name="AutoShape 16"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8" name="AutoShape 18"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0" name="AutoShape 20"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2" name="AutoShape 22"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4" name="AutoShape 24"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6" name="AutoShape 26"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8" name="AutoShape 28"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0" name="AutoShape 30"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2" name="AutoShape 32"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4" name="AutoShape 34"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6" name="AutoShape 36"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8" name="AutoShape 38"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00" name="AutoShape 40"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02" name="AutoShape 42"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04" name="AutoShape 44"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06" name="AutoShape 46"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08" name="AutoShape 48"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10" name="AutoShape 50"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12" name="AutoShape 52"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14" name="AutoShape 54"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16" name="AutoShape 56"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18" name="AutoShape 58"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20" name="AutoShape 60"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22" name="AutoShape 62"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24" name="AutoShape 64"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26" name="AutoShape 66"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28" name="AutoShape 68"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30" name="AutoShape 70"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32" name="AutoShape 72"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34" name="AutoShape 74"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36" name="AutoShape 76"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38" name="AutoShape 78"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40" name="AutoShape 80"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42" name="AutoShape 82"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44" name="AutoShape 84"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46" name="AutoShape 86"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48" name="AutoShape 88"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50" name="AutoShape 90"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52" name="AutoShape 92"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54" name="AutoShape 94"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56" name="AutoShape 96"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58" name="AutoShape 98"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60" name="AutoShape 100"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62" name="AutoShape 102"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64" name="AutoShape 104"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66" name="AutoShape 106"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68" name="AutoShape 108" descr="Construction site - Designing Build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470" name="Picture 110" descr="Free Vector | Isolated construction site with workers"/>
          <p:cNvPicPr>
            <a:picLocks noChangeAspect="1" noChangeArrowheads="1"/>
          </p:cNvPicPr>
          <p:nvPr/>
        </p:nvPicPr>
        <p:blipFill>
          <a:blip r:embed="rId3"/>
          <a:srcRect/>
          <a:stretch>
            <a:fillRect/>
          </a:stretch>
        </p:blipFill>
        <p:spPr bwMode="auto">
          <a:xfrm>
            <a:off x="4648200" y="1981200"/>
            <a:ext cx="4343400" cy="3810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ackground Design Images - Free Download on Freepik"/>
          <p:cNvPicPr>
            <a:picLocks noChangeAspect="1" noChangeArrowheads="1"/>
          </p:cNvPicPr>
          <p:nvPr/>
        </p:nvPicPr>
        <p:blipFill>
          <a:blip r:embed="rId2"/>
          <a:srcRect r="7987"/>
          <a:stretch>
            <a:fillRect/>
          </a:stretch>
        </p:blipFill>
        <p:spPr bwMode="auto">
          <a:xfrm>
            <a:off x="0" y="0"/>
            <a:ext cx="9144000" cy="6858000"/>
          </a:xfrm>
          <a:prstGeom prst="rect">
            <a:avLst/>
          </a:prstGeom>
          <a:noFill/>
        </p:spPr>
      </p:pic>
      <p:sp>
        <p:nvSpPr>
          <p:cNvPr id="3" name="TextBox 2"/>
          <p:cNvSpPr txBox="1"/>
          <p:nvPr/>
        </p:nvSpPr>
        <p:spPr>
          <a:xfrm>
            <a:off x="2057400" y="381000"/>
            <a:ext cx="5562600" cy="646331"/>
          </a:xfrm>
          <a:prstGeom prst="rect">
            <a:avLst/>
          </a:prstGeom>
          <a:noFill/>
        </p:spPr>
        <p:txBody>
          <a:bodyPr wrap="square" rtlCol="0">
            <a:spAutoFit/>
          </a:bodyPr>
          <a:lstStyle/>
          <a:p>
            <a:pPr algn="ctr"/>
            <a:r>
              <a:rPr lang="en-US" sz="3600" b="1" u="sng" dirty="0">
                <a:solidFill>
                  <a:schemeClr val="accent4">
                    <a:lumMod val="50000"/>
                  </a:schemeClr>
                </a:solidFill>
                <a:latin typeface="Bradley Hand ITC" pitchFamily="66" charset="0"/>
              </a:rPr>
              <a:t>Creating User Persona</a:t>
            </a:r>
          </a:p>
        </p:txBody>
      </p:sp>
      <p:sp>
        <p:nvSpPr>
          <p:cNvPr id="7" name="TextBox 6"/>
          <p:cNvSpPr txBox="1"/>
          <p:nvPr/>
        </p:nvSpPr>
        <p:spPr>
          <a:xfrm>
            <a:off x="2514600" y="1143000"/>
            <a:ext cx="6172200" cy="4739759"/>
          </a:xfrm>
          <a:prstGeom prst="rect">
            <a:avLst/>
          </a:prstGeom>
          <a:noFill/>
        </p:spPr>
        <p:txBody>
          <a:bodyPr wrap="square" rtlCol="0">
            <a:spAutoFit/>
          </a:bodyPr>
          <a:lstStyle/>
          <a:p>
            <a:r>
              <a:rPr lang="en-US" sz="2200" u="sng" dirty="0">
                <a:latin typeface="Arial Unicode MS" pitchFamily="34" charset="-128"/>
                <a:ea typeface="Arial Unicode MS" pitchFamily="34" charset="-128"/>
                <a:cs typeface="Arial Unicode MS" pitchFamily="34" charset="-128"/>
              </a:rPr>
              <a:t>Name:</a:t>
            </a:r>
            <a:r>
              <a:rPr lang="en-US" sz="2000" dirty="0">
                <a:solidFill>
                  <a:srgbClr val="FF0066"/>
                </a:solidFill>
                <a:latin typeface="Arial Unicode MS" pitchFamily="34" charset="-128"/>
                <a:ea typeface="Arial Unicode MS" pitchFamily="34" charset="-128"/>
                <a:cs typeface="Arial Unicode MS" pitchFamily="34" charset="-128"/>
              </a:rPr>
              <a:t>         Kumar (Construction Worker)</a:t>
            </a:r>
          </a:p>
          <a:p>
            <a:r>
              <a:rPr lang="en-US" sz="2000" u="sng" dirty="0">
                <a:latin typeface="Arial Unicode MS" pitchFamily="34" charset="-128"/>
                <a:ea typeface="Arial Unicode MS" pitchFamily="34" charset="-128"/>
                <a:cs typeface="Arial Unicode MS" pitchFamily="34" charset="-128"/>
              </a:rPr>
              <a:t>Age:</a:t>
            </a:r>
            <a:r>
              <a:rPr lang="en-US" sz="2000" dirty="0">
                <a:solidFill>
                  <a:srgbClr val="FF0066"/>
                </a:solidFill>
                <a:latin typeface="Arial Unicode MS" pitchFamily="34" charset="-128"/>
                <a:ea typeface="Arial Unicode MS" pitchFamily="34" charset="-128"/>
                <a:cs typeface="Arial Unicode MS" pitchFamily="34" charset="-128"/>
              </a:rPr>
              <a:t>             35</a:t>
            </a:r>
          </a:p>
          <a:p>
            <a:r>
              <a:rPr lang="en-US" sz="2000" u="sng" dirty="0">
                <a:latin typeface="Arial Unicode MS" pitchFamily="34" charset="-128"/>
                <a:ea typeface="Arial Unicode MS" pitchFamily="34" charset="-128"/>
                <a:cs typeface="Arial Unicode MS" pitchFamily="34" charset="-128"/>
              </a:rPr>
              <a:t>Role:</a:t>
            </a:r>
            <a:r>
              <a:rPr lang="en-US" sz="2000" dirty="0">
                <a:solidFill>
                  <a:srgbClr val="FF0066"/>
                </a:solidFill>
                <a:latin typeface="Arial Unicode MS" pitchFamily="34" charset="-128"/>
                <a:ea typeface="Arial Unicode MS" pitchFamily="34" charset="-128"/>
                <a:cs typeface="Arial Unicode MS" pitchFamily="34" charset="-128"/>
              </a:rPr>
              <a:t>            General Laborer</a:t>
            </a:r>
          </a:p>
          <a:p>
            <a:r>
              <a:rPr lang="en-US" sz="2000" u="sng" dirty="0">
                <a:latin typeface="Arial Unicode MS" pitchFamily="34" charset="-128"/>
                <a:ea typeface="Arial Unicode MS" pitchFamily="34" charset="-128"/>
                <a:cs typeface="Arial Unicode MS" pitchFamily="34" charset="-128"/>
              </a:rPr>
              <a:t>App:</a:t>
            </a:r>
            <a:r>
              <a:rPr lang="en-US" sz="2000" dirty="0">
                <a:latin typeface="Arial Unicode MS" pitchFamily="34" charset="-128"/>
                <a:ea typeface="Arial Unicode MS" pitchFamily="34" charset="-128"/>
                <a:cs typeface="Arial Unicode MS" pitchFamily="34" charset="-128"/>
              </a:rPr>
              <a:t>             </a:t>
            </a:r>
            <a:r>
              <a:rPr lang="en-US" sz="2000" dirty="0">
                <a:solidFill>
                  <a:srgbClr val="FF0066"/>
                </a:solidFill>
                <a:latin typeface="Arial Unicode MS" pitchFamily="34" charset="-128"/>
                <a:ea typeface="Arial Unicode MS" pitchFamily="34" charset="-128"/>
                <a:cs typeface="Arial Unicode MS" pitchFamily="34" charset="-128"/>
              </a:rPr>
              <a:t>Field Wire Construction App</a:t>
            </a:r>
            <a:endParaRPr lang="en-US" sz="2000" u="sng" dirty="0">
              <a:latin typeface="Arial Unicode MS" pitchFamily="34" charset="-128"/>
              <a:ea typeface="Arial Unicode MS" pitchFamily="34" charset="-128"/>
              <a:cs typeface="Arial Unicode MS" pitchFamily="34" charset="-128"/>
            </a:endParaRPr>
          </a:p>
          <a:p>
            <a:r>
              <a:rPr lang="en-US" sz="2000" u="sng" dirty="0">
                <a:latin typeface="Arial Unicode MS" pitchFamily="34" charset="-128"/>
                <a:ea typeface="Arial Unicode MS" pitchFamily="34" charset="-128"/>
                <a:cs typeface="Arial Unicode MS" pitchFamily="34" charset="-128"/>
              </a:rPr>
              <a:t>Main Goals:</a:t>
            </a:r>
          </a:p>
          <a:p>
            <a:pPr lvl="1">
              <a:buFont typeface="Arial" pitchFamily="34" charset="0"/>
              <a:buChar char="•"/>
            </a:pPr>
            <a:r>
              <a:rPr lang="en-US" sz="2000" dirty="0">
                <a:solidFill>
                  <a:srgbClr val="FF0066"/>
                </a:solidFill>
                <a:latin typeface="Arial Unicode MS" pitchFamily="34" charset="-128"/>
                <a:ea typeface="Arial Unicode MS" pitchFamily="34" charset="-128"/>
                <a:cs typeface="Arial Unicode MS" pitchFamily="34" charset="-128"/>
              </a:rPr>
              <a:t>Complete tasks efficiently while ensuring personal safety.</a:t>
            </a:r>
          </a:p>
          <a:p>
            <a:pPr lvl="1">
              <a:buFont typeface="Arial" pitchFamily="34" charset="0"/>
              <a:buChar char="•"/>
            </a:pPr>
            <a:r>
              <a:rPr lang="en-US" sz="2000" dirty="0">
                <a:solidFill>
                  <a:srgbClr val="FF0066"/>
                </a:solidFill>
                <a:latin typeface="Arial Unicode MS" pitchFamily="34" charset="-128"/>
                <a:ea typeface="Arial Unicode MS" pitchFamily="34" charset="-128"/>
                <a:cs typeface="Arial Unicode MS" pitchFamily="34" charset="-128"/>
              </a:rPr>
              <a:t>Stay in safety zones, wear the right PPE, and comply with safety protocols.</a:t>
            </a:r>
          </a:p>
          <a:p>
            <a:r>
              <a:rPr lang="en-US" sz="2000" u="sng" dirty="0">
                <a:latin typeface="Arial Unicode MS" pitchFamily="34" charset="-128"/>
                <a:ea typeface="Arial Unicode MS" pitchFamily="34" charset="-128"/>
                <a:cs typeface="Arial Unicode MS" pitchFamily="34" charset="-128"/>
              </a:rPr>
              <a:t>Challenges</a:t>
            </a:r>
            <a:r>
              <a:rPr lang="en-US" sz="2000" dirty="0">
                <a:solidFill>
                  <a:srgbClr val="FF0066"/>
                </a:solidFill>
                <a:latin typeface="Arial Unicode MS" pitchFamily="34" charset="-128"/>
                <a:ea typeface="Arial Unicode MS" pitchFamily="34" charset="-128"/>
                <a:cs typeface="Arial Unicode MS" pitchFamily="34" charset="-128"/>
              </a:rPr>
              <a:t>:</a:t>
            </a:r>
          </a:p>
          <a:p>
            <a:pPr lvl="1">
              <a:buFont typeface="Arial" pitchFamily="34" charset="0"/>
              <a:buChar char="•"/>
            </a:pPr>
            <a:r>
              <a:rPr lang="en-US" sz="2000" dirty="0">
                <a:solidFill>
                  <a:srgbClr val="FF0066"/>
                </a:solidFill>
                <a:latin typeface="Arial Unicode MS" pitchFamily="34" charset="-128"/>
                <a:ea typeface="Arial Unicode MS" pitchFamily="34" charset="-128"/>
                <a:cs typeface="Arial Unicode MS" pitchFamily="34" charset="-128"/>
              </a:rPr>
              <a:t>Forgetting PPE or zone boundaries due to a busy schedule.</a:t>
            </a:r>
          </a:p>
          <a:p>
            <a:pPr lvl="1">
              <a:buFont typeface="Arial" pitchFamily="34" charset="0"/>
              <a:buChar char="•"/>
            </a:pPr>
            <a:r>
              <a:rPr lang="en-US" sz="2000" dirty="0">
                <a:solidFill>
                  <a:srgbClr val="FF0066"/>
                </a:solidFill>
                <a:latin typeface="Arial Unicode MS" pitchFamily="34" charset="-128"/>
                <a:ea typeface="Arial Unicode MS" pitchFamily="34" charset="-128"/>
                <a:cs typeface="Arial Unicode MS" pitchFamily="34" charset="-128"/>
              </a:rPr>
              <a:t>Lack of real-time guidance on where to move and what PPE to wear.</a:t>
            </a:r>
          </a:p>
          <a:p>
            <a:endParaRPr lang="en-US" sz="2000" dirty="0">
              <a:solidFill>
                <a:srgbClr val="FF0066"/>
              </a:solidFill>
              <a:latin typeface="Arial Unicode MS" pitchFamily="34" charset="-128"/>
              <a:ea typeface="Arial Unicode MS" pitchFamily="34" charset="-128"/>
              <a:cs typeface="Arial Unicode MS" pitchFamily="34" charset="-128"/>
            </a:endParaRPr>
          </a:p>
        </p:txBody>
      </p:sp>
      <p:pic>
        <p:nvPicPr>
          <p:cNvPr id="17412" name="Picture 4" descr="Animated Construction Worker Images - Free Download on Freepik"/>
          <p:cNvPicPr>
            <a:picLocks noChangeAspect="1" noChangeArrowheads="1"/>
          </p:cNvPicPr>
          <p:nvPr/>
        </p:nvPicPr>
        <p:blipFill>
          <a:blip r:embed="rId3"/>
          <a:srcRect/>
          <a:stretch>
            <a:fillRect/>
          </a:stretch>
        </p:blipFill>
        <p:spPr bwMode="auto">
          <a:xfrm>
            <a:off x="381000" y="838200"/>
            <a:ext cx="1571625" cy="29146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descr="The Best Background Images for Any Pro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08" name="Picture 4" descr="The best backgrounds for your projects | Freepik"/>
          <p:cNvPicPr>
            <a:picLocks noChangeAspect="1" noChangeArrowheads="1"/>
          </p:cNvPicPr>
          <p:nvPr/>
        </p:nvPicPr>
        <p:blipFill>
          <a:blip r:embed="rId2"/>
          <a:srcRect/>
          <a:stretch>
            <a:fillRect/>
          </a:stretch>
        </p:blipFill>
        <p:spPr bwMode="auto">
          <a:xfrm>
            <a:off x="-1215" y="0"/>
            <a:ext cx="9145215"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1524000" y="838200"/>
            <a:ext cx="5943600" cy="584775"/>
          </a:xfrm>
          <a:prstGeom prst="rect">
            <a:avLst/>
          </a:prstGeom>
          <a:noFill/>
        </p:spPr>
        <p:txBody>
          <a:bodyPr wrap="square" rtlCol="0">
            <a:spAutoFit/>
          </a:bodyPr>
          <a:lstStyle/>
          <a:p>
            <a:pPr algn="ctr"/>
            <a:r>
              <a:rPr lang="en-US" sz="3200" b="1" u="sng" dirty="0">
                <a:solidFill>
                  <a:srgbClr val="002060"/>
                </a:solidFill>
                <a:latin typeface="Bradley Hand ITC" pitchFamily="66" charset="0"/>
              </a:rPr>
              <a:t>The App used by Kumar is:-</a:t>
            </a:r>
          </a:p>
        </p:txBody>
      </p:sp>
      <p:sp>
        <p:nvSpPr>
          <p:cNvPr id="5" name="TextBox 4"/>
          <p:cNvSpPr txBox="1"/>
          <p:nvPr/>
        </p:nvSpPr>
        <p:spPr>
          <a:xfrm>
            <a:off x="1676400" y="1524000"/>
            <a:ext cx="5715000" cy="954107"/>
          </a:xfrm>
          <a:prstGeom prst="rect">
            <a:avLst/>
          </a:prstGeom>
          <a:noFill/>
        </p:spPr>
        <p:txBody>
          <a:bodyPr wrap="square" rtlCol="0">
            <a:spAutoFit/>
          </a:bodyPr>
          <a:lstStyle/>
          <a:p>
            <a:pPr algn="ctr"/>
            <a:r>
              <a:rPr lang="en-US" sz="2800" u="sng" dirty="0">
                <a:latin typeface="Arial Rounded MT Bold" pitchFamily="34" charset="0"/>
              </a:rPr>
              <a:t>Field wire – Construction App</a:t>
            </a:r>
          </a:p>
          <a:p>
            <a:pPr algn="ctr"/>
            <a:endParaRPr lang="en-US" sz="2800" dirty="0">
              <a:latin typeface="Arial Rounded MT Bold" pitchFamily="34" charset="0"/>
            </a:endParaRPr>
          </a:p>
        </p:txBody>
      </p:sp>
      <p:pic>
        <p:nvPicPr>
          <p:cNvPr id="21510" name="Picture 6" descr="Fieldwire - Construction App - Apps on Google Play"/>
          <p:cNvPicPr>
            <a:picLocks noChangeAspect="1" noChangeArrowheads="1"/>
          </p:cNvPicPr>
          <p:nvPr/>
        </p:nvPicPr>
        <p:blipFill>
          <a:blip r:embed="rId3"/>
          <a:srcRect/>
          <a:stretch>
            <a:fillRect/>
          </a:stretch>
        </p:blipFill>
        <p:spPr bwMode="auto">
          <a:xfrm>
            <a:off x="1219200" y="2743200"/>
            <a:ext cx="5715000" cy="28575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Background Design Images | Free Photos, PNG Stickers, Wallpapers &amp;  Backgrounds - rawpixel"/>
          <p:cNvPicPr>
            <a:picLocks noChangeAspect="1" noChangeArrowheads="1"/>
          </p:cNvPicPr>
          <p:nvPr/>
        </p:nvPicPr>
        <p:blipFill>
          <a:blip r:embed="rId2"/>
          <a:srcRect/>
          <a:stretch>
            <a:fillRect/>
          </a:stretch>
        </p:blipFill>
        <p:spPr bwMode="auto">
          <a:xfrm>
            <a:off x="0" y="0"/>
            <a:ext cx="9144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TextBox 2"/>
          <p:cNvSpPr txBox="1"/>
          <p:nvPr/>
        </p:nvSpPr>
        <p:spPr>
          <a:xfrm>
            <a:off x="609600" y="457200"/>
            <a:ext cx="7010400" cy="584775"/>
          </a:xfrm>
          <a:prstGeom prst="rect">
            <a:avLst/>
          </a:prstGeom>
          <a:noFill/>
        </p:spPr>
        <p:txBody>
          <a:bodyPr wrap="square" rtlCol="0">
            <a:spAutoFit/>
          </a:bodyPr>
          <a:lstStyle/>
          <a:p>
            <a:pPr algn="ctr"/>
            <a:r>
              <a:rPr lang="en-US" sz="3200" b="1" u="sng" dirty="0">
                <a:solidFill>
                  <a:schemeClr val="tx1">
                    <a:lumMod val="95000"/>
                    <a:lumOff val="5000"/>
                  </a:schemeClr>
                </a:solidFill>
                <a:latin typeface="Bradley Hand ITC" pitchFamily="66" charset="0"/>
              </a:rPr>
              <a:t>User flow for Construction worker</a:t>
            </a:r>
          </a:p>
        </p:txBody>
      </p:sp>
      <p:sp>
        <p:nvSpPr>
          <p:cNvPr id="6" name="TextBox 5"/>
          <p:cNvSpPr txBox="1"/>
          <p:nvPr/>
        </p:nvSpPr>
        <p:spPr>
          <a:xfrm>
            <a:off x="533400" y="1225689"/>
            <a:ext cx="7924800" cy="5047536"/>
          </a:xfrm>
          <a:prstGeom prst="rect">
            <a:avLst/>
          </a:prstGeom>
          <a:noFill/>
        </p:spPr>
        <p:txBody>
          <a:bodyPr wrap="square" rtlCol="0">
            <a:spAutoFit/>
          </a:bodyPr>
          <a:lstStyle/>
          <a:p>
            <a:pPr>
              <a:buFont typeface="Arial" pitchFamily="34" charset="0"/>
              <a:buChar char="•"/>
            </a:pPr>
            <a:r>
              <a:rPr lang="en-US" sz="2300" u="sng" dirty="0">
                <a:latin typeface="Arial Unicode MS" pitchFamily="34" charset="-128"/>
                <a:ea typeface="Arial Unicode MS" pitchFamily="34" charset="-128"/>
                <a:cs typeface="Arial Unicode MS" pitchFamily="34" charset="-128"/>
              </a:rPr>
              <a:t>Registration:</a:t>
            </a:r>
          </a:p>
          <a:p>
            <a:r>
              <a:rPr lang="en-US" sz="2300" dirty="0">
                <a:solidFill>
                  <a:srgbClr val="CC0066"/>
                </a:solidFill>
                <a:latin typeface="Arial Unicode MS" pitchFamily="34" charset="-128"/>
                <a:ea typeface="Arial Unicode MS" pitchFamily="34" charset="-128"/>
                <a:cs typeface="Arial Unicode MS" pitchFamily="34" charset="-128"/>
              </a:rPr>
              <a:t>     Kumar installs the app and enters basic information.</a:t>
            </a:r>
          </a:p>
          <a:p>
            <a:pPr>
              <a:buFont typeface="Arial" pitchFamily="34" charset="0"/>
              <a:buChar char="•"/>
            </a:pPr>
            <a:r>
              <a:rPr lang="en-US" sz="2300" u="sng" dirty="0">
                <a:latin typeface="Arial Unicode MS" pitchFamily="34" charset="-128"/>
                <a:ea typeface="Arial Unicode MS" pitchFamily="34" charset="-128"/>
                <a:cs typeface="Arial Unicode MS" pitchFamily="34" charset="-128"/>
              </a:rPr>
              <a:t>PPE Setup: </a:t>
            </a:r>
          </a:p>
          <a:p>
            <a:r>
              <a:rPr lang="en-US" sz="2300" dirty="0">
                <a:solidFill>
                  <a:srgbClr val="CC0066"/>
                </a:solidFill>
                <a:latin typeface="Arial Unicode MS" pitchFamily="34" charset="-128"/>
                <a:ea typeface="Arial Unicode MS" pitchFamily="34" charset="-128"/>
                <a:cs typeface="Arial Unicode MS" pitchFamily="34" charset="-128"/>
              </a:rPr>
              <a:t>     Kumar selects required PPE items (helmet, gloves, boots) for different work zones.</a:t>
            </a:r>
          </a:p>
          <a:p>
            <a:endParaRPr lang="en-US" sz="2300" dirty="0">
              <a:solidFill>
                <a:srgbClr val="CC0066"/>
              </a:solidFill>
              <a:latin typeface="Arial Unicode MS" pitchFamily="34" charset="-128"/>
              <a:ea typeface="Arial Unicode MS" pitchFamily="34" charset="-128"/>
              <a:cs typeface="Arial Unicode MS" pitchFamily="34" charset="-128"/>
            </a:endParaRPr>
          </a:p>
          <a:p>
            <a:pPr>
              <a:buFont typeface="Arial" pitchFamily="34" charset="0"/>
              <a:buChar char="•"/>
            </a:pPr>
            <a:r>
              <a:rPr lang="en-US" sz="2300" u="sng" dirty="0">
                <a:latin typeface="Arial Unicode MS" pitchFamily="34" charset="-128"/>
                <a:ea typeface="Arial Unicode MS" pitchFamily="34" charset="-128"/>
                <a:cs typeface="Arial Unicode MS" pitchFamily="34" charset="-128"/>
              </a:rPr>
              <a:t>Safety Zone Setup:</a:t>
            </a:r>
          </a:p>
          <a:p>
            <a:r>
              <a:rPr lang="en-US" sz="2300" dirty="0">
                <a:latin typeface="Arial Unicode MS" pitchFamily="34" charset="-128"/>
                <a:ea typeface="Arial Unicode MS" pitchFamily="34" charset="-128"/>
                <a:cs typeface="Arial Unicode MS" pitchFamily="34" charset="-128"/>
              </a:rPr>
              <a:t>1.</a:t>
            </a:r>
            <a:r>
              <a:rPr lang="en-US" sz="2300" u="sng" dirty="0">
                <a:latin typeface="Arial Unicode MS" pitchFamily="34" charset="-128"/>
                <a:ea typeface="Arial Unicode MS" pitchFamily="34" charset="-128"/>
                <a:cs typeface="Arial Unicode MS" pitchFamily="34" charset="-128"/>
              </a:rPr>
              <a:t>Safety Zone Review</a:t>
            </a:r>
            <a:r>
              <a:rPr lang="en-US" sz="2300" dirty="0">
                <a:solidFill>
                  <a:srgbClr val="CC0066"/>
                </a:solidFill>
                <a:latin typeface="Arial Unicode MS" pitchFamily="34" charset="-128"/>
                <a:ea typeface="Arial Unicode MS" pitchFamily="34" charset="-128"/>
                <a:cs typeface="Arial Unicode MS" pitchFamily="34" charset="-128"/>
              </a:rPr>
              <a:t>: </a:t>
            </a:r>
          </a:p>
          <a:p>
            <a:r>
              <a:rPr lang="en-US" sz="2300" dirty="0">
                <a:solidFill>
                  <a:srgbClr val="CC0066"/>
                </a:solidFill>
                <a:latin typeface="Arial Unicode MS" pitchFamily="34" charset="-128"/>
                <a:ea typeface="Arial Unicode MS" pitchFamily="34" charset="-128"/>
                <a:cs typeface="Arial Unicode MS" pitchFamily="34" charset="-128"/>
              </a:rPr>
              <a:t>       Kumar views the site map with clearly marked zones (e.g., high-risk, medium-risk, low-risk) on his mobile screen.</a:t>
            </a:r>
          </a:p>
          <a:p>
            <a:r>
              <a:rPr lang="en-US" sz="2300" dirty="0">
                <a:latin typeface="Arial Unicode MS" pitchFamily="34" charset="-128"/>
                <a:ea typeface="Arial Unicode MS" pitchFamily="34" charset="-128"/>
                <a:cs typeface="Arial Unicode MS" pitchFamily="34" charset="-128"/>
              </a:rPr>
              <a:t>2.</a:t>
            </a:r>
            <a:r>
              <a:rPr lang="en-US" sz="2300" u="sng" dirty="0">
                <a:latin typeface="Arial Unicode MS" pitchFamily="34" charset="-128"/>
                <a:ea typeface="Arial Unicode MS" pitchFamily="34" charset="-128"/>
                <a:cs typeface="Arial Unicode MS" pitchFamily="34" charset="-128"/>
              </a:rPr>
              <a:t>PPE Zone Matching:</a:t>
            </a:r>
          </a:p>
          <a:p>
            <a:r>
              <a:rPr lang="en-US" sz="2300" dirty="0">
                <a:solidFill>
                  <a:srgbClr val="CC0066"/>
                </a:solidFill>
                <a:latin typeface="Arial Unicode MS" pitchFamily="34" charset="-128"/>
                <a:ea typeface="Arial Unicode MS" pitchFamily="34" charset="-128"/>
                <a:cs typeface="Arial Unicode MS" pitchFamily="34" charset="-128"/>
              </a:rPr>
              <a:t>       The app automatically matches PPE requirements with the zone Kumar is in.</a:t>
            </a:r>
          </a:p>
          <a:p>
            <a:endParaRPr lang="en-US" sz="2300" dirty="0">
              <a:solidFill>
                <a:srgbClr val="CC0066"/>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2"/>
          </p:cNvPr>
          <p:cNvSpPr txBox="1"/>
          <p:nvPr/>
        </p:nvSpPr>
        <p:spPr>
          <a:xfrm>
            <a:off x="1371600" y="2819400"/>
            <a:ext cx="6019800" cy="923330"/>
          </a:xfrm>
          <a:prstGeom prst="rect">
            <a:avLst/>
          </a:prstGeom>
          <a:noFill/>
        </p:spPr>
        <p:txBody>
          <a:bodyPr wrap="square" rtlCol="0">
            <a:spAutoFit/>
          </a:bodyPr>
          <a:lstStyle/>
          <a:p>
            <a:r>
              <a:rPr lang="en-US" dirty="0">
                <a:hlinkClick r:id="rId2"/>
              </a:rPr>
              <a:t>https://lucid.app/lucidchart/71c4289a-925e-4ac7-b93d-d9ff404d807f/edit?view_items=ynftseE8Lh_v&amp;invitationId=inv_34b0df3e-ff6f-44c1-94f7-6eda0cb08b09</a:t>
            </a:r>
            <a:endParaRPr lang="en-US" dirty="0"/>
          </a:p>
        </p:txBody>
      </p:sp>
      <p:sp>
        <p:nvSpPr>
          <p:cNvPr id="4" name="TextBox 3"/>
          <p:cNvSpPr txBox="1"/>
          <p:nvPr/>
        </p:nvSpPr>
        <p:spPr>
          <a:xfrm>
            <a:off x="1524000" y="609600"/>
            <a:ext cx="5410200" cy="954107"/>
          </a:xfrm>
          <a:prstGeom prst="rect">
            <a:avLst/>
          </a:prstGeom>
          <a:noFill/>
        </p:spPr>
        <p:txBody>
          <a:bodyPr wrap="square" rtlCol="0">
            <a:spAutoFit/>
          </a:bodyPr>
          <a:lstStyle/>
          <a:p>
            <a:pPr algn="ctr"/>
            <a:r>
              <a:rPr lang="en-US" sz="2800" u="sng" dirty="0"/>
              <a:t>To view the journey map please click on the below link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Background Design Images - Free Download on Freepik"/>
          <p:cNvPicPr>
            <a:picLocks noChangeAspect="1" noChangeArrowheads="1"/>
          </p:cNvPicPr>
          <p:nvPr/>
        </p:nvPicPr>
        <p:blipFill>
          <a:blip r:embed="rId2"/>
          <a:srcRect l="15166" r="23500"/>
          <a:stretch>
            <a:fillRect/>
          </a:stretch>
        </p:blipFill>
        <p:spPr bwMode="auto">
          <a:xfrm>
            <a:off x="0" y="0"/>
            <a:ext cx="9144000" cy="6858000"/>
          </a:xfrm>
          <a:prstGeom prst="rect">
            <a:avLst/>
          </a:prstGeom>
          <a:noFill/>
        </p:spPr>
      </p:pic>
      <p:pic>
        <p:nvPicPr>
          <p:cNvPr id="16388" name="Picture 4" descr="4,074 Animated Thank You Stock Video Footage - 4K and HD Video Clips |  Shutterstock"/>
          <p:cNvPicPr>
            <a:picLocks noChangeAspect="1" noChangeArrowheads="1"/>
          </p:cNvPicPr>
          <p:nvPr/>
        </p:nvPicPr>
        <p:blipFill>
          <a:blip r:embed="rId3"/>
          <a:srcRect l="28333" r="26667"/>
          <a:stretch>
            <a:fillRect/>
          </a:stretch>
        </p:blipFill>
        <p:spPr bwMode="auto">
          <a:xfrm>
            <a:off x="2895600" y="2133600"/>
            <a:ext cx="3429000" cy="29718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330</Words>
  <Application>Microsoft Office PowerPoint</Application>
  <PresentationFormat>On-screen Show (4:3)</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Rounded MT Bold</vt:lpstr>
      <vt:lpstr>Arial Unicode MS</vt:lpstr>
      <vt:lpstr>Bradley Hand ITC</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ruthjjohnson2020@gmail.com</cp:lastModifiedBy>
  <cp:revision>22</cp:revision>
  <dcterms:created xsi:type="dcterms:W3CDTF">2024-11-21T07:49:25Z</dcterms:created>
  <dcterms:modified xsi:type="dcterms:W3CDTF">2024-11-21T16:46:11Z</dcterms:modified>
</cp:coreProperties>
</file>