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276"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DCC21-2CE7-4186-A4B2-7E2766E17B05}" type="datetimeFigureOut">
              <a:rPr lang="en-IN" smtClean="0"/>
              <a:t>29-04-2022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D938C3-5C69-497A-BFE6-308157A5FC05}" type="slidenum">
              <a:rPr lang="en-IN" smtClean="0"/>
              <a:t>‹#›</a:t>
            </a:fld>
            <a:endParaRPr lang="en-IN"/>
          </a:p>
        </p:txBody>
      </p:sp>
    </p:spTree>
    <p:extLst>
      <p:ext uri="{BB962C8B-B14F-4D97-AF65-F5344CB8AC3E}">
        <p14:creationId xmlns:p14="http://schemas.microsoft.com/office/powerpoint/2010/main" val="412261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CD938C3-5C69-497A-BFE6-308157A5FC05}" type="slidenum">
              <a:rPr lang="en-IN" smtClean="0"/>
              <a:t>4</a:t>
            </a:fld>
            <a:endParaRPr lang="en-IN"/>
          </a:p>
        </p:txBody>
      </p:sp>
    </p:spTree>
    <p:extLst>
      <p:ext uri="{BB962C8B-B14F-4D97-AF65-F5344CB8AC3E}">
        <p14:creationId xmlns:p14="http://schemas.microsoft.com/office/powerpoint/2010/main" val="1564742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CURRENCY DETECTOR APP FOR VISUALLY IMPAIRED</a:t>
            </a:r>
          </a:p>
        </p:txBody>
      </p:sp>
      <p:sp>
        <p:nvSpPr>
          <p:cNvPr id="3" name="Subtitle 2"/>
          <p:cNvSpPr>
            <a:spLocks noGrp="1"/>
          </p:cNvSpPr>
          <p:nvPr>
            <p:ph type="subTitle" idx="1"/>
          </p:nvPr>
        </p:nvSpPr>
        <p:spPr/>
        <p:txBody>
          <a:bodyPr>
            <a:normAutofit lnSpcReduction="10000"/>
          </a:bodyPr>
          <a:lstStyle/>
          <a:p>
            <a:r>
              <a:rPr lang="en-US" dirty="0"/>
              <a:t>PRESENTED BY </a:t>
            </a:r>
          </a:p>
          <a:p>
            <a:r>
              <a:rPr lang="en-US" dirty="0"/>
              <a:t>SHANMUGA PRIYAA.B</a:t>
            </a:r>
          </a:p>
          <a:p>
            <a:r>
              <a:rPr lang="en-US" dirty="0"/>
              <a:t>SHIRLY.N</a:t>
            </a:r>
          </a:p>
        </p:txBody>
      </p:sp>
    </p:spTree>
    <p:extLst>
      <p:ext uri="{BB962C8B-B14F-4D97-AF65-F5344CB8AC3E}">
        <p14:creationId xmlns:p14="http://schemas.microsoft.com/office/powerpoint/2010/main" val="87522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a:t>
            </a:r>
            <a:endParaRPr lang="en-IN" dirty="0"/>
          </a:p>
        </p:txBody>
      </p:sp>
      <p:sp>
        <p:nvSpPr>
          <p:cNvPr id="3" name="Content Placeholder 2"/>
          <p:cNvSpPr>
            <a:spLocks noGrp="1"/>
          </p:cNvSpPr>
          <p:nvPr>
            <p:ph idx="1"/>
          </p:nvPr>
        </p:nvSpPr>
        <p:spPr/>
        <p:txBody>
          <a:bodyPr/>
          <a:lstStyle/>
          <a:p>
            <a:r>
              <a:rPr lang="en-US" dirty="0"/>
              <a:t>Graphic User Interface is used to detect and predict the currency notes and voice output for number of currency notes values are provided as voice output.</a:t>
            </a:r>
            <a:endParaRPr lang="en-IN" b="1" dirty="0">
              <a:solidFill>
                <a:srgbClr val="C00000"/>
              </a:solidFill>
              <a:latin typeface="-apple-system"/>
            </a:endParaRPr>
          </a:p>
          <a:p>
            <a:r>
              <a:rPr lang="en-US" dirty="0" smtClean="0"/>
              <a:t>With voice command the app will automatically open and it asks the user to place the currency and it automatically takes a snap.</a:t>
            </a:r>
            <a:endParaRPr lang="en-IN" dirty="0"/>
          </a:p>
        </p:txBody>
      </p:sp>
    </p:spTree>
    <p:extLst>
      <p:ext uri="{BB962C8B-B14F-4D97-AF65-F5344CB8AC3E}">
        <p14:creationId xmlns:p14="http://schemas.microsoft.com/office/powerpoint/2010/main" val="211043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1"/>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SOCIAL RELEVANCE</a:t>
            </a:r>
            <a:endParaRPr/>
          </a:p>
        </p:txBody>
      </p:sp>
      <p:sp>
        <p:nvSpPr>
          <p:cNvPr id="30" name="Google Shape;30;p1"/>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rmAutofit/>
          </a:bodyPr>
          <a:lstStyle/>
          <a:p>
            <a:pPr marL="285750" lvl="0" indent="-110490" algn="l" rtl="0">
              <a:spcBef>
                <a:spcPts val="0"/>
              </a:spcBef>
              <a:spcAft>
                <a:spcPts val="0"/>
              </a:spcAft>
              <a:buSzPts val="2760"/>
              <a:buNone/>
            </a:pPr>
            <a:r>
              <a:rPr lang="en-US"/>
              <a:t>Our project CURRENCY DETECTOR is mainly concerned for the visually impaired people who can now easily count the value of the currency notes which they show in front of the camera of input image and in turn they will be receiving the value of the amount using voice output.</a:t>
            </a:r>
            <a:endParaRPr/>
          </a:p>
          <a:p>
            <a:pPr marL="285750" lvl="0" indent="-110490" algn="l" rtl="0">
              <a:spcBef>
                <a:spcPts val="0"/>
              </a:spcBef>
              <a:spcAft>
                <a:spcPts val="0"/>
              </a:spcAft>
              <a:buSzPts val="276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1175657" y="2432957"/>
            <a:ext cx="9720940" cy="3442911"/>
          </a:xfrm>
        </p:spPr>
        <p:txBody>
          <a:bodyPr>
            <a:normAutofit lnSpcReduction="10000"/>
          </a:bodyPr>
          <a:lstStyle/>
          <a:p>
            <a:r>
              <a:rPr lang="en-US" sz="2800" dirty="0"/>
              <a:t>The World Organization latest estimation about the number of visually impaired people is, globally at least 2.2 billion people have a vision impairment or blindness, whom at least 1 billion have a vision impairment that could have been prevented or has yet to be addressed. </a:t>
            </a:r>
          </a:p>
          <a:p>
            <a:r>
              <a:rPr lang="en-US" sz="2800" dirty="0">
                <a:effectLst/>
                <a:ea typeface="Calibri" panose="020F0502020204030204" pitchFamily="34" charset="0"/>
              </a:rPr>
              <a:t>Main problems faced by people with visual disabilities is the inability to recognize the paper currencies due to the similarity of paper texture and size between the different categories.</a:t>
            </a:r>
          </a:p>
          <a:p>
            <a:endParaRPr lang="en-US" sz="2800" dirty="0">
              <a:effectLst/>
              <a:ea typeface="Calibri" panose="020F0502020204030204" pitchFamily="34" charset="0"/>
            </a:endParaRPr>
          </a:p>
          <a:p>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28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E0C79A1-5A95-4D12-9F5C-45898F391A29}"/>
              </a:ext>
            </a:extLst>
          </p:cNvPr>
          <p:cNvSpPr txBox="1"/>
          <p:nvPr/>
        </p:nvSpPr>
        <p:spPr>
          <a:xfrm>
            <a:off x="699247" y="824753"/>
            <a:ext cx="10892118" cy="5786199"/>
          </a:xfrm>
          <a:prstGeom prst="rect">
            <a:avLst/>
          </a:prstGeom>
          <a:noFill/>
        </p:spPr>
        <p:txBody>
          <a:bodyPr wrap="square">
            <a:spAutoFit/>
          </a:bodyPr>
          <a:lstStyle/>
          <a:p>
            <a:pPr marL="285750" indent="-285750">
              <a:buFont typeface="Arial" panose="020B0604020202020204" pitchFamily="34" charset="0"/>
              <a:buChar char="•"/>
            </a:pPr>
            <a:r>
              <a:rPr lang="en-US" sz="2800" b="0" i="0" dirty="0">
                <a:solidFill>
                  <a:srgbClr val="000000"/>
                </a:solidFill>
                <a:effectLst/>
              </a:rPr>
              <a:t>Currency recognition or bank-note recognition is a process of identifying the denominational value of a currency.</a:t>
            </a:r>
          </a:p>
          <a:p>
            <a:pPr marL="285750" indent="-285750">
              <a:buFont typeface="Arial" panose="020B0604020202020204" pitchFamily="34" charset="0"/>
              <a:buChar char="•"/>
            </a:pPr>
            <a:endParaRPr lang="en-US" sz="2800" dirty="0">
              <a:solidFill>
                <a:srgbClr val="000000"/>
              </a:solidFill>
            </a:endParaRPr>
          </a:p>
          <a:p>
            <a:pPr marL="285750" indent="-285750">
              <a:buFont typeface="Arial" panose="020B0604020202020204" pitchFamily="34" charset="0"/>
              <a:buChar char="•"/>
            </a:pPr>
            <a:r>
              <a:rPr lang="en-US" sz="2800" b="0" i="0" dirty="0">
                <a:solidFill>
                  <a:srgbClr val="000000"/>
                </a:solidFill>
                <a:effectLst/>
              </a:rPr>
              <a:t>It is a simple and straightforward task for the normal human beings, but if we consider the visually challenged people currency recognition is a challenging task.</a:t>
            </a:r>
          </a:p>
          <a:p>
            <a:pPr marL="285750" indent="-285750">
              <a:buFont typeface="Arial" panose="020B0604020202020204" pitchFamily="34" charset="0"/>
              <a:buChar char="•"/>
            </a:pPr>
            <a:endParaRPr lang="en-US" b="0" i="0" dirty="0">
              <a:solidFill>
                <a:srgbClr val="000000"/>
              </a:solidFill>
              <a:effectLst/>
            </a:endParaRPr>
          </a:p>
          <a:p>
            <a:pPr marL="285750" indent="-285750">
              <a:buFont typeface="Arial" panose="020B0604020202020204" pitchFamily="34" charset="0"/>
              <a:buChar char="•"/>
            </a:pPr>
            <a:r>
              <a:rPr lang="en-US" sz="2800" b="0" i="0" dirty="0">
                <a:solidFill>
                  <a:srgbClr val="000000"/>
                </a:solidFill>
                <a:effectLst/>
              </a:rPr>
              <a:t>This brings a deep need for automatic currency recognition systems. </a:t>
            </a:r>
            <a:r>
              <a:rPr lang="en-US" sz="2800" dirty="0"/>
              <a:t>So, we are introducing the currency detection model which would enable a visually impaired to check the value of a given currency using image processing and machine learning.</a:t>
            </a:r>
            <a:endParaRPr lang="en-US" sz="2800" dirty="0">
              <a:solidFill>
                <a:srgbClr val="000000"/>
              </a:solidFill>
              <a:latin typeface="Lato" panose="020B0604020202020204" pitchFamily="34" charset="0"/>
            </a:endParaRPr>
          </a:p>
          <a:p>
            <a:endParaRPr lang="en-US" b="0" i="0" dirty="0">
              <a:solidFill>
                <a:srgbClr val="000000"/>
              </a:solidFill>
              <a:effectLst/>
              <a:latin typeface="Lato" panose="020B0604020202020204" pitchFamily="34" charset="0"/>
            </a:endParaRPr>
          </a:p>
          <a:p>
            <a:endParaRPr lang="en-US" dirty="0">
              <a:solidFill>
                <a:srgbClr val="000000"/>
              </a:solidFill>
              <a:latin typeface="Lato" panose="020B0604020202020204" pitchFamily="34" charset="0"/>
            </a:endParaRPr>
          </a:p>
          <a:p>
            <a:endParaRPr lang="en-US" b="0" i="0" dirty="0">
              <a:solidFill>
                <a:srgbClr val="000000"/>
              </a:solidFill>
              <a:effectLst/>
              <a:latin typeface="Lato" panose="020B0604020202020204" pitchFamily="34" charset="0"/>
            </a:endParaRPr>
          </a:p>
          <a:p>
            <a:endParaRPr lang="en-US" dirty="0">
              <a:solidFill>
                <a:srgbClr val="000000"/>
              </a:solidFill>
              <a:latin typeface="Lato" panose="020B0604020202020204" pitchFamily="34" charset="0"/>
            </a:endParaRPr>
          </a:p>
        </p:txBody>
      </p:sp>
    </p:spTree>
    <p:extLst>
      <p:ext uri="{BB962C8B-B14F-4D97-AF65-F5344CB8AC3E}">
        <p14:creationId xmlns:p14="http://schemas.microsoft.com/office/powerpoint/2010/main" val="35554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6D89EC7-E8A0-45B9-81C6-09E514851626}"/>
              </a:ext>
            </a:extLst>
          </p:cNvPr>
          <p:cNvSpPr txBox="1"/>
          <p:nvPr/>
        </p:nvSpPr>
        <p:spPr>
          <a:xfrm>
            <a:off x="806369" y="1018572"/>
            <a:ext cx="10849337" cy="6278642"/>
          </a:xfrm>
          <a:prstGeom prst="rect">
            <a:avLst/>
          </a:prstGeom>
          <a:noFill/>
        </p:spPr>
        <p:txBody>
          <a:bodyPr wrap="square">
            <a:spAutoFit/>
          </a:bodyPr>
          <a:lstStyle/>
          <a:p>
            <a:r>
              <a:rPr lang="en-US" sz="3200" b="1" dirty="0"/>
              <a:t>IMAGE PROCESSING:-</a:t>
            </a:r>
            <a:endParaRPr lang="en-US" dirty="0"/>
          </a:p>
          <a:p>
            <a:endParaRPr lang="en-US" dirty="0"/>
          </a:p>
          <a:p>
            <a:r>
              <a:rPr lang="en-US" sz="2800" dirty="0"/>
              <a:t>Image processing is a method to perform some operations on an image, </a:t>
            </a:r>
            <a:r>
              <a:rPr lang="en-US" sz="2800" dirty="0" err="1"/>
              <a:t>inorder</a:t>
            </a:r>
            <a:r>
              <a:rPr lang="en-US" sz="2800" dirty="0"/>
              <a:t> to extract useful information from it.</a:t>
            </a:r>
          </a:p>
          <a:p>
            <a:r>
              <a:rPr lang="en-US" sz="2800" dirty="0" smtClean="0"/>
              <a:t>Main </a:t>
            </a:r>
            <a:r>
              <a:rPr lang="en-US" sz="2800" dirty="0"/>
              <a:t>steps in image processing:</a:t>
            </a:r>
          </a:p>
          <a:p>
            <a:pPr marL="457200" indent="-457200">
              <a:buFont typeface="Arial" pitchFamily="34" charset="0"/>
              <a:buChar char="•"/>
            </a:pPr>
            <a:r>
              <a:rPr lang="en-US" sz="2800" dirty="0"/>
              <a:t>Image Acquisition.</a:t>
            </a:r>
          </a:p>
          <a:p>
            <a:pPr marL="457200" indent="-457200">
              <a:buFont typeface="Arial" pitchFamily="34" charset="0"/>
              <a:buChar char="•"/>
            </a:pPr>
            <a:r>
              <a:rPr lang="en-US" sz="2800" dirty="0"/>
              <a:t>Image Preprocessing</a:t>
            </a:r>
          </a:p>
          <a:p>
            <a:pPr marL="457200" indent="-457200">
              <a:buFont typeface="Arial" pitchFamily="34" charset="0"/>
              <a:buChar char="•"/>
            </a:pPr>
            <a:r>
              <a:rPr lang="en-US" sz="2800" dirty="0"/>
              <a:t>Feature extraction</a:t>
            </a:r>
          </a:p>
          <a:p>
            <a:pPr marL="457200" indent="-457200">
              <a:buFont typeface="Arial" pitchFamily="34" charset="0"/>
              <a:buChar char="•"/>
            </a:pPr>
            <a:r>
              <a:rPr lang="en-US" sz="2800" dirty="0"/>
              <a:t>Training model</a:t>
            </a:r>
          </a:p>
          <a:p>
            <a:pPr marL="457200" indent="-457200">
              <a:buFont typeface="Arial" pitchFamily="34" charset="0"/>
              <a:buChar char="•"/>
            </a:pPr>
            <a:r>
              <a:rPr lang="en-US" sz="2800" dirty="0"/>
              <a:t>Template matching</a:t>
            </a:r>
          </a:p>
          <a:p>
            <a:pPr marL="457200" indent="-457200">
              <a:buFont typeface="Arial" pitchFamily="34" charset="0"/>
              <a:buChar char="•"/>
            </a:pPr>
            <a:r>
              <a:rPr lang="en-US" sz="2800" dirty="0"/>
              <a:t>Text to speech</a:t>
            </a:r>
          </a:p>
          <a:p>
            <a:endParaRPr lang="en-US" sz="2800"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74842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idx="1"/>
          </p:nvPr>
        </p:nvSpPr>
        <p:spPr>
          <a:xfrm>
            <a:off x="1371600" y="2366682"/>
            <a:ext cx="9524996" cy="3509186"/>
          </a:xfrm>
        </p:spPr>
        <p:txBody>
          <a:bodyPr>
            <a:noAutofit/>
          </a:bodyPr>
          <a:lstStyle/>
          <a:p>
            <a:r>
              <a:rPr lang="en-US" b="0" i="0" dirty="0">
                <a:solidFill>
                  <a:schemeClr val="tx1">
                    <a:lumMod val="95000"/>
                    <a:lumOff val="5000"/>
                  </a:schemeClr>
                </a:solidFill>
                <a:effectLst/>
              </a:rPr>
              <a:t>This money detector app helps visually impaired patients to recognize and detect money. </a:t>
            </a:r>
          </a:p>
          <a:p>
            <a:r>
              <a:rPr lang="en-US" b="0" i="0" dirty="0">
                <a:solidFill>
                  <a:schemeClr val="tx1">
                    <a:lumMod val="95000"/>
                    <a:lumOff val="5000"/>
                  </a:schemeClr>
                </a:solidFill>
                <a:effectLst/>
              </a:rPr>
              <a:t>Using this application blind people can speak and give command to open camera of a smartphone and camera will click picture of the note and tell the user by speech how much the money note is. </a:t>
            </a:r>
          </a:p>
          <a:p>
            <a:r>
              <a:rPr lang="en-US" b="0" i="0" dirty="0">
                <a:solidFill>
                  <a:schemeClr val="tx1">
                    <a:lumMod val="95000"/>
                    <a:lumOff val="5000"/>
                  </a:schemeClr>
                </a:solidFill>
                <a:effectLst/>
              </a:rPr>
              <a:t>This project uses speech to text conversion to convert the command given by the blind patient. </a:t>
            </a:r>
          </a:p>
          <a:p>
            <a:r>
              <a:rPr lang="en-US" b="0" i="0" dirty="0">
                <a:solidFill>
                  <a:schemeClr val="tx1">
                    <a:lumMod val="95000"/>
                    <a:lumOff val="5000"/>
                  </a:schemeClr>
                </a:solidFill>
                <a:effectLst/>
              </a:rPr>
              <a:t>Speech Recognition is a technology that allows users to provide spoken input into the systems. </a:t>
            </a:r>
            <a:endParaRPr lang="en-US" dirty="0">
              <a:solidFill>
                <a:schemeClr val="tx1">
                  <a:lumMod val="95000"/>
                  <a:lumOff val="5000"/>
                </a:schemeClr>
              </a:solidFill>
            </a:endParaRPr>
          </a:p>
        </p:txBody>
      </p:sp>
    </p:spTree>
    <p:extLst>
      <p:ext uri="{BB962C8B-B14F-4D97-AF65-F5344CB8AC3E}">
        <p14:creationId xmlns:p14="http://schemas.microsoft.com/office/powerpoint/2010/main" val="152829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847916D-232E-412C-8401-3E872A1A6E79}"/>
              </a:ext>
            </a:extLst>
          </p:cNvPr>
          <p:cNvSpPr txBox="1"/>
          <p:nvPr/>
        </p:nvSpPr>
        <p:spPr>
          <a:xfrm>
            <a:off x="753035" y="851647"/>
            <a:ext cx="10515600" cy="2954655"/>
          </a:xfrm>
          <a:prstGeom prst="rect">
            <a:avLst/>
          </a:prstGeom>
          <a:noFill/>
        </p:spPr>
        <p:txBody>
          <a:bodyPr wrap="square">
            <a:spAutoFit/>
          </a:bodyPr>
          <a:lstStyle/>
          <a:p>
            <a:pPr marL="285750" indent="-285750">
              <a:buFont typeface="Arial" panose="020B0604020202020204" pitchFamily="34" charset="0"/>
              <a:buChar char="•"/>
            </a:pPr>
            <a:r>
              <a:rPr lang="en-US" sz="2800" b="0" i="0" dirty="0">
                <a:solidFill>
                  <a:schemeClr val="tx1">
                    <a:lumMod val="95000"/>
                    <a:lumOff val="5000"/>
                  </a:schemeClr>
                </a:solidFill>
                <a:effectLst/>
              </a:rPr>
              <a:t>This android application uses text to speech concept to read the value of note to the user and then it converts the text value into speech. </a:t>
            </a:r>
          </a:p>
          <a:p>
            <a:pPr marL="285750" indent="-285750">
              <a:buFont typeface="Arial" panose="020B0604020202020204" pitchFamily="34" charset="0"/>
              <a:buChar char="•"/>
            </a:pPr>
            <a:r>
              <a:rPr lang="en-US" sz="2800" b="0" i="0" dirty="0">
                <a:solidFill>
                  <a:schemeClr val="tx1">
                    <a:lumMod val="95000"/>
                    <a:lumOff val="5000"/>
                  </a:schemeClr>
                </a:solidFill>
                <a:effectLst/>
              </a:rPr>
              <a:t>For currency detection, this application uses </a:t>
            </a:r>
            <a:r>
              <a:rPr lang="en-US" sz="2800" b="0" i="0" dirty="0" smtClean="0">
                <a:solidFill>
                  <a:schemeClr val="tx1">
                    <a:lumMod val="95000"/>
                    <a:lumOff val="5000"/>
                  </a:schemeClr>
                </a:solidFill>
                <a:effectLst/>
              </a:rPr>
              <a:t>Machine </a:t>
            </a:r>
            <a:r>
              <a:rPr lang="en-US" sz="2800" b="0" i="0" dirty="0">
                <a:solidFill>
                  <a:schemeClr val="tx1">
                    <a:lumMod val="95000"/>
                    <a:lumOff val="5000"/>
                  </a:schemeClr>
                </a:solidFill>
                <a:effectLst/>
              </a:rPr>
              <a:t>learning classification technique to detect currency based on images or paper using mobile camera</a:t>
            </a:r>
            <a:r>
              <a:rPr lang="en-US" b="0" i="0" dirty="0">
                <a:solidFill>
                  <a:schemeClr val="tx1">
                    <a:lumMod val="95000"/>
                    <a:lumOff val="5000"/>
                  </a:schemeClr>
                </a:solidFill>
                <a:effectLst/>
                <a:latin typeface="-apple-system"/>
              </a:rPr>
              <a:t>.</a:t>
            </a:r>
          </a:p>
          <a:p>
            <a:pPr marL="285750" indent="-285750">
              <a:buFont typeface="Arial" panose="020B0604020202020204" pitchFamily="34" charset="0"/>
              <a:buChar char="•"/>
            </a:pPr>
            <a:r>
              <a:rPr lang="en-US" sz="2800" dirty="0">
                <a:effectLst/>
                <a:ea typeface="Calibri" panose="020F0502020204030204" pitchFamily="34" charset="0"/>
                <a:cs typeface="Calibri" panose="020F0502020204030204" pitchFamily="34" charset="0"/>
              </a:rPr>
              <a:t>Blind person can also call the person from contact by giving command.</a:t>
            </a:r>
            <a:endParaRPr lang="en-IN" sz="28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solidFill>
                <a:schemeClr val="tx1">
                  <a:lumMod val="95000"/>
                  <a:lumOff val="5000"/>
                </a:schemeClr>
              </a:solidFill>
            </a:endParaRPr>
          </a:p>
        </p:txBody>
      </p:sp>
    </p:spTree>
    <p:extLst>
      <p:ext uri="{BB962C8B-B14F-4D97-AF65-F5344CB8AC3E}">
        <p14:creationId xmlns:p14="http://schemas.microsoft.com/office/powerpoint/2010/main" val="232576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a:bodyPr>
          <a:lstStyle/>
          <a:p>
            <a:pPr algn="l"/>
            <a:r>
              <a:rPr lang="en-US" sz="2600" b="0" i="0" dirty="0">
                <a:solidFill>
                  <a:schemeClr val="tx1">
                    <a:lumMod val="95000"/>
                    <a:lumOff val="5000"/>
                  </a:schemeClr>
                </a:solidFill>
                <a:effectLst/>
              </a:rPr>
              <a:t>In our case, the dataset consists of 15 classes. These include 14 classes denoting the different denominations (inclusive both the front and back of the currency note), and an additional class denoting "background". Each class has around 250 images (with notes placed in various places and in different angles), Once after creating the dataset, and trained the model, we get an accuracy of 80%.</a:t>
            </a:r>
          </a:p>
          <a:p>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74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BA0A62-2317-4B6E-8E9B-9F5B08B8DD15}"/>
              </a:ext>
            </a:extLst>
          </p:cNvPr>
          <p:cNvSpPr>
            <a:spLocks noGrp="1"/>
          </p:cNvSpPr>
          <p:nvPr>
            <p:ph type="title"/>
          </p:nvPr>
        </p:nvSpPr>
        <p:spPr/>
        <p:txBody>
          <a:bodyPr/>
          <a:lstStyle/>
          <a:p>
            <a:r>
              <a:rPr lang="en-US" dirty="0"/>
              <a:t>MODULES USED</a:t>
            </a:r>
            <a:endParaRPr lang="en-IN" dirty="0"/>
          </a:p>
        </p:txBody>
      </p:sp>
      <p:sp>
        <p:nvSpPr>
          <p:cNvPr id="3" name="Content Placeholder 2">
            <a:extLst>
              <a:ext uri="{FF2B5EF4-FFF2-40B4-BE49-F238E27FC236}">
                <a16:creationId xmlns="" xmlns:a16="http://schemas.microsoft.com/office/drawing/2014/main" id="{D81DCC3B-F7E7-4159-A197-FEDECD23DAA5}"/>
              </a:ext>
            </a:extLst>
          </p:cNvPr>
          <p:cNvSpPr>
            <a:spLocks noGrp="1"/>
          </p:cNvSpPr>
          <p:nvPr>
            <p:ph idx="1"/>
          </p:nvPr>
        </p:nvSpPr>
        <p:spPr/>
        <p:txBody>
          <a:bodyPr>
            <a:normAutofit/>
          </a:bodyPr>
          <a:lstStyle/>
          <a:p>
            <a:pPr marL="0" lvl="0" indent="0" algn="just">
              <a:lnSpc>
                <a:spcPct val="150000"/>
              </a:lnSpc>
              <a:buNone/>
            </a:pPr>
            <a:r>
              <a:rPr lang="en-US" sz="2000" b="1" u="sng" dirty="0">
                <a:effectLst/>
                <a:latin typeface="+mj-lt"/>
                <a:ea typeface="Calibri" panose="020F0502020204030204" pitchFamily="34" charset="0"/>
                <a:cs typeface="Times New Roman" panose="02020603050405020304" pitchFamily="18" charset="0"/>
              </a:rPr>
              <a:t>User:</a:t>
            </a:r>
            <a:r>
              <a:rPr lang="en-IN" sz="2000" u="sng" dirty="0">
                <a:latin typeface="+mj-lt"/>
                <a:ea typeface="Calibri" panose="020F0502020204030204" pitchFamily="34" charset="0"/>
                <a:cs typeface="Times New Roman" panose="02020603050405020304" pitchFamily="18" charset="0"/>
              </a:rPr>
              <a:t> </a:t>
            </a:r>
          </a:p>
          <a:p>
            <a:pPr marL="0" indent="0" algn="just">
              <a:lnSpc>
                <a:spcPct val="150000"/>
              </a:lnSpc>
              <a:buNone/>
            </a:pPr>
            <a:r>
              <a:rPr lang="en-US" sz="2000" b="1" dirty="0">
                <a:effectLst/>
                <a:ea typeface="Calibri" panose="020F0502020204030204" pitchFamily="34" charset="0"/>
                <a:cs typeface="Times New Roman" panose="02020603050405020304" pitchFamily="18" charset="0"/>
              </a:rPr>
              <a:t>Android studio:- </a:t>
            </a:r>
            <a:r>
              <a:rPr lang="en-US" sz="2000" dirty="0">
                <a:effectLst/>
                <a:ea typeface="Calibri" panose="020F0502020204030204" pitchFamily="34" charset="0"/>
                <a:cs typeface="Times New Roman" panose="02020603050405020304" pitchFamily="18" charset="0"/>
              </a:rPr>
              <a:t>For designing the app</a:t>
            </a:r>
            <a:r>
              <a:rPr lang="en-US" sz="2000" b="1" dirty="0">
                <a:effectLst/>
                <a:ea typeface="Calibri" panose="020F0502020204030204" pitchFamily="34" charset="0"/>
                <a:cs typeface="Times New Roman" panose="02020603050405020304" pitchFamily="18" charset="0"/>
              </a:rPr>
              <a:t> </a:t>
            </a:r>
            <a:endParaRPr lang="en-IN" sz="2000" u="sng" dirty="0">
              <a:latin typeface="+mj-lt"/>
              <a:ea typeface="Calibri" panose="020F0502020204030204" pitchFamily="34" charset="0"/>
              <a:cs typeface="Times New Roman" panose="02020603050405020304" pitchFamily="18" charset="0"/>
            </a:endParaRPr>
          </a:p>
          <a:p>
            <a:pPr marL="0" lvl="0" indent="0" algn="just">
              <a:lnSpc>
                <a:spcPct val="150000"/>
              </a:lnSpc>
              <a:buNone/>
            </a:pPr>
            <a:r>
              <a:rPr lang="en-US" sz="2000" b="1" dirty="0">
                <a:effectLst/>
                <a:latin typeface="+mj-lt"/>
                <a:ea typeface="Calibri" panose="020F0502020204030204" pitchFamily="34" charset="0"/>
                <a:cs typeface="Times New Roman" panose="02020603050405020304" pitchFamily="18" charset="0"/>
              </a:rPr>
              <a:t>Currency Detection: </a:t>
            </a:r>
            <a:r>
              <a:rPr lang="en-US" sz="2000" dirty="0">
                <a:effectLst/>
                <a:latin typeface="+mj-lt"/>
                <a:ea typeface="Calibri" panose="020F0502020204030204" pitchFamily="34" charset="0"/>
                <a:cs typeface="Times New Roman" panose="02020603050405020304" pitchFamily="18" charset="0"/>
              </a:rPr>
              <a:t>azure custom vision </a:t>
            </a:r>
            <a:r>
              <a:rPr lang="en-US" sz="2000" dirty="0" err="1">
                <a:effectLst/>
                <a:latin typeface="+mj-lt"/>
                <a:ea typeface="Calibri" panose="020F0502020204030204" pitchFamily="34" charset="0"/>
                <a:cs typeface="Times New Roman" panose="02020603050405020304" pitchFamily="18" charset="0"/>
              </a:rPr>
              <a:t>api</a:t>
            </a:r>
            <a:r>
              <a:rPr lang="en-US" sz="2000" dirty="0">
                <a:effectLst/>
                <a:latin typeface="+mj-lt"/>
                <a:ea typeface="Calibri" panose="020F0502020204030204" pitchFamily="34" charset="0"/>
                <a:cs typeface="Times New Roman" panose="02020603050405020304" pitchFamily="18" charset="0"/>
              </a:rPr>
              <a:t> using Machine learning classification technique</a:t>
            </a:r>
            <a:endParaRPr lang="en-IN" sz="2000" dirty="0">
              <a:latin typeface="+mj-lt"/>
              <a:ea typeface="Calibri" panose="020F0502020204030204" pitchFamily="34" charset="0"/>
              <a:cs typeface="Times New Roman" panose="02020603050405020304" pitchFamily="18" charset="0"/>
            </a:endParaRPr>
          </a:p>
          <a:p>
            <a:pPr marL="0" lvl="0" indent="0" algn="just">
              <a:lnSpc>
                <a:spcPct val="150000"/>
              </a:lnSpc>
              <a:buNone/>
            </a:pPr>
            <a:r>
              <a:rPr lang="en-US" sz="2000" b="1" dirty="0">
                <a:effectLst/>
                <a:latin typeface="+mj-lt"/>
                <a:ea typeface="Calibri" panose="020F0502020204030204" pitchFamily="34" charset="0"/>
                <a:cs typeface="Times New Roman" panose="02020603050405020304" pitchFamily="18" charset="0"/>
              </a:rPr>
              <a:t>Dial a Contact: </a:t>
            </a:r>
            <a:r>
              <a:rPr lang="en-US" sz="2000" dirty="0">
                <a:effectLst/>
                <a:latin typeface="+mj-lt"/>
                <a:ea typeface="Calibri" panose="020F0502020204030204" pitchFamily="34" charset="0"/>
                <a:cs typeface="Times New Roman" panose="02020603050405020304" pitchFamily="18" charset="0"/>
              </a:rPr>
              <a:t>User can also give command to dial a call</a:t>
            </a:r>
            <a:r>
              <a:rPr lang="en-US" sz="2000" b="1" dirty="0">
                <a:latin typeface="+mj-lt"/>
                <a:ea typeface="Calibri" panose="020F0502020204030204" pitchFamily="34" charset="0"/>
                <a:cs typeface="Times New Roman" panose="02020603050405020304" pitchFamily="18" charset="0"/>
              </a:rPr>
              <a:t>.</a:t>
            </a:r>
          </a:p>
          <a:p>
            <a:pPr marL="0" lvl="0" indent="0" algn="just">
              <a:lnSpc>
                <a:spcPct val="150000"/>
              </a:lnSpc>
              <a:buNone/>
            </a:pPr>
            <a:endParaRPr lang="en-IN" sz="20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804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D63B7-65F9-4F15-8C48-1FDCDFB6E1DC}"/>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 xmlns:a16="http://schemas.microsoft.com/office/drawing/2014/main" id="{8AC7288E-711F-4F48-9A2E-6325C6DBFDF2}"/>
              </a:ext>
            </a:extLst>
          </p:cNvPr>
          <p:cNvSpPr>
            <a:spLocks noGrp="1"/>
          </p:cNvSpPr>
          <p:nvPr>
            <p:ph idx="1"/>
          </p:nvPr>
        </p:nvSpPr>
        <p:spPr/>
        <p:txBody>
          <a:bodyPr>
            <a:normAutofit/>
          </a:bodyPr>
          <a:lstStyle/>
          <a:p>
            <a:pPr algn="l"/>
            <a:r>
              <a:rPr lang="en-US" b="0" i="0" dirty="0">
                <a:solidFill>
                  <a:schemeClr val="tx1">
                    <a:lumMod val="95000"/>
                    <a:lumOff val="5000"/>
                  </a:schemeClr>
                </a:solidFill>
                <a:effectLst/>
              </a:rPr>
              <a:t>We created the Indian Currency Dataset(ICD) for this project which currently has 12,000 images. ICD is a very rich dataset, which contains very diverse images. We have covered all the classes (none, 5, 10, 20, 50, 100, 200, 500, 2000). Also, ICD have all kind of note's images like older and newer, front and rear, in different lighting conditions etc.</a:t>
            </a:r>
          </a:p>
          <a:p>
            <a:pPr algn="l"/>
            <a:r>
              <a:rPr lang="en-US" b="0" i="0" dirty="0" smtClean="0">
                <a:solidFill>
                  <a:schemeClr val="tx1">
                    <a:lumMod val="95000"/>
                    <a:lumOff val="5000"/>
                  </a:schemeClr>
                </a:solidFill>
                <a:effectLst/>
              </a:rPr>
              <a:t>Currently</a:t>
            </a:r>
            <a:r>
              <a:rPr lang="en-US" b="0" i="0" dirty="0">
                <a:solidFill>
                  <a:schemeClr val="tx1">
                    <a:lumMod val="95000"/>
                    <a:lumOff val="5000"/>
                  </a:schemeClr>
                </a:solidFill>
                <a:effectLst/>
              </a:rPr>
              <a:t>, we have achieved 99% accuracy.</a:t>
            </a:r>
            <a:endParaRPr lang="en-IN" dirty="0">
              <a:solidFill>
                <a:schemeClr val="tx1">
                  <a:lumMod val="95000"/>
                  <a:lumOff val="5000"/>
                </a:schemeClr>
              </a:solidFill>
            </a:endParaRPr>
          </a:p>
        </p:txBody>
      </p:sp>
    </p:spTree>
    <p:extLst>
      <p:ext uri="{BB962C8B-B14F-4D97-AF65-F5344CB8AC3E}">
        <p14:creationId xmlns:p14="http://schemas.microsoft.com/office/powerpoint/2010/main" val="37719419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651</Words>
  <Application>Microsoft Office PowerPoint</Application>
  <PresentationFormat>Custom</PresentationFormat>
  <Paragraphs>51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CURRENCY DETECTOR APP FOR VISUALLY IMPAIRED</vt:lpstr>
      <vt:lpstr>INTRODUCTION </vt:lpstr>
      <vt:lpstr>PowerPoint Presentation</vt:lpstr>
      <vt:lpstr>PowerPoint Presentation</vt:lpstr>
      <vt:lpstr>PROBLEM DEFINITION</vt:lpstr>
      <vt:lpstr>PowerPoint Presentation</vt:lpstr>
      <vt:lpstr>EXISTING SYSTEM</vt:lpstr>
      <vt:lpstr>MODULES USED</vt:lpstr>
      <vt:lpstr>PROPOSED SYSTEM</vt:lpstr>
      <vt:lpstr>INNOVATION</vt:lpstr>
      <vt:lpstr>SOCIAL RELEVANCE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DETECTOR APP FOR VISUALLY IMPAIRED</dc:title>
  <cp:lastModifiedBy>2019PECCS185</cp:lastModifiedBy>
  <cp:revision>4</cp:revision>
  <dcterms:modified xsi:type="dcterms:W3CDTF">2022-04-29T07:16:39Z</dcterms:modified>
</cp:coreProperties>
</file>