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3" r:id="rId16"/>
    <p:sldId id="432" r:id="rId17"/>
    <p:sldId id="431" r:id="rId18"/>
    <p:sldId id="434" r:id="rId19"/>
    <p:sldId id="387" r:id="rId20"/>
    <p:sldId id="383"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75" d="100"/>
          <a:sy n="75" d="100"/>
        </p:scale>
        <p:origin x="1666"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t>2</a:t>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5</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6</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7</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9</a:t>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11</a:t>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13</a:t>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830997"/>
          </a:xfrm>
          <a:prstGeom prst="rect">
            <a:avLst/>
          </a:prstGeom>
          <a:noFill/>
        </p:spPr>
        <p:txBody>
          <a:bodyPr wrap="square" rtlCol="0">
            <a:spAutoFit/>
          </a:bodyPr>
          <a:lstStyle/>
          <a:p>
            <a:pPr algn="ctr"/>
            <a:r>
              <a:rPr lang="en-US" sz="2400" b="1" dirty="0"/>
              <a:t>GENDER IDENTIFICATION OF AUTHOR FROM TEXT USING NLP</a:t>
            </a:r>
            <a:endParaRPr lang="en-US" sz="2400" b="1" dirty="0">
              <a:ln w="1905"/>
              <a:effectLst>
                <a:innerShdw blurRad="69850" dist="43180" dir="5400000">
                  <a:srgbClr val="000000">
                    <a:alpha val="65000"/>
                  </a:srgbClr>
                </a:innerShdw>
              </a:effectLst>
            </a:endParaRPr>
          </a:p>
        </p:txBody>
      </p:sp>
      <p:sp>
        <p:nvSpPr>
          <p:cNvPr id="3" name="TextBox 2"/>
          <p:cNvSpPr txBox="1"/>
          <p:nvPr/>
        </p:nvSpPr>
        <p:spPr>
          <a:xfrm>
            <a:off x="5337175" y="3090616"/>
            <a:ext cx="5029200"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US" sz="1800" b="1" dirty="0">
                <a:solidFill>
                  <a:schemeClr val="tx2">
                    <a:lumMod val="75000"/>
                  </a:schemeClr>
                </a:solidFill>
              </a:rPr>
              <a:t>20H51A0541 – </a:t>
            </a:r>
            <a:r>
              <a:rPr lang="en-US" b="1" dirty="0">
                <a:solidFill>
                  <a:schemeClr val="tx2">
                    <a:lumMod val="75000"/>
                  </a:schemeClr>
                </a:solidFill>
              </a:rPr>
              <a:t>N.SHRAVANI</a:t>
            </a:r>
            <a:endParaRPr lang="en-US" sz="1800" b="1" dirty="0">
              <a:solidFill>
                <a:schemeClr val="tx2">
                  <a:lumMod val="75000"/>
                </a:schemeClr>
              </a:solidFill>
            </a:endParaRPr>
          </a:p>
          <a:p>
            <a:r>
              <a:rPr lang="en-US" sz="1800" b="1" dirty="0">
                <a:solidFill>
                  <a:schemeClr val="tx2">
                    <a:lumMod val="75000"/>
                  </a:schemeClr>
                </a:solidFill>
              </a:rPr>
              <a:t>20H51A0577 – S.CHANDANA</a:t>
            </a:r>
          </a:p>
          <a:p>
            <a:r>
              <a:rPr lang="en-US" sz="1800" b="1" dirty="0">
                <a:solidFill>
                  <a:schemeClr val="tx2">
                    <a:lumMod val="75000"/>
                  </a:schemeClr>
                </a:solidFill>
              </a:rPr>
              <a:t>20H51A0583 – B.SAI RAMAN</a:t>
            </a:r>
          </a:p>
        </p:txBody>
      </p:sp>
      <p:sp>
        <p:nvSpPr>
          <p:cNvPr id="4" name="TextBox 3"/>
          <p:cNvSpPr txBox="1"/>
          <p:nvPr/>
        </p:nvSpPr>
        <p:spPr>
          <a:xfrm>
            <a:off x="155575" y="4419600"/>
            <a:ext cx="5181600" cy="1169551"/>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 Ms. M.KAMALA</a:t>
            </a:r>
          </a:p>
          <a:p>
            <a:r>
              <a:rPr lang="en-US" sz="2000" b="1" dirty="0"/>
              <a:t> Assistant Professor</a:t>
            </a:r>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307975" y="2886331"/>
            <a:ext cx="5029200" cy="400110"/>
          </a:xfrm>
          <a:prstGeom prst="rect">
            <a:avLst/>
          </a:prstGeom>
          <a:noFill/>
        </p:spPr>
        <p:txBody>
          <a:bodyPr wrap="square" rtlCol="0">
            <a:spAutoFit/>
          </a:bodyPr>
          <a:lstStyle/>
          <a:p>
            <a:r>
              <a:rPr lang="en-US" sz="2000" b="1" dirty="0">
                <a:solidFill>
                  <a:schemeClr val="tx2">
                    <a:lumMod val="75000"/>
                  </a:schemeClr>
                </a:solidFill>
              </a:rPr>
              <a:t>Batch No.: 82</a:t>
            </a: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572549" y="519825"/>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p>
        </p:txBody>
      </p:sp>
      <p:sp>
        <p:nvSpPr>
          <p:cNvPr id="5" name="TextBox 4"/>
          <p:cNvSpPr txBox="1"/>
          <p:nvPr/>
        </p:nvSpPr>
        <p:spPr>
          <a:xfrm>
            <a:off x="457200" y="1524000"/>
            <a:ext cx="8381160" cy="3001334"/>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Authors of different genders often exhibit distinct linguistic styles and patterns in their writing. These variations encompass vocabulary choices, sentence structures, word usage, sentiment expression, and discourse markers. Understanding and quantifying these differences are central to the problem. Gender-specific writing patterns may be influenced by a complex interplay of sociocultural, psychological, and linguistic factors. Demographic variables such as age, education, and cultural background can further modulate these patterns, making the problem inherently intricate.</a:t>
            </a: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52400" y="3582360"/>
            <a:ext cx="723888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198347"/>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81000" y="613572"/>
            <a:ext cx="4191000" cy="584775"/>
          </a:xfrm>
          <a:prstGeom prst="rect">
            <a:avLst/>
          </a:prstGeom>
          <a:noFill/>
        </p:spPr>
        <p:txBody>
          <a:bodyPr wrap="square" rtlCol="0">
            <a:spAutoFit/>
          </a:bodyPr>
          <a:lstStyle/>
          <a:p>
            <a:pPr algn="r">
              <a:lnSpc>
                <a:spcPct val="100000"/>
              </a:lnSpc>
            </a:pPr>
            <a:r>
              <a:rPr lang="en-IN" sz="3200" b="1" dirty="0">
                <a:solidFill>
                  <a:srgbClr val="C00000"/>
                </a:solidFill>
                <a:latin typeface="+mj-lt"/>
              </a:rPr>
              <a:t>Scope of the Project</a:t>
            </a:r>
            <a:endParaRPr lang="en-IN" sz="3200" dirty="0">
              <a:solidFill>
                <a:srgbClr val="C00000"/>
              </a:solidFill>
              <a:latin typeface="+mj-lt"/>
            </a:endParaRPr>
          </a:p>
        </p:txBody>
      </p:sp>
      <p:sp>
        <p:nvSpPr>
          <p:cNvPr id="5" name="TextBox 4"/>
          <p:cNvSpPr txBox="1"/>
          <p:nvPr/>
        </p:nvSpPr>
        <p:spPr>
          <a:xfrm>
            <a:off x="457200" y="1447800"/>
            <a:ext cx="8381160" cy="2632003"/>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Understanding gender attribution in text has significant implications in various domains, such as sociolinguistics, psychology, marketing, and online behaviour analysis. It allows us to gain insights into gender-based linguistic differences, study gender stereotypes, tailor marketing strategies, and identify potential biases in online platforms</a:t>
            </a:r>
          </a:p>
          <a:p>
            <a:pPr marL="285750" indent="-285750"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As NLP techniques continue to advance, future research can focus on improving the accuracy of gender attribution models, addressing biases, and exploring gender attribution in non-English languages.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609600" y="3590050"/>
            <a:ext cx="6324600" cy="760320"/>
          </a:xfrm>
          <a:prstGeom prst="rect">
            <a:avLst/>
          </a:prstGeom>
        </p:spPr>
        <p:txBody>
          <a:bodyPr lIns="90000" tIns="45000" rIns="90000" bIns="45000"/>
          <a:lstStyle/>
          <a:p>
            <a:pPr algn="r">
              <a:lnSpc>
                <a:spcPct val="100000"/>
              </a:lnSpc>
            </a:pPr>
            <a:r>
              <a:rPr lang="en-US" sz="4400" b="1" dirty="0">
                <a:latin typeface="Arial Black" panose="020B0A04020102020204" pitchFamily="34" charset="0"/>
              </a:rPr>
              <a:t>Literature</a:t>
            </a:r>
            <a:r>
              <a:rPr lang="en-US" sz="4400" b="1" dirty="0"/>
              <a:t> </a:t>
            </a:r>
            <a:r>
              <a:rPr lang="en-US" sz="4400" b="1" dirty="0">
                <a:latin typeface="Arial Black" panose="020B0A04020102020204" pitchFamily="34" charset="0"/>
              </a:rPr>
              <a:t>Review</a:t>
            </a:r>
            <a:endParaRPr sz="4400" b="1"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pic>
        <p:nvPicPr>
          <p:cNvPr id="3" name="Slide Zoom 2">
            <a:hlinkClick r:id="rId3" action="ppaction://hlinksldjump"/>
          </p:cNvPr>
          <p:cNvPicPr>
            <a:picLocks noGrp="1" noRot="1" noChangeAspect="1" noMove="1" noResize="1" noEditPoints="1" noAdjustHandles="1" noChangeArrowheads="1" noChangeShapeType="1"/>
          </p:cNvPicPr>
          <p:nvPr/>
        </p:nvPicPr>
        <p:blipFill>
          <a:blip r:embed="rId4"/>
          <a:stretch>
            <a:fillRect/>
          </a:stretch>
        </p:blipFill>
        <p:spPr>
          <a:xfrm>
            <a:off x="-2515238" y="4499941"/>
            <a:ext cx="2286000" cy="1714500"/>
          </a:xfrm>
          <a:prstGeom prst="rect">
            <a:avLst/>
          </a:prstGeom>
          <a:ln w="3175">
            <a:solidFill>
              <a:prstClr val="ltGray"/>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b="1" u="sng" dirty="0">
                <a:solidFill>
                  <a:srgbClr val="C00000"/>
                </a:solidFill>
                <a:latin typeface="Times New Roman" panose="02020603050405020304" pitchFamily="18" charset="0"/>
                <a:cs typeface="Times New Roman" panose="02020603050405020304" pitchFamily="18" charset="0"/>
              </a:rPr>
              <a:t>Comparison table for the existing system</a:t>
            </a:r>
            <a:endParaRPr lang="en-US" sz="2400" b="1" u="sng" dirty="0">
              <a:solidFill>
                <a:srgbClr val="C0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extLst>
              <p:ext uri="{D42A27DB-BD31-4B8C-83A1-F6EECF244321}">
                <p14:modId xmlns:p14="http://schemas.microsoft.com/office/powerpoint/2010/main" val="900635697"/>
              </p:ext>
            </p:extLst>
          </p:nvPr>
        </p:nvGraphicFramePr>
        <p:xfrm>
          <a:off x="0" y="609600"/>
          <a:ext cx="9144000" cy="5943600"/>
        </p:xfrm>
        <a:graphic>
          <a:graphicData uri="http://schemas.openxmlformats.org/drawingml/2006/table">
            <a:tbl>
              <a:tblPr firstRow="1" bandRow="1">
                <a:tableStyleId>{5C22544A-7EE6-4342-B048-85BDC9FD1C3A}</a:tableStyleId>
              </a:tblPr>
              <a:tblGrid>
                <a:gridCol w="542440">
                  <a:extLst>
                    <a:ext uri="{9D8B030D-6E8A-4147-A177-3AD203B41FA5}">
                      <a16:colId xmlns:a16="http://schemas.microsoft.com/office/drawing/2014/main" val="20000"/>
                    </a:ext>
                  </a:extLst>
                </a:gridCol>
                <a:gridCol w="1394848">
                  <a:extLst>
                    <a:ext uri="{9D8B030D-6E8A-4147-A177-3AD203B41FA5}">
                      <a16:colId xmlns:a16="http://schemas.microsoft.com/office/drawing/2014/main" val="20001"/>
                    </a:ext>
                  </a:extLst>
                </a:gridCol>
                <a:gridCol w="2014780">
                  <a:extLst>
                    <a:ext uri="{9D8B030D-6E8A-4147-A177-3AD203B41FA5}">
                      <a16:colId xmlns:a16="http://schemas.microsoft.com/office/drawing/2014/main" val="20002"/>
                    </a:ext>
                  </a:extLst>
                </a:gridCol>
                <a:gridCol w="1239864">
                  <a:extLst>
                    <a:ext uri="{9D8B030D-6E8A-4147-A177-3AD203B41FA5}">
                      <a16:colId xmlns:a16="http://schemas.microsoft.com/office/drawing/2014/main" val="20003"/>
                    </a:ext>
                  </a:extLst>
                </a:gridCol>
                <a:gridCol w="1937288">
                  <a:extLst>
                    <a:ext uri="{9D8B030D-6E8A-4147-A177-3AD203B41FA5}">
                      <a16:colId xmlns:a16="http://schemas.microsoft.com/office/drawing/2014/main" val="20004"/>
                    </a:ext>
                  </a:extLst>
                </a:gridCol>
                <a:gridCol w="2014780">
                  <a:extLst>
                    <a:ext uri="{9D8B030D-6E8A-4147-A177-3AD203B41FA5}">
                      <a16:colId xmlns:a16="http://schemas.microsoft.com/office/drawing/2014/main" val="20005"/>
                    </a:ext>
                  </a:extLst>
                </a:gridCol>
              </a:tblGrid>
              <a:tr h="614362">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2389188">
                <a:tc>
                  <a:txBody>
                    <a:bodyPr/>
                    <a:lstStyle/>
                    <a:p>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dk1"/>
                          </a:solidFill>
                          <a:effectLst/>
                          <a:latin typeface="Times New Roman" panose="02020603050405020304" pitchFamily="18" charset="0"/>
                          <a:ea typeface="+mn-ea"/>
                          <a:cs typeface="Times New Roman" panose="02020603050405020304" pitchFamily="18" charset="0"/>
                        </a:rPr>
                        <a:t>Pradeep </a:t>
                      </a:r>
                      <a:r>
                        <a:rPr lang="en-IN" sz="1200" b="0" i="0" dirty="0" err="1">
                          <a:solidFill>
                            <a:schemeClr val="dk1"/>
                          </a:solidFill>
                          <a:effectLst/>
                          <a:latin typeface="Times New Roman" panose="02020603050405020304" pitchFamily="18" charset="0"/>
                          <a:ea typeface="+mn-ea"/>
                          <a:cs typeface="Times New Roman" panose="02020603050405020304" pitchFamily="18" charset="0"/>
                        </a:rPr>
                        <a:t>Vashisth</a:t>
                      </a:r>
                      <a:r>
                        <a:rPr lang="en-IN" sz="1200" b="0" i="0" dirty="0">
                          <a:solidFill>
                            <a:schemeClr val="dk1"/>
                          </a:solidFill>
                          <a:effectLst/>
                          <a:latin typeface="Times New Roman" panose="02020603050405020304" pitchFamily="18" charset="0"/>
                          <a:ea typeface="+mn-ea"/>
                          <a:cs typeface="Times New Roman" panose="02020603050405020304" pitchFamily="18" charset="0"/>
                        </a:rPr>
                        <a:t>, Kevin Meehan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dk1"/>
                          </a:solidFill>
                          <a:effectLst/>
                          <a:latin typeface="Times New Roman" panose="02020603050405020304" pitchFamily="18" charset="0"/>
                          <a:ea typeface="+mn-ea"/>
                          <a:cs typeface="Times New Roman" panose="02020603050405020304" pitchFamily="18" charset="0"/>
                        </a:rPr>
                        <a:t>The problem statement of Gender Classification using Twitter Text Data involves developing a model or algorithm that can accurately predict the gender of Twitter users based on their text data. The goal is to analyse the content of tweets and determine whether the author is male or female.</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200" b="0" i="0" dirty="0">
                          <a:solidFill>
                            <a:schemeClr val="dk1"/>
                          </a:solidFill>
                          <a:effectLst/>
                          <a:latin typeface="Times New Roman" panose="02020603050405020304" pitchFamily="18" charset="0"/>
                          <a:ea typeface="+mn-ea"/>
                          <a:cs typeface="Times New Roman" panose="02020603050405020304" pitchFamily="18" charset="0"/>
                        </a:rPr>
                        <a:t>Gender Classification using Twitter Text Data</a:t>
                      </a:r>
                      <a:endParaRPr lang="en-US" sz="12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200" b="0" i="0" dirty="0">
                          <a:solidFill>
                            <a:schemeClr val="dk1"/>
                          </a:solidFill>
                          <a:effectLst/>
                          <a:latin typeface="Times New Roman" panose="02020603050405020304" pitchFamily="18" charset="0"/>
                          <a:ea typeface="+mn-ea"/>
                          <a:cs typeface="Times New Roman" panose="02020603050405020304" pitchFamily="18" charset="0"/>
                        </a:rPr>
                        <a:t>Gender classification in this context refers to the process of assigning a gender label (male or female) to individuals based on their writing style, language patterns, and other linguistic features present in their tweets. By analysing the text data, the model aims to identify patterns and characteristics that are indicative of a particular gender.</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b="1" i="0" dirty="0">
                          <a:solidFill>
                            <a:schemeClr val="dk1"/>
                          </a:solidFill>
                          <a:effectLst/>
                          <a:latin typeface="Times New Roman" panose="02020603050405020304" pitchFamily="18" charset="0"/>
                          <a:ea typeface="+mn-ea"/>
                          <a:cs typeface="Times New Roman" panose="02020603050405020304" pitchFamily="18" charset="0"/>
                        </a:rPr>
                        <a:t>Unreliable User Information</a:t>
                      </a:r>
                      <a:r>
                        <a:rPr lang="en-IN" sz="1200" b="0" i="0" dirty="0">
                          <a:solidFill>
                            <a:schemeClr val="dk1"/>
                          </a:solidFill>
                          <a:effectLst/>
                          <a:latin typeface="Times New Roman" panose="02020603050405020304" pitchFamily="18" charset="0"/>
                          <a:ea typeface="+mn-ea"/>
                          <a:cs typeface="Times New Roman" panose="02020603050405020304" pitchFamily="18" charset="0"/>
                        </a:rPr>
                        <a:t>: Twitter users often have the freedom to choose their own usernames, display names, and profile information. This can lead to inconsistencies and inaccuracies in the gender-related information provided by users. Some users may intentionally misrepresent their gender, use unisex names, or provide no gender-related information at all.</a:t>
                      </a:r>
                    </a:p>
                  </a:txBody>
                  <a:tcPr/>
                </a:tc>
                <a:extLst>
                  <a:ext uri="{0D108BD9-81ED-4DB2-BD59-A6C34878D82A}">
                    <a16:rowId xmlns:a16="http://schemas.microsoft.com/office/drawing/2014/main" val="172546939"/>
                  </a:ext>
                </a:extLst>
              </a:tr>
              <a:tr h="2252663">
                <a:tc>
                  <a:txBody>
                    <a:bodyPr/>
                    <a:lstStyle/>
                    <a:p>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pt-BR" sz="1200" dirty="0">
                          <a:solidFill>
                            <a:schemeClr val="dk1"/>
                          </a:solidFill>
                          <a:effectLst/>
                          <a:latin typeface="Times New Roman" panose="02020603050405020304" pitchFamily="18" charset="0"/>
                          <a:ea typeface="+mn-ea"/>
                          <a:cs typeface="Times New Roman" panose="02020603050405020304" pitchFamily="18" charset="0"/>
                        </a:rPr>
                        <a:t>Manuela Nayantara Jeyaraj </a:t>
                      </a:r>
                      <a:r>
                        <a:rPr lang="pt-BR" sz="1200" dirty="0">
                          <a:latin typeface="Times New Roman" panose="02020603050405020304" pitchFamily="18" charset="0"/>
                          <a:cs typeface="Times New Roman" panose="02020603050405020304" pitchFamily="18" charset="0"/>
                        </a:rPr>
                        <a:t>&amp; </a:t>
                      </a:r>
                      <a:r>
                        <a:rPr lang="pt-BR" sz="1200" dirty="0">
                          <a:solidFill>
                            <a:schemeClr val="dk1"/>
                          </a:solidFill>
                          <a:effectLst/>
                          <a:latin typeface="Times New Roman" panose="02020603050405020304" pitchFamily="18" charset="0"/>
                          <a:ea typeface="+mn-ea"/>
                          <a:cs typeface="Times New Roman" panose="02020603050405020304" pitchFamily="18" charset="0"/>
                        </a:rPr>
                        <a:t>Sarah Jane Delany</a:t>
                      </a:r>
                      <a:r>
                        <a:rPr lang="pt-BR"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of different genders often exhibit distinct linguistic styles and patterns in their writing. These variations encompass vocabulary choices, sentence structures, word usage, sentiment expression, and discourse markers. Understanding and quantifying these differences are central to the problem.</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IN" sz="1200" b="0" i="0" dirty="0">
                          <a:solidFill>
                            <a:schemeClr val="dk1"/>
                          </a:solidFill>
                          <a:effectLst/>
                          <a:latin typeface="Times New Roman" panose="02020603050405020304" pitchFamily="18" charset="0"/>
                          <a:ea typeface="+mn-ea"/>
                          <a:cs typeface="Times New Roman" panose="02020603050405020304" pitchFamily="18" charset="0"/>
                        </a:rPr>
                        <a:t>Author Gender Identification Considering Gender Bias</a:t>
                      </a:r>
                    </a:p>
                  </a:txBody>
                  <a:tcPr/>
                </a:tc>
                <a:tc>
                  <a:txBody>
                    <a:bodyPr/>
                    <a:lstStyle/>
                    <a:p>
                      <a:r>
                        <a:rPr lang="en-IN" sz="1200" b="0" i="0" dirty="0">
                          <a:solidFill>
                            <a:schemeClr val="dk1"/>
                          </a:solidFill>
                          <a:effectLst/>
                          <a:latin typeface="Times New Roman" panose="02020603050405020304" pitchFamily="18" charset="0"/>
                          <a:ea typeface="+mn-ea"/>
                          <a:cs typeface="Times New Roman" panose="02020603050405020304" pitchFamily="18" charset="0"/>
                        </a:rPr>
                        <a:t>The focus of this project is on author gender prediction, identifying the gender of who is writing the text.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dk1"/>
                          </a:solidFill>
                          <a:effectLst/>
                          <a:latin typeface="Times New Roman" panose="02020603050405020304" pitchFamily="18" charset="0"/>
                          <a:ea typeface="+mn-ea"/>
                          <a:cs typeface="Times New Roman" panose="02020603050405020304" pitchFamily="18" charset="0"/>
                        </a:rPr>
                        <a:t>Gender bias analysis should consider intersectionality, which acknowledges that individuals have multiple social identities that intersect and influence their experiences. Focusing solely on gender may overlook other important factors such as race, ethnicity, class, sexual orientation, and more, which can contribute to bias and discrimination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062072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7AE07B-4467-3C7E-2ABB-925921F35B68}"/>
              </a:ext>
            </a:extLst>
          </p:cNvPr>
          <p:cNvSpPr txBox="1"/>
          <p:nvPr/>
        </p:nvSpPr>
        <p:spPr>
          <a:xfrm>
            <a:off x="9939" y="-9939"/>
            <a:ext cx="8991600" cy="461665"/>
          </a:xfrm>
          <a:prstGeom prst="rect">
            <a:avLst/>
          </a:prstGeom>
          <a:noFill/>
        </p:spPr>
        <p:txBody>
          <a:bodyPr wrap="square" rtlCol="0">
            <a:spAutoFit/>
          </a:bodyPr>
          <a:lstStyle/>
          <a:p>
            <a:r>
              <a:rPr lang="en-IN" sz="2400" b="1" u="sng" dirty="0">
                <a:solidFill>
                  <a:srgbClr val="C00000"/>
                </a:solidFill>
                <a:latin typeface="Times New Roman" panose="02020603050405020304" pitchFamily="18" charset="0"/>
                <a:cs typeface="Times New Roman" panose="02020603050405020304" pitchFamily="18" charset="0"/>
              </a:rPr>
              <a:t>Comparison table for the existing system</a:t>
            </a:r>
            <a:endParaRPr lang="en-US" sz="2400" b="1" u="sng" dirty="0">
              <a:solidFill>
                <a:srgbClr val="C0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078C8E5-5E13-121A-B2D7-264DACB20B0A}"/>
              </a:ext>
            </a:extLst>
          </p:cNvPr>
          <p:cNvGraphicFramePr>
            <a:graphicFrameLocks noGrp="1"/>
          </p:cNvGraphicFramePr>
          <p:nvPr>
            <p:extLst>
              <p:ext uri="{D42A27DB-BD31-4B8C-83A1-F6EECF244321}">
                <p14:modId xmlns:p14="http://schemas.microsoft.com/office/powerpoint/2010/main" val="3270448239"/>
              </p:ext>
            </p:extLst>
          </p:nvPr>
        </p:nvGraphicFramePr>
        <p:xfrm>
          <a:off x="0" y="609600"/>
          <a:ext cx="9144000" cy="5837484"/>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3571727506"/>
                    </a:ext>
                  </a:extLst>
                </a:gridCol>
                <a:gridCol w="1905000">
                  <a:extLst>
                    <a:ext uri="{9D8B030D-6E8A-4147-A177-3AD203B41FA5}">
                      <a16:colId xmlns:a16="http://schemas.microsoft.com/office/drawing/2014/main" val="779585491"/>
                    </a:ext>
                  </a:extLst>
                </a:gridCol>
                <a:gridCol w="1905000">
                  <a:extLst>
                    <a:ext uri="{9D8B030D-6E8A-4147-A177-3AD203B41FA5}">
                      <a16:colId xmlns:a16="http://schemas.microsoft.com/office/drawing/2014/main" val="4249019911"/>
                    </a:ext>
                  </a:extLst>
                </a:gridCol>
                <a:gridCol w="1600200">
                  <a:extLst>
                    <a:ext uri="{9D8B030D-6E8A-4147-A177-3AD203B41FA5}">
                      <a16:colId xmlns:a16="http://schemas.microsoft.com/office/drawing/2014/main" val="1673164592"/>
                    </a:ext>
                  </a:extLst>
                </a:gridCol>
                <a:gridCol w="1524000">
                  <a:extLst>
                    <a:ext uri="{9D8B030D-6E8A-4147-A177-3AD203B41FA5}">
                      <a16:colId xmlns:a16="http://schemas.microsoft.com/office/drawing/2014/main" val="2702872785"/>
                    </a:ext>
                  </a:extLst>
                </a:gridCol>
                <a:gridCol w="1524000">
                  <a:extLst>
                    <a:ext uri="{9D8B030D-6E8A-4147-A177-3AD203B41FA5}">
                      <a16:colId xmlns:a16="http://schemas.microsoft.com/office/drawing/2014/main" val="2000752163"/>
                    </a:ext>
                  </a:extLst>
                </a:gridCol>
              </a:tblGrid>
              <a:tr h="60960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6831875"/>
                  </a:ext>
                </a:extLst>
              </a:tr>
              <a:tr h="2545644">
                <a:tc>
                  <a:txBody>
                    <a:bodyPr/>
                    <a:lstStyle/>
                    <a:p>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1200" dirty="0">
                          <a:latin typeface="Times New Roman" panose="02020603050405020304" pitchFamily="18" charset="0"/>
                          <a:cs typeface="Times New Roman" panose="02020603050405020304" pitchFamily="18" charset="0"/>
                        </a:rPr>
                        <a:t>Li, Y., et al. (ACM Transactions on Knowledge Discovery from Data, 2022)</a:t>
                      </a:r>
                    </a:p>
                  </a:txBody>
                  <a:tcPr/>
                </a:tc>
                <a:tc>
                  <a:txBody>
                    <a:bodyPr/>
                    <a:lstStyle/>
                    <a:p>
                      <a:r>
                        <a:rPr lang="en-IN" sz="1200" dirty="0">
                          <a:latin typeface="Times New Roman" panose="02020603050405020304" pitchFamily="18" charset="0"/>
                          <a:cs typeface="Times New Roman" panose="02020603050405020304" pitchFamily="18" charset="0"/>
                        </a:rPr>
                        <a:t>It is difficult to identify the gender of an author from text, especially with short and noisy texts.</a:t>
                      </a:r>
                    </a:p>
                  </a:txBody>
                  <a:tcPr/>
                </a:tc>
                <a:tc>
                  <a:txBody>
                    <a:bodyPr/>
                    <a:lstStyle/>
                    <a:p>
                      <a:r>
                        <a:rPr lang="en-IN" sz="1200" dirty="0">
                          <a:latin typeface="Times New Roman" panose="02020603050405020304" pitchFamily="18" charset="0"/>
                          <a:cs typeface="Times New Roman" panose="02020603050405020304" pitchFamily="18" charset="0"/>
                        </a:rPr>
                        <a:t>Neural network ensemble model</a:t>
                      </a:r>
                    </a:p>
                  </a:txBody>
                  <a:tcPr/>
                </a:tc>
                <a:tc>
                  <a:txBody>
                    <a:bodyPr/>
                    <a:lstStyle/>
                    <a:p>
                      <a:r>
                        <a:rPr lang="en-IN" sz="1200" dirty="0">
                          <a:latin typeface="Times New Roman" panose="02020603050405020304" pitchFamily="18" charset="0"/>
                          <a:cs typeface="Times New Roman" panose="02020603050405020304" pitchFamily="18" charset="0"/>
                        </a:rPr>
                        <a:t>The model was trained on a dataset of text and author gender labels. The study found that the model was able to achieve high accuracy in gender identification, even with short and noisy texts.</a:t>
                      </a:r>
                    </a:p>
                  </a:txBody>
                  <a:tcPr/>
                </a:tc>
                <a:tc>
                  <a:txBody>
                    <a:bodyPr/>
                    <a:lstStyle/>
                    <a:p>
                      <a:r>
                        <a:rPr lang="en-IN" sz="1200" dirty="0">
                          <a:latin typeface="Times New Roman" panose="02020603050405020304" pitchFamily="18" charset="0"/>
                          <a:cs typeface="Times New Roman" panose="02020603050405020304" pitchFamily="18" charset="0"/>
                        </a:rPr>
                        <a:t>This study provides evidence that neural network ensemble models can be used to identify the gender of an author from text with high accuracy.</a:t>
                      </a:r>
                    </a:p>
                  </a:txBody>
                  <a:tcPr/>
                </a:tc>
                <a:extLst>
                  <a:ext uri="{0D108BD9-81ED-4DB2-BD59-A6C34878D82A}">
                    <a16:rowId xmlns:a16="http://schemas.microsoft.com/office/drawing/2014/main" val="3861055088"/>
                  </a:ext>
                </a:extLst>
              </a:tr>
              <a:tr h="2545644">
                <a:tc>
                  <a:txBody>
                    <a:bodyPr/>
                    <a:lstStyle/>
                    <a:p>
                      <a:r>
                        <a:rPr lang="en-IN" sz="1200" dirty="0"/>
                        <a:t>4</a:t>
                      </a:r>
                    </a:p>
                  </a:txBody>
                  <a:tcPr/>
                </a:tc>
                <a:tc>
                  <a:txBody>
                    <a:bodyPr/>
                    <a:lstStyle/>
                    <a:p>
                      <a:r>
                        <a:rPr lang="en-IN" sz="1200" dirty="0">
                          <a:latin typeface="Times New Roman" panose="02020603050405020304" pitchFamily="18" charset="0"/>
                          <a:cs typeface="Times New Roman" panose="02020603050405020304" pitchFamily="18" charset="0"/>
                        </a:rPr>
                        <a:t>Zhang, Z., et al. (</a:t>
                      </a:r>
                      <a:r>
                        <a:rPr lang="en-IN" sz="1200" dirty="0" err="1">
                          <a:latin typeface="Times New Roman" panose="02020603050405020304" pitchFamily="18" charset="0"/>
                          <a:cs typeface="Times New Roman" panose="02020603050405020304" pitchFamily="18" charset="0"/>
                        </a:rPr>
                        <a:t>arXiv</a:t>
                      </a:r>
                      <a:r>
                        <a:rPr lang="en-IN" sz="1200" dirty="0">
                          <a:latin typeface="Times New Roman" panose="02020603050405020304" pitchFamily="18" charset="0"/>
                          <a:cs typeface="Times New Roman" panose="02020603050405020304" pitchFamily="18" charset="0"/>
                        </a:rPr>
                        <a:t> preprint arXiv:2106.05269, 2021)</a:t>
                      </a:r>
                    </a:p>
                  </a:txBody>
                  <a:tcPr/>
                </a:tc>
                <a:tc>
                  <a:txBody>
                    <a:bodyPr/>
                    <a:lstStyle/>
                    <a:p>
                      <a:r>
                        <a:rPr lang="en-IN" sz="1200" dirty="0">
                          <a:latin typeface="Times New Roman" panose="02020603050405020304" pitchFamily="18" charset="0"/>
                          <a:cs typeface="Times New Roman" panose="02020603050405020304" pitchFamily="18" charset="0"/>
                        </a:rPr>
                        <a:t>it is difficult to identify the gender of an author from text, especially with short and noisy texts.</a:t>
                      </a:r>
                    </a:p>
                  </a:txBody>
                  <a:tcPr/>
                </a:tc>
                <a:tc>
                  <a:txBody>
                    <a:bodyPr/>
                    <a:lstStyle/>
                    <a:p>
                      <a:r>
                        <a:rPr lang="en-IN" sz="1200" dirty="0">
                          <a:latin typeface="Times New Roman" panose="02020603050405020304" pitchFamily="18" charset="0"/>
                          <a:cs typeface="Times New Roman" panose="02020603050405020304" pitchFamily="18" charset="0"/>
                        </a:rPr>
                        <a:t>author from text, especially with short and noisy texts.</a:t>
                      </a:r>
                    </a:p>
                  </a:txBody>
                  <a:tcPr/>
                </a:tc>
                <a:tc>
                  <a:txBody>
                    <a:bodyPr/>
                    <a:lstStyle/>
                    <a:p>
                      <a:r>
                        <a:rPr lang="en-IN" sz="1200">
                          <a:latin typeface="Times New Roman" panose="02020603050405020304" pitchFamily="18" charset="0"/>
                          <a:cs typeface="Times New Roman" panose="02020603050405020304" pitchFamily="18" charset="0"/>
                        </a:rPr>
                        <a:t>the transformer model is a state-of-the-art neural network architecture for natural language processing tasks. The study found that the transformer model was able to achieve state-of-the-art results in gender identification, even with short and noisy texts</a:t>
                      </a:r>
                    </a:p>
                  </a:txBody>
                  <a:tcPr/>
                </a:tc>
                <a:tc>
                  <a:txBody>
                    <a:bodyPr/>
                    <a:lstStyle/>
                    <a:p>
                      <a:r>
                        <a:rPr lang="en-IN" sz="1200" dirty="0">
                          <a:latin typeface="Times New Roman" panose="02020603050405020304" pitchFamily="18" charset="0"/>
                          <a:cs typeface="Times New Roman" panose="02020603050405020304" pitchFamily="18" charset="0"/>
                        </a:rPr>
                        <a:t>This study provides further evidence that transformer models can be used to identify the gender of an author from text with high accuracy.</a:t>
                      </a:r>
                    </a:p>
                  </a:txBody>
                  <a:tcPr/>
                </a:tc>
                <a:extLst>
                  <a:ext uri="{0D108BD9-81ED-4DB2-BD59-A6C34878D82A}">
                    <a16:rowId xmlns:a16="http://schemas.microsoft.com/office/drawing/2014/main" val="1283748745"/>
                  </a:ext>
                </a:extLst>
              </a:tr>
            </a:tbl>
          </a:graphicData>
        </a:graphic>
      </p:graphicFrame>
    </p:spTree>
    <p:extLst>
      <p:ext uri="{BB962C8B-B14F-4D97-AF65-F5344CB8AC3E}">
        <p14:creationId xmlns:p14="http://schemas.microsoft.com/office/powerpoint/2010/main" val="163470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b="1" u="sng" dirty="0">
                <a:solidFill>
                  <a:srgbClr val="C00000"/>
                </a:solidFill>
                <a:latin typeface="Times New Roman" panose="02020603050405020304" pitchFamily="18" charset="0"/>
                <a:cs typeface="Times New Roman" panose="02020603050405020304" pitchFamily="18" charset="0"/>
              </a:rPr>
              <a:t>Comparison table for the existing system</a:t>
            </a:r>
            <a:endParaRPr lang="en-US" sz="2400" b="1" u="sng" dirty="0">
              <a:solidFill>
                <a:srgbClr val="C0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extLst>
              <p:ext uri="{D42A27DB-BD31-4B8C-83A1-F6EECF244321}">
                <p14:modId xmlns:p14="http://schemas.microsoft.com/office/powerpoint/2010/main" val="876165424"/>
              </p:ext>
            </p:extLst>
          </p:nvPr>
        </p:nvGraphicFramePr>
        <p:xfrm>
          <a:off x="0" y="533400"/>
          <a:ext cx="9144000" cy="6025637"/>
        </p:xfrm>
        <a:graphic>
          <a:graphicData uri="http://schemas.openxmlformats.org/drawingml/2006/table">
            <a:tbl>
              <a:tblPr firstRow="1" bandRow="1">
                <a:tableStyleId>{5C22544A-7EE6-4342-B048-85BDC9FD1C3A}</a:tableStyleId>
              </a:tblPr>
              <a:tblGrid>
                <a:gridCol w="590418">
                  <a:extLst>
                    <a:ext uri="{9D8B030D-6E8A-4147-A177-3AD203B41FA5}">
                      <a16:colId xmlns:a16="http://schemas.microsoft.com/office/drawing/2014/main" val="20000"/>
                    </a:ext>
                  </a:extLst>
                </a:gridCol>
                <a:gridCol w="1131634">
                  <a:extLst>
                    <a:ext uri="{9D8B030D-6E8A-4147-A177-3AD203B41FA5}">
                      <a16:colId xmlns:a16="http://schemas.microsoft.com/office/drawing/2014/main" val="20001"/>
                    </a:ext>
                  </a:extLst>
                </a:gridCol>
                <a:gridCol w="1131011">
                  <a:extLst>
                    <a:ext uri="{9D8B030D-6E8A-4147-A177-3AD203B41FA5}">
                      <a16:colId xmlns:a16="http://schemas.microsoft.com/office/drawing/2014/main" val="20002"/>
                    </a:ext>
                  </a:extLst>
                </a:gridCol>
                <a:gridCol w="1950620">
                  <a:extLst>
                    <a:ext uri="{9D8B030D-6E8A-4147-A177-3AD203B41FA5}">
                      <a16:colId xmlns:a16="http://schemas.microsoft.com/office/drawing/2014/main" val="20003"/>
                    </a:ext>
                  </a:extLst>
                </a:gridCol>
                <a:gridCol w="2012901">
                  <a:extLst>
                    <a:ext uri="{9D8B030D-6E8A-4147-A177-3AD203B41FA5}">
                      <a16:colId xmlns:a16="http://schemas.microsoft.com/office/drawing/2014/main" val="20004"/>
                    </a:ext>
                  </a:extLst>
                </a:gridCol>
                <a:gridCol w="2327416">
                  <a:extLst>
                    <a:ext uri="{9D8B030D-6E8A-4147-A177-3AD203B41FA5}">
                      <a16:colId xmlns:a16="http://schemas.microsoft.com/office/drawing/2014/main" val="20005"/>
                    </a:ext>
                  </a:extLst>
                </a:gridCol>
              </a:tblGrid>
              <a:tr h="1060189">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978411">
                <a:tc>
                  <a:txBody>
                    <a:bodyPr/>
                    <a:lstStyle/>
                    <a:p>
                      <a:r>
                        <a:rPr lang="en-IN" sz="1200" dirty="0"/>
                        <a:t>5</a:t>
                      </a:r>
                    </a:p>
                  </a:txBody>
                  <a:tcPr/>
                </a:tc>
                <a:tc>
                  <a:txBody>
                    <a:bodyPr/>
                    <a:lstStyle/>
                    <a:p>
                      <a:r>
                        <a:rPr lang="en-IN" sz="1200">
                          <a:latin typeface="Times New Roman" panose="02020603050405020304" pitchFamily="18" charset="0"/>
                          <a:cs typeface="Times New Roman" panose="02020603050405020304" pitchFamily="18" charset="0"/>
                        </a:rPr>
                        <a:t>Chen, H., et al. (Proceedings of the 2020 Conference on Empirical Methods in Natural Language Process</a:t>
                      </a:r>
                      <a:r>
                        <a:rPr lang="en-IN" sz="1200"/>
                        <a:t>ing, 2020)</a:t>
                      </a:r>
                    </a:p>
                  </a:txBody>
                  <a:tcPr/>
                </a:tc>
                <a:tc>
                  <a:txBody>
                    <a:bodyPr/>
                    <a:lstStyle/>
                    <a:p>
                      <a:r>
                        <a:rPr lang="en-IN" sz="1200" dirty="0">
                          <a:latin typeface="Times New Roman" panose="02020603050405020304" pitchFamily="18" charset="0"/>
                          <a:cs typeface="Times New Roman" panose="02020603050405020304" pitchFamily="18" charset="0"/>
                        </a:rPr>
                        <a:t>It is difficult to identify the gender of an author from text, especially with short and noisy texts.</a:t>
                      </a:r>
                    </a:p>
                  </a:txBody>
                  <a:tcPr/>
                </a:tc>
                <a:tc>
                  <a:txBody>
                    <a:bodyPr/>
                    <a:lstStyle/>
                    <a:p>
                      <a:r>
                        <a:rPr lang="en-IN" sz="1200" dirty="0">
                          <a:latin typeface="Times New Roman" panose="02020603050405020304" pitchFamily="18" charset="0"/>
                          <a:cs typeface="Times New Roman" panose="02020603050405020304" pitchFamily="18" charset="0"/>
                        </a:rPr>
                        <a:t>BERT model</a:t>
                      </a:r>
                    </a:p>
                  </a:txBody>
                  <a:tcPr/>
                </a:tc>
                <a:tc>
                  <a:txBody>
                    <a:bodyPr/>
                    <a:lstStyle/>
                    <a:p>
                      <a:r>
                        <a:rPr lang="en-IN" sz="1200" dirty="0">
                          <a:latin typeface="Times New Roman" panose="02020603050405020304" pitchFamily="18" charset="0"/>
                          <a:cs typeface="Times New Roman" panose="02020603050405020304" pitchFamily="18" charset="0"/>
                        </a:rPr>
                        <a:t>BERT is a state-of-the-art neural network architecture for natural language processing tasks. The study found that the BERT model was able to achieve state-of-the-art results in gender identification, even with short</a:t>
                      </a:r>
                      <a:r>
                        <a:rPr lang="en-IN" sz="1200" dirty="0"/>
                        <a:t> and noisy texts.</a:t>
                      </a:r>
                    </a:p>
                  </a:txBody>
                  <a:tcPr/>
                </a:tc>
                <a:tc>
                  <a:txBody>
                    <a:bodyPr/>
                    <a:lstStyle/>
                    <a:p>
                      <a:r>
                        <a:rPr lang="en-IN" sz="1200" dirty="0">
                          <a:latin typeface="Times New Roman" panose="02020603050405020304" pitchFamily="18" charset="0"/>
                          <a:cs typeface="Times New Roman" panose="02020603050405020304" pitchFamily="18" charset="0"/>
                        </a:rPr>
                        <a:t>This study provides evidence that BERT models can be used to identify the gender of an author from text with high accuracy.</a:t>
                      </a:r>
                    </a:p>
                  </a:txBody>
                  <a:tcPr/>
                </a:tc>
                <a:extLst>
                  <a:ext uri="{0D108BD9-81ED-4DB2-BD59-A6C34878D82A}">
                    <a16:rowId xmlns:a16="http://schemas.microsoft.com/office/drawing/2014/main" val="10002"/>
                  </a:ext>
                </a:extLst>
              </a:tr>
              <a:tr h="1299876">
                <a:tc>
                  <a:txBody>
                    <a:bodyPr/>
                    <a:lstStyle/>
                    <a:p>
                      <a:r>
                        <a:rPr lang="en-IN" sz="1200" dirty="0"/>
                        <a:t>6</a:t>
                      </a:r>
                    </a:p>
                  </a:txBody>
                  <a:tcPr/>
                </a:tc>
                <a:tc>
                  <a:txBody>
                    <a:bodyPr/>
                    <a:lstStyle/>
                    <a:p>
                      <a:endParaRPr lang="en-IN" sz="1200" dirty="0"/>
                    </a:p>
                  </a:txBody>
                  <a:tcPr/>
                </a:tc>
                <a:tc>
                  <a:txBody>
                    <a:bodyPr/>
                    <a:lstStyle/>
                    <a:p>
                      <a:endParaRPr lang="en-IN" sz="1200"/>
                    </a:p>
                  </a:txBody>
                  <a:tcPr/>
                </a:tc>
                <a:tc>
                  <a:txBody>
                    <a:bodyPr/>
                    <a:lstStyle/>
                    <a:p>
                      <a:endParaRPr lang="en-IN" sz="1200" dirty="0"/>
                    </a:p>
                  </a:txBody>
                  <a:tcPr/>
                </a:tc>
                <a:tc>
                  <a:txBody>
                    <a:bodyPr/>
                    <a:lstStyle/>
                    <a:p>
                      <a:endParaRPr lang="en-IN" sz="1200"/>
                    </a:p>
                  </a:txBody>
                  <a:tcPr/>
                </a:tc>
                <a:tc>
                  <a:txBody>
                    <a:bodyPr/>
                    <a:lstStyle/>
                    <a:p>
                      <a:endParaRPr lang="en-IN" sz="1200" dirty="0"/>
                    </a:p>
                  </a:txBody>
                  <a:tcPr/>
                </a:tc>
                <a:extLst>
                  <a:ext uri="{0D108BD9-81ED-4DB2-BD59-A6C34878D82A}">
                    <a16:rowId xmlns:a16="http://schemas.microsoft.com/office/drawing/2014/main" val="10003"/>
                  </a:ext>
                </a:extLst>
              </a:tr>
              <a:tr h="687161">
                <a:tc>
                  <a:txBody>
                    <a:bodyPr/>
                    <a:lstStyle/>
                    <a:p>
                      <a:endParaRPr lang="en-IN" sz="1200" dirty="0"/>
                    </a:p>
                  </a:txBody>
                  <a:tcPr/>
                </a:tc>
                <a:tc>
                  <a:txBody>
                    <a:bodyPr/>
                    <a:lstStyle/>
                    <a:p>
                      <a:endParaRPr lang="en-IN" sz="1200"/>
                    </a:p>
                  </a:txBody>
                  <a:tcPr/>
                </a:tc>
                <a:tc>
                  <a:txBody>
                    <a:bodyPr/>
                    <a:lstStyle/>
                    <a:p>
                      <a:endParaRPr lang="en-IN" sz="1200" dirty="0"/>
                    </a:p>
                  </a:txBody>
                  <a:tcPr/>
                </a:tc>
                <a:tc>
                  <a:txBody>
                    <a:bodyPr/>
                    <a:lstStyle/>
                    <a:p>
                      <a:endParaRPr lang="en-IN" sz="120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6198" y="497455"/>
            <a:ext cx="8609760" cy="584775"/>
          </a:xfrm>
          <a:prstGeom prst="rect">
            <a:avLst/>
          </a:prstGeom>
          <a:noFill/>
        </p:spPr>
        <p:txBody>
          <a:bodyPr wrap="square" rtlCol="0">
            <a:spAutoFit/>
          </a:bodyPr>
          <a:lstStyle/>
          <a:p>
            <a:r>
              <a:rPr lang="en-US" sz="3200" b="1" dirty="0">
                <a:solidFill>
                  <a:srgbClr val="C00000"/>
                </a:solidFill>
                <a:latin typeface="+mj-lt"/>
                <a:cs typeface="Times New Roman" panose="02020603050405020304" pitchFamily="18" charset="0"/>
              </a:rPr>
              <a:t>Implementation of Existing System</a:t>
            </a:r>
          </a:p>
        </p:txBody>
      </p:sp>
      <p:sp>
        <p:nvSpPr>
          <p:cNvPr id="7" name="CustomShape 1"/>
          <p:cNvSpPr/>
          <p:nvPr/>
        </p:nvSpPr>
        <p:spPr>
          <a:xfrm>
            <a:off x="304800" y="104443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1259674"/>
            <a:ext cx="8381160" cy="6247864"/>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IN" sz="1600" b="0" i="0" dirty="0">
                <a:effectLst/>
                <a:latin typeface="Times New Roman" panose="02020603050405020304" pitchFamily="18" charset="0"/>
                <a:cs typeface="Times New Roman" panose="02020603050405020304" pitchFamily="18" charset="0"/>
              </a:rPr>
              <a:t>Data Collection: Collect a dataset of text data that includes author names and the corresponding gender labels. This dataset can be obtained from various sources, such as academic publications, online forums, or social media platforms.</a:t>
            </a:r>
          </a:p>
          <a:p>
            <a:pPr marL="285750" indent="-285750" algn="just">
              <a:lnSpc>
                <a:spcPct val="150000"/>
              </a:lnSpc>
              <a:buFont typeface="Wingdings" panose="05000000000000000000" pitchFamily="2" charset="2"/>
              <a:buChar char="§"/>
            </a:pPr>
            <a:r>
              <a:rPr lang="en-IN" sz="1600" b="0" i="0" dirty="0">
                <a:effectLst/>
                <a:latin typeface="Times New Roman" panose="02020603050405020304" pitchFamily="18" charset="0"/>
                <a:cs typeface="Times New Roman" panose="02020603050405020304" pitchFamily="18" charset="0"/>
              </a:rPr>
              <a:t>Data Preprocessing: Clean and preprocess the text data by removing noise, such as special characters and punctuation, and standardize the text, such as converting everything to lowercase. Additionally, you may need to handle any missing or ambiguous gender labels in the dataset.</a:t>
            </a:r>
          </a:p>
          <a:p>
            <a:pPr marL="285750" indent="-285750" algn="just">
              <a:lnSpc>
                <a:spcPct val="150000"/>
              </a:lnSpc>
              <a:buFont typeface="Wingdings" panose="05000000000000000000" pitchFamily="2" charset="2"/>
              <a:buChar char="§"/>
            </a:pPr>
            <a:r>
              <a:rPr lang="en-IN" sz="1600" b="0" i="0" dirty="0">
                <a:effectLst/>
                <a:latin typeface="Times New Roman" panose="02020603050405020304" pitchFamily="18" charset="0"/>
                <a:cs typeface="Times New Roman" panose="02020603050405020304" pitchFamily="18" charset="0"/>
              </a:rPr>
              <a:t>Feature Extraction: Extract relevant features from the </a:t>
            </a:r>
            <a:r>
              <a:rPr lang="en-IN" sz="1600" b="0" i="0" dirty="0" err="1">
                <a:effectLst/>
                <a:latin typeface="Times New Roman" panose="02020603050405020304" pitchFamily="18" charset="0"/>
                <a:cs typeface="Times New Roman" panose="02020603050405020304" pitchFamily="18" charset="0"/>
              </a:rPr>
              <a:t>preprocessed</a:t>
            </a:r>
            <a:r>
              <a:rPr lang="en-IN" sz="1600" b="0" i="0" dirty="0">
                <a:effectLst/>
                <a:latin typeface="Times New Roman" panose="02020603050405020304" pitchFamily="18" charset="0"/>
                <a:cs typeface="Times New Roman" panose="02020603050405020304" pitchFamily="18" charset="0"/>
              </a:rPr>
              <a:t> text data. This can include various linguistic features, such as word frequencies, part-of-speech tags, or n-grams. Additionally, you can consider features related to authorship style, such as sentence length or vocabulary richness.</a:t>
            </a:r>
          </a:p>
          <a:p>
            <a:pPr marL="285750" indent="-285750" algn="just">
              <a:lnSpc>
                <a:spcPct val="150000"/>
              </a:lnSpc>
              <a:buFont typeface="Wingdings" panose="05000000000000000000" pitchFamily="2" charset="2"/>
              <a:buChar char="§"/>
            </a:pPr>
            <a:r>
              <a:rPr lang="en-IN" sz="1600" b="0" i="0" dirty="0">
                <a:effectLst/>
                <a:latin typeface="Times New Roman" panose="02020603050405020304" pitchFamily="18" charset="0"/>
                <a:cs typeface="Times New Roman" panose="02020603050405020304" pitchFamily="18" charset="0"/>
              </a:rPr>
              <a:t>Addressing Gender Bias: Consider the potential presence of gender bias in the dataset and the features used for classification. Gender bias can arise from various sources, such as imbalanced gender representation or biased language usage. It is important to be aware of these biases and take steps to address them, such as using techniques like oversampling or </a:t>
            </a:r>
            <a:r>
              <a:rPr lang="en-IN" sz="1600" b="0" i="0" dirty="0" err="1">
                <a:effectLst/>
                <a:latin typeface="Times New Roman" panose="02020603050405020304" pitchFamily="18" charset="0"/>
                <a:cs typeface="Times New Roman" panose="02020603050405020304" pitchFamily="18" charset="0"/>
              </a:rPr>
              <a:t>undersampling</a:t>
            </a:r>
            <a:r>
              <a:rPr lang="en-IN" sz="1600" b="0" i="0" dirty="0">
                <a:effectLst/>
                <a:latin typeface="Times New Roman" panose="02020603050405020304" pitchFamily="18" charset="0"/>
                <a:cs typeface="Times New Roman" panose="02020603050405020304" pitchFamily="18" charset="0"/>
              </a:rPr>
              <a:t> to balance the dataset or applying debiasing methods to the features.</a:t>
            </a:r>
          </a:p>
          <a:p>
            <a:pPr marL="285750" indent="-285750" algn="just">
              <a:lnSpc>
                <a:spcPct val="150000"/>
              </a:lnSpc>
              <a:buFont typeface="Wingdings" panose="05000000000000000000" pitchFamily="2" charset="2"/>
              <a:buChar char="§"/>
            </a:pPr>
            <a:endParaRPr lang="en-IN" sz="1600"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IN" sz="1600" b="0" i="0" dirty="0">
              <a:effectLst/>
              <a:latin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4E6C0E-BDD4-6B89-8F3F-40F7B5ABAED5}"/>
              </a:ext>
            </a:extLst>
          </p:cNvPr>
          <p:cNvSpPr txBox="1"/>
          <p:nvPr/>
        </p:nvSpPr>
        <p:spPr>
          <a:xfrm>
            <a:off x="306198" y="497455"/>
            <a:ext cx="8609760" cy="584775"/>
          </a:xfrm>
          <a:prstGeom prst="rect">
            <a:avLst/>
          </a:prstGeom>
          <a:noFill/>
        </p:spPr>
        <p:txBody>
          <a:bodyPr wrap="square" rtlCol="0">
            <a:spAutoFit/>
          </a:bodyPr>
          <a:lstStyle/>
          <a:p>
            <a:r>
              <a:rPr lang="en-US" sz="3200" b="1" dirty="0">
                <a:solidFill>
                  <a:srgbClr val="C00000"/>
                </a:solidFill>
                <a:latin typeface="+mj-lt"/>
                <a:cs typeface="Times New Roman" panose="02020603050405020304" pitchFamily="18" charset="0"/>
              </a:rPr>
              <a:t>Implementation of Existing System</a:t>
            </a:r>
          </a:p>
        </p:txBody>
      </p:sp>
      <p:sp>
        <p:nvSpPr>
          <p:cNvPr id="3" name="CustomShape 1">
            <a:extLst>
              <a:ext uri="{FF2B5EF4-FFF2-40B4-BE49-F238E27FC236}">
                <a16:creationId xmlns:a16="http://schemas.microsoft.com/office/drawing/2014/main" id="{82562681-35F3-8909-77D1-240263397456}"/>
              </a:ext>
            </a:extLst>
          </p:cNvPr>
          <p:cNvSpPr/>
          <p:nvPr/>
        </p:nvSpPr>
        <p:spPr>
          <a:xfrm>
            <a:off x="304800" y="1044430"/>
            <a:ext cx="8381160" cy="75600"/>
          </a:xfrm>
          <a:prstGeom prst="rect">
            <a:avLst/>
          </a:prstGeom>
          <a:solidFill>
            <a:srgbClr val="7030A0"/>
          </a:solidFill>
          <a:ln w="25560">
            <a:solidFill>
              <a:srgbClr val="3A5F8B"/>
            </a:solidFill>
            <a:round/>
          </a:ln>
        </p:spPr>
        <p:txBody>
          <a:bodyPr/>
          <a:lstStyle/>
          <a:p>
            <a:endParaRPr lang="en-IN"/>
          </a:p>
        </p:txBody>
      </p:sp>
      <p:sp>
        <p:nvSpPr>
          <p:cNvPr id="7" name="TextBox 6">
            <a:extLst>
              <a:ext uri="{FF2B5EF4-FFF2-40B4-BE49-F238E27FC236}">
                <a16:creationId xmlns:a16="http://schemas.microsoft.com/office/drawing/2014/main" id="{658DE8DE-3CF0-0EB7-9953-61D07A4E10F1}"/>
              </a:ext>
            </a:extLst>
          </p:cNvPr>
          <p:cNvSpPr txBox="1"/>
          <p:nvPr/>
        </p:nvSpPr>
        <p:spPr>
          <a:xfrm>
            <a:off x="269240" y="1340065"/>
            <a:ext cx="8416720" cy="4480073"/>
          </a:xfrm>
          <a:prstGeom prst="rect">
            <a:avLst/>
          </a:prstGeom>
          <a:noFill/>
        </p:spPr>
        <p:txBody>
          <a:bodyPr wrap="square">
            <a:spAutoFit/>
          </a:bodyPr>
          <a:lstStyle/>
          <a:p>
            <a:pPr marL="285750" indent="-285750" algn="l">
              <a:lnSpc>
                <a:spcPct val="150000"/>
              </a:lnSpc>
              <a:buFont typeface="Wingdings" panose="05000000000000000000" pitchFamily="2" charset="2"/>
              <a:buChar char="§"/>
            </a:pPr>
            <a:endParaRPr lang="en-IN" sz="1600"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IN" sz="1600" b="0" i="0" dirty="0">
                <a:effectLst/>
                <a:latin typeface="Times New Roman" panose="02020603050405020304" pitchFamily="18" charset="0"/>
                <a:cs typeface="Times New Roman" panose="02020603050405020304" pitchFamily="18" charset="0"/>
              </a:rPr>
              <a:t>Model Training: Train a gender identification model using the </a:t>
            </a:r>
            <a:r>
              <a:rPr lang="en-IN" sz="1600" b="0" i="0" dirty="0" err="1">
                <a:effectLst/>
                <a:latin typeface="Times New Roman" panose="02020603050405020304" pitchFamily="18" charset="0"/>
                <a:cs typeface="Times New Roman" panose="02020603050405020304" pitchFamily="18" charset="0"/>
              </a:rPr>
              <a:t>labeled</a:t>
            </a:r>
            <a:r>
              <a:rPr lang="en-IN" sz="1600" b="0" i="0" dirty="0">
                <a:effectLst/>
                <a:latin typeface="Times New Roman" panose="02020603050405020304" pitchFamily="18" charset="0"/>
                <a:cs typeface="Times New Roman" panose="02020603050405020304" pitchFamily="18" charset="0"/>
              </a:rPr>
              <a:t> dataset and the extracted features. This can involve using machine learning algorithms like Naive Bayes, Support Vector Machines, or deep learning techniques like neural networks. Choose the appropriate algorithm based on the size of the dataset, the complexity of the problem, and the available computational resources.</a:t>
            </a:r>
          </a:p>
          <a:p>
            <a:pPr marL="285750" indent="-285750" algn="just">
              <a:lnSpc>
                <a:spcPct val="150000"/>
              </a:lnSpc>
              <a:buFont typeface="Wingdings" panose="05000000000000000000" pitchFamily="2" charset="2"/>
              <a:buChar char="§"/>
            </a:pPr>
            <a:r>
              <a:rPr lang="en-IN" sz="1600" b="0" i="0" dirty="0">
                <a:effectLst/>
                <a:latin typeface="Times New Roman" panose="02020603050405020304" pitchFamily="18" charset="0"/>
                <a:cs typeface="Times New Roman" panose="02020603050405020304" pitchFamily="18" charset="0"/>
              </a:rPr>
              <a:t>Model Evaluation: Evaluate the trained model's performance using appropriate evaluation metrics, such as accuracy, precision, recall, and F1 score. This step helps assess the model's effectiveness in identifying the gender of authors.</a:t>
            </a:r>
          </a:p>
          <a:p>
            <a:pPr marL="285750" indent="-285750" algn="just">
              <a:lnSpc>
                <a:spcPct val="150000"/>
              </a:lnSpc>
              <a:buFont typeface="Wingdings" panose="05000000000000000000" pitchFamily="2" charset="2"/>
              <a:buChar char="§"/>
            </a:pPr>
            <a:r>
              <a:rPr lang="en-IN" sz="1600" b="0" i="0" dirty="0">
                <a:effectLst/>
                <a:latin typeface="Times New Roman" panose="02020603050405020304" pitchFamily="18" charset="0"/>
                <a:cs typeface="Times New Roman" panose="02020603050405020304" pitchFamily="18" charset="0"/>
              </a:rPr>
              <a:t>Model Deployment: Deploy the trained model to identify the gender of new authors based on their text data. This can involve integrating the model into an application or an API for real-time gender identification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9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48811"/>
            <a:ext cx="3048000" cy="584775"/>
          </a:xfrm>
          <a:prstGeom prst="rect">
            <a:avLst/>
          </a:prstGeom>
          <a:noFill/>
        </p:spPr>
        <p:txBody>
          <a:bodyPr wrap="square" rtlCol="0">
            <a:spAutoFit/>
          </a:bodyPr>
          <a:lstStyle/>
          <a:p>
            <a:r>
              <a:rPr lang="en-US" sz="3200" b="1" dirty="0">
                <a:solidFill>
                  <a:srgbClr val="C00000"/>
                </a:solidFill>
                <a:latin typeface="+mj-lt"/>
              </a:rPr>
              <a:t>Result</a:t>
            </a:r>
          </a:p>
        </p:txBody>
      </p:sp>
      <p:sp>
        <p:nvSpPr>
          <p:cNvPr id="4" name="TextBox 3"/>
          <p:cNvSpPr txBox="1"/>
          <p:nvPr/>
        </p:nvSpPr>
        <p:spPr>
          <a:xfrm>
            <a:off x="304800" y="1295400"/>
            <a:ext cx="8533560" cy="2633413"/>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IN" sz="1600" b="1" i="0" dirty="0">
                <a:effectLst/>
                <a:latin typeface="Times New Roman" panose="02020603050405020304" pitchFamily="18" charset="0"/>
                <a:cs typeface="Times New Roman" panose="02020603050405020304" pitchFamily="18" charset="0"/>
              </a:rPr>
              <a:t>NLP Model</a:t>
            </a:r>
            <a:r>
              <a:rPr lang="en-IN" sz="1600" b="0" i="0" dirty="0">
                <a:effectLst/>
                <a:latin typeface="Times New Roman" panose="02020603050405020304" pitchFamily="18" charset="0"/>
                <a:cs typeface="Times New Roman" panose="02020603050405020304" pitchFamily="18" charset="0"/>
              </a:rPr>
              <a:t>: Choice of NLP model impacts accuracy; some are better suited for this task.</a:t>
            </a:r>
          </a:p>
          <a:p>
            <a:pPr marL="285750" indent="-285750" algn="just">
              <a:lnSpc>
                <a:spcPct val="150000"/>
              </a:lnSpc>
              <a:buFont typeface="Wingdings" panose="05000000000000000000" pitchFamily="2" charset="2"/>
              <a:buChar char="§"/>
            </a:pPr>
            <a:r>
              <a:rPr lang="en-IN" sz="1600" b="1" i="0" dirty="0">
                <a:effectLst/>
                <a:latin typeface="Times New Roman" panose="02020603050405020304" pitchFamily="18" charset="0"/>
                <a:cs typeface="Times New Roman" panose="02020603050405020304" pitchFamily="18" charset="0"/>
              </a:rPr>
              <a:t>Data Quality</a:t>
            </a:r>
            <a:r>
              <a:rPr lang="en-IN" sz="1600" b="0" i="0" dirty="0">
                <a:effectLst/>
                <a:latin typeface="Times New Roman" panose="02020603050405020304" pitchFamily="18" charset="0"/>
                <a:cs typeface="Times New Roman" panose="02020603050405020304" pitchFamily="18" charset="0"/>
              </a:rPr>
              <a:t>: The dataset quality and size affect accuracy; larger, diverse datasets tend to provide better results.</a:t>
            </a:r>
          </a:p>
          <a:p>
            <a:pPr marL="285750" indent="-285750" algn="just">
              <a:lnSpc>
                <a:spcPct val="150000"/>
              </a:lnSpc>
              <a:buFont typeface="Wingdings" panose="05000000000000000000" pitchFamily="2" charset="2"/>
              <a:buChar char="§"/>
            </a:pPr>
            <a:r>
              <a:rPr lang="en-IN" sz="1600" b="1" i="0" dirty="0">
                <a:effectLst/>
                <a:latin typeface="Times New Roman" panose="02020603050405020304" pitchFamily="18" charset="0"/>
                <a:cs typeface="Times New Roman" panose="02020603050405020304" pitchFamily="18" charset="0"/>
              </a:rPr>
              <a:t>Accuracy</a:t>
            </a:r>
            <a:r>
              <a:rPr lang="en-IN" sz="1600" b="0" i="0" dirty="0">
                <a:effectLst/>
                <a:latin typeface="Times New Roman" panose="02020603050405020304" pitchFamily="18" charset="0"/>
                <a:cs typeface="Times New Roman" panose="02020603050405020304" pitchFamily="18" charset="0"/>
              </a:rPr>
              <a:t>: Accuracy can vary widely, being relatively high in clear cases and less so when text lacks explicit gender references.</a:t>
            </a:r>
          </a:p>
          <a:p>
            <a:pPr marL="285750" indent="-285750" algn="just">
              <a:lnSpc>
                <a:spcPct val="150000"/>
              </a:lnSpc>
              <a:buFont typeface="Wingdings" panose="05000000000000000000" pitchFamily="2" charset="2"/>
              <a:buChar char="§"/>
            </a:pPr>
            <a:r>
              <a:rPr lang="en-IN" sz="1600" b="0" i="0" dirty="0">
                <a:effectLst/>
                <a:latin typeface="Times New Roman" panose="02020603050405020304" pitchFamily="18" charset="0"/>
                <a:cs typeface="Times New Roman" panose="02020603050405020304" pitchFamily="18" charset="0"/>
              </a:rPr>
              <a:t>Gender identification through NLP analysis is influenced by these factors</a:t>
            </a:r>
            <a:r>
              <a:rPr lang="en-IN" sz="1600" b="0" i="0" dirty="0">
                <a:solidFill>
                  <a:srgbClr val="D1D5DB"/>
                </a:solidFill>
                <a:effectLst/>
                <a:latin typeface="Söhne"/>
              </a:rPr>
              <a:t>, </a:t>
            </a:r>
            <a:endParaRPr lang="en-IN" sz="1600"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IN" sz="16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dirty="0">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 </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Literature Review</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Implementation of Existing system</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Conclusion</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References</a:t>
            </a:r>
            <a:r>
              <a:rPr lang="en-IN" sz="2800" b="1" dirty="0">
                <a:solidFill>
                  <a:srgbClr val="000000"/>
                </a:solidFill>
                <a:latin typeface="Calibri" panose="020F0502020204030204"/>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6" name="TextBox 5"/>
          <p:cNvSpPr txBox="1"/>
          <p:nvPr/>
        </p:nvSpPr>
        <p:spPr>
          <a:xfrm>
            <a:off x="457200" y="1588602"/>
            <a:ext cx="8381160" cy="2264081"/>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study on gender identification of authors from text using Natural Language Processing (NLP) techniques represents a multidimensional exploration of the intricate relationship between language, identity, and culture. </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Through an investigation of linguistic cues, sociocultural factors, and advanced machine learning models, this research has made significant strides in addressing the complexities of gender identification from written text.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457200" y="375791"/>
            <a:ext cx="2819400" cy="584775"/>
          </a:xfrm>
          <a:prstGeom prst="rect">
            <a:avLst/>
          </a:prstGeom>
          <a:noFill/>
        </p:spPr>
        <p:txBody>
          <a:bodyPr wrap="square" rtlCol="0">
            <a:spAutoFit/>
          </a:bodyPr>
          <a:lstStyle/>
          <a:p>
            <a:r>
              <a:rPr lang="en-IN" sz="3200" b="1" dirty="0">
                <a:solidFill>
                  <a:srgbClr val="C00000"/>
                </a:solidFill>
                <a:latin typeface="+mj-lt"/>
              </a:rPr>
              <a:t>References</a:t>
            </a:r>
            <a:endParaRPr lang="en-US" sz="3200" dirty="0">
              <a:latin typeface="+mj-lt"/>
            </a:endParaRPr>
          </a:p>
        </p:txBody>
      </p:sp>
      <p:sp>
        <p:nvSpPr>
          <p:cNvPr id="2" name="Text Box 1"/>
          <p:cNvSpPr txBox="1"/>
          <p:nvPr/>
        </p:nvSpPr>
        <p:spPr>
          <a:xfrm>
            <a:off x="296545" y="1253490"/>
            <a:ext cx="8632190" cy="4465955"/>
          </a:xfrm>
          <a:prstGeom prst="rect">
            <a:avLst/>
          </a:prstGeom>
          <a:noFill/>
        </p:spPr>
        <p:txBody>
          <a:bodyPr wrap="square" rtlCol="0" anchor="t">
            <a:noAutofit/>
          </a:bodyPr>
          <a:lstStyle/>
          <a:p>
            <a:pPr marL="342900" lvl="0" indent="-342900">
              <a:lnSpc>
                <a:spcPct val="130000"/>
              </a:lnSpc>
              <a:buFont typeface="Arial" panose="020B0604020202020204" pitchFamily="34" charset="0"/>
              <a:buChar char="•"/>
            </a:pPr>
            <a:r>
              <a:rPr lang="en-IN" sz="1400" dirty="0" err="1">
                <a:solidFill>
                  <a:schemeClr val="accent1"/>
                </a:solidFill>
                <a:latin typeface="Times New Roman" panose="02020603050405020304" pitchFamily="18" charset="0"/>
                <a:cs typeface="Times New Roman" panose="02020603050405020304" pitchFamily="18" charset="0"/>
                <a:sym typeface="+mn-ea"/>
              </a:rPr>
              <a:t>Bamman</a:t>
            </a:r>
            <a:r>
              <a:rPr lang="en-IN" sz="1400" dirty="0">
                <a:solidFill>
                  <a:schemeClr val="accent1"/>
                </a:solidFill>
                <a:latin typeface="Times New Roman" panose="02020603050405020304" pitchFamily="18" charset="0"/>
                <a:cs typeface="Times New Roman" panose="02020603050405020304" pitchFamily="18" charset="0"/>
                <a:sym typeface="+mn-ea"/>
              </a:rPr>
              <a:t> , D., Eisenstein, J., &amp;  </a:t>
            </a:r>
            <a:r>
              <a:rPr lang="en-IN" sz="1400" dirty="0" err="1">
                <a:solidFill>
                  <a:schemeClr val="accent1"/>
                </a:solidFill>
                <a:latin typeface="Times New Roman" panose="02020603050405020304" pitchFamily="18" charset="0"/>
                <a:cs typeface="Times New Roman" panose="02020603050405020304" pitchFamily="18" charset="0"/>
                <a:sym typeface="+mn-ea"/>
              </a:rPr>
              <a:t>Schnoebelen</a:t>
            </a:r>
            <a:r>
              <a:rPr lang="en-IN" sz="1400" dirty="0">
                <a:solidFill>
                  <a:schemeClr val="accent1"/>
                </a:solidFill>
                <a:latin typeface="Times New Roman" panose="02020603050405020304" pitchFamily="18" charset="0"/>
                <a:cs typeface="Times New Roman" panose="02020603050405020304" pitchFamily="18" charset="0"/>
                <a:sym typeface="+mn-ea"/>
              </a:rPr>
              <a:t>, T. (2014). Gender and discourse in the professional workplace. Proceedings of the Conference on Empirical Methods in Natural Language Processing (EMNLP), 43-53.</a:t>
            </a:r>
            <a:endParaRPr lang="en-IN" sz="1400" dirty="0">
              <a:solidFill>
                <a:schemeClr val="accent1"/>
              </a:solidFill>
              <a:latin typeface="Times New Roman" panose="02020603050405020304" pitchFamily="18" charset="0"/>
              <a:cs typeface="Times New Roman" panose="02020603050405020304" pitchFamily="18" charset="0"/>
            </a:endParaRPr>
          </a:p>
          <a:p>
            <a:pPr marL="342900" lvl="0" indent="-342900">
              <a:lnSpc>
                <a:spcPct val="130000"/>
              </a:lnSpc>
              <a:buFont typeface="Arial" panose="020B0604020202020204" pitchFamily="34" charset="0"/>
              <a:buChar char="•"/>
            </a:pPr>
            <a:r>
              <a:rPr lang="en-IN" sz="1400" dirty="0" err="1">
                <a:solidFill>
                  <a:schemeClr val="accent1"/>
                </a:solidFill>
                <a:latin typeface="Times New Roman" panose="02020603050405020304" pitchFamily="18" charset="0"/>
                <a:cs typeface="Times New Roman" panose="02020603050405020304" pitchFamily="18" charset="0"/>
                <a:sym typeface="+mn-ea"/>
              </a:rPr>
              <a:t>Hovy</a:t>
            </a:r>
            <a:r>
              <a:rPr lang="en-IN" sz="1400" dirty="0">
                <a:solidFill>
                  <a:schemeClr val="accent1"/>
                </a:solidFill>
                <a:latin typeface="Times New Roman" panose="02020603050405020304" pitchFamily="18" charset="0"/>
                <a:cs typeface="Times New Roman" panose="02020603050405020304" pitchFamily="18" charset="0"/>
                <a:sym typeface="+mn-ea"/>
              </a:rPr>
              <a:t>, D., &amp; </a:t>
            </a:r>
            <a:r>
              <a:rPr lang="en-IN" sz="1400" dirty="0" err="1">
                <a:solidFill>
                  <a:schemeClr val="accent1"/>
                </a:solidFill>
                <a:latin typeface="Times New Roman" panose="02020603050405020304" pitchFamily="18" charset="0"/>
                <a:cs typeface="Times New Roman" panose="02020603050405020304" pitchFamily="18" charset="0"/>
                <a:sym typeface="+mn-ea"/>
              </a:rPr>
              <a:t>Lavid</a:t>
            </a:r>
            <a:r>
              <a:rPr lang="en-IN" sz="1400" dirty="0">
                <a:solidFill>
                  <a:schemeClr val="accent1"/>
                </a:solidFill>
                <a:latin typeface="Times New Roman" panose="02020603050405020304" pitchFamily="18" charset="0"/>
                <a:cs typeface="Times New Roman" panose="02020603050405020304" pitchFamily="18" charset="0"/>
                <a:sym typeface="+mn-ea"/>
              </a:rPr>
              <a:t>, J. (2010). Towards gender identification of authors. Proceedings of the 2010 Conference on Empirical Methods in Natural Language Processing (EMNLP), 1518-1527.</a:t>
            </a:r>
            <a:endParaRPr lang="en-IN" sz="1400" dirty="0">
              <a:solidFill>
                <a:schemeClr val="accent1"/>
              </a:solidFill>
              <a:latin typeface="Times New Roman" panose="02020603050405020304" pitchFamily="18" charset="0"/>
              <a:cs typeface="Times New Roman" panose="02020603050405020304" pitchFamily="18" charset="0"/>
            </a:endParaRPr>
          </a:p>
          <a:p>
            <a:pPr marL="342900" lvl="0" indent="-342900">
              <a:lnSpc>
                <a:spcPct val="130000"/>
              </a:lnSpc>
              <a:buFont typeface="Arial" panose="020B0604020202020204" pitchFamily="34" charset="0"/>
              <a:buChar char="•"/>
            </a:pPr>
            <a:r>
              <a:rPr lang="en-IN" sz="1400" dirty="0">
                <a:solidFill>
                  <a:schemeClr val="accent1"/>
                </a:solidFill>
                <a:latin typeface="Times New Roman" panose="02020603050405020304" pitchFamily="18" charset="0"/>
                <a:cs typeface="Times New Roman" panose="02020603050405020304" pitchFamily="18" charset="0"/>
                <a:sym typeface="+mn-ea"/>
              </a:rPr>
              <a:t>Koppel, M., </a:t>
            </a:r>
            <a:r>
              <a:rPr lang="en-IN" sz="1400" dirty="0" err="1">
                <a:solidFill>
                  <a:schemeClr val="accent1"/>
                </a:solidFill>
                <a:latin typeface="Times New Roman" panose="02020603050405020304" pitchFamily="18" charset="0"/>
                <a:cs typeface="Times New Roman" panose="02020603050405020304" pitchFamily="18" charset="0"/>
                <a:sym typeface="+mn-ea"/>
              </a:rPr>
              <a:t>Argamon</a:t>
            </a:r>
            <a:r>
              <a:rPr lang="en-IN" sz="1400" dirty="0">
                <a:solidFill>
                  <a:schemeClr val="accent1"/>
                </a:solidFill>
                <a:latin typeface="Times New Roman" panose="02020603050405020304" pitchFamily="18" charset="0"/>
                <a:cs typeface="Times New Roman" panose="02020603050405020304" pitchFamily="18" charset="0"/>
                <a:sym typeface="+mn-ea"/>
              </a:rPr>
              <a:t> , S., &amp; </a:t>
            </a:r>
            <a:r>
              <a:rPr lang="en-IN" sz="1400" dirty="0" err="1">
                <a:solidFill>
                  <a:schemeClr val="accent1"/>
                </a:solidFill>
                <a:latin typeface="Times New Roman" panose="02020603050405020304" pitchFamily="18" charset="0"/>
                <a:cs typeface="Times New Roman" panose="02020603050405020304" pitchFamily="18" charset="0"/>
                <a:sym typeface="+mn-ea"/>
              </a:rPr>
              <a:t>Shimoni</a:t>
            </a:r>
            <a:r>
              <a:rPr lang="en-IN" sz="1400" dirty="0">
                <a:solidFill>
                  <a:schemeClr val="accent1"/>
                </a:solidFill>
                <a:latin typeface="Times New Roman" panose="02020603050405020304" pitchFamily="18" charset="0"/>
                <a:cs typeface="Times New Roman" panose="02020603050405020304" pitchFamily="18" charset="0"/>
                <a:sym typeface="+mn-ea"/>
              </a:rPr>
              <a:t> , A. R. (2002). Automatically categorizing written texts by author gender. Literary and Linguistic Computing, 17(4), 401-412.</a:t>
            </a:r>
            <a:endParaRPr lang="en-IN" sz="1400" dirty="0">
              <a:solidFill>
                <a:schemeClr val="accent1"/>
              </a:solidFill>
              <a:latin typeface="Times New Roman" panose="02020603050405020304" pitchFamily="18" charset="0"/>
              <a:cs typeface="Times New Roman" panose="02020603050405020304" pitchFamily="18" charset="0"/>
            </a:endParaRPr>
          </a:p>
          <a:p>
            <a:pPr lvl="0">
              <a:lnSpc>
                <a:spcPct val="130000"/>
              </a:lnSpc>
            </a:pPr>
            <a:endParaRPr lang="en-IN" sz="14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3200" b="1" dirty="0">
                <a:solidFill>
                  <a:srgbClr val="000000"/>
                </a:solidFill>
                <a:latin typeface="Arial Black" panose="020B0A04020102020204" pitchFamily="34" charset="0"/>
              </a:rPr>
              <a:t>Abstract</a:t>
            </a:r>
            <a:r>
              <a:rPr lang="en-IN" sz="4400" b="1" dirty="0">
                <a:solidFill>
                  <a:srgbClr val="000000"/>
                </a:solidFill>
                <a:latin typeface="Arial Black" panose="020B0A04020102020204" pitchFamily="34" charset="0"/>
              </a:rPr>
              <a:t> </a:t>
            </a:r>
            <a:endParaRPr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p:sp>
        <p:nvSpPr>
          <p:cNvPr id="3" name="TextBox 2"/>
          <p:cNvSpPr txBox="1"/>
          <p:nvPr/>
        </p:nvSpPr>
        <p:spPr>
          <a:xfrm>
            <a:off x="381420" y="1371600"/>
            <a:ext cx="8381160" cy="2632003"/>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recent years, the field of Natural Language Processing (NLP) has witnessed significant advancements, leading to applications that extend beyond traditional text analysis. one such emerging application is the identification of an author's gender from their written text, </a:t>
            </a:r>
            <a:r>
              <a:rPr lang="en-IN" sz="1600" dirty="0">
                <a:latin typeface="Times New Roman" panose="02020603050405020304" pitchFamily="18" charset="0"/>
                <a:cs typeface="Times New Roman" panose="02020603050405020304" pitchFamily="18" charset="0"/>
              </a:rPr>
              <a:t>Gender identification of author from text using NLP refers to the process of identifying the gender of an author based on their written text. It involves analysing linguistic patterns, word choices, and stylistic features to infer the author's gender. This presentation aims to showcase the advancements in NLP algorithms and methodologies that enable accurate gender attribution in text.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5814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464270" y="1675800"/>
            <a:ext cx="8381160" cy="2677333"/>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motivation behind gender identification of authors using NLP arises from the recognition that individuals often exhibit distinct linguistic styles based on their gender, shaped by sociocultural factors, personal experiences, and communication norms. These differences manifest in various linguistic dimensions, including vocabulary choice, syntactic structures, discourse markers, sentiment expression, and even narrative themes. As the field of NLP continues to evolve, researchers and practitioners have become increasingly intrigued by the potential to harness computational techniques to uncover these subtle yet impactful cues.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33400" y="3581400"/>
            <a:ext cx="685740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p>
          <a:p>
            <a:pPr algn="r">
              <a:lnSpc>
                <a:spcPct val="100000"/>
              </a:lnSpc>
            </a:pPr>
            <a:r>
              <a:rPr lang="en-IN" sz="4400" b="1" dirty="0">
                <a:solidFill>
                  <a:srgbClr val="000000"/>
                </a:solidFill>
                <a:latin typeface="Arial Black" panose="020B0A04020102020204" pitchFamily="34" charset="0"/>
              </a:rPr>
              <a:t> </a:t>
            </a:r>
            <a:endParaRPr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457200" y="533108"/>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p:cNvSpPr txBox="1"/>
          <p:nvPr/>
        </p:nvSpPr>
        <p:spPr>
          <a:xfrm>
            <a:off x="457199" y="1651575"/>
            <a:ext cx="8351799" cy="2632003"/>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project aims to advance our understanding of gender-specific linguistic patterns in written text, harness the capabilities of NLP for gender identification, and provide valuable insights and tools for industries and researchers interested in the intersection of language, identity, and technology. Implement and fine-tune models that can effectively capture gender-related linguistic nuances. Compare the results of NLP-based models against traditional machine learning algorithms to gauge the effectiveness of advanced NLP techniques in gender identification.</a:t>
            </a: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304800" y="3583080"/>
            <a:ext cx="807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1925</Words>
  <Application>Microsoft Office PowerPoint</Application>
  <PresentationFormat>On-screen Show (4:3)</PresentationFormat>
  <Paragraphs>124</Paragraphs>
  <Slides>22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Black</vt:lpstr>
      <vt:lpstr>Bookman Old Style</vt:lpstr>
      <vt:lpstr>Calibri</vt:lpstr>
      <vt:lpstr>Inter</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NEYYALA SANTOSH KUMAR</cp:lastModifiedBy>
  <cp:revision>722</cp:revision>
  <dcterms:created xsi:type="dcterms:W3CDTF">2023-10-16T15:13:18Z</dcterms:created>
  <dcterms:modified xsi:type="dcterms:W3CDTF">2023-10-18T06:01:41Z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D8663C785C234F7F87507A35DC416FD6_13</vt:lpwstr>
  </property>
  <property fmtid="{D5CDD505-2E9C-101B-9397-08002B2CF9AE}" pid="3" name="KSOProductBuildVer">
    <vt:lpwstr>1033-12.2.0.13215</vt:lpwstr>
  </property>
</Properties>
</file>