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6" r:id="rId7"/>
    <p:sldId id="267" r:id="rId8"/>
    <p:sldId id="268" r:id="rId9"/>
    <p:sldId id="275" r:id="rId10"/>
    <p:sldId id="269" r:id="rId11"/>
    <p:sldId id="270" r:id="rId12"/>
    <p:sldId id="277" r:id="rId13"/>
    <p:sldId id="276" r:id="rId14"/>
    <p:sldId id="272" r:id="rId15"/>
    <p:sldId id="317" r:id="rId16"/>
    <p:sldId id="318" r:id="rId17"/>
    <p:sldId id="31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WORK</a:t>
            </a:r>
            <a:r>
              <a:rPr lang="en-IN" baseline="0"/>
              <a:t> PLAN</a:t>
            </a:r>
            <a:endParaRPr lang="en-GB"/>
          </a:p>
        </c:rich>
      </c:tx>
      <c:layout/>
      <c:spPr>
        <a:noFill/>
        <a:ln>
          <a:noFill/>
        </a:ln>
        <a:effectLst/>
      </c:spPr>
    </c:title>
    <c:plotArea>
      <c:layout/>
      <c:barChart>
        <c:barDir val="col"/>
        <c:grouping val="clustered"/>
        <c:ser>
          <c:idx val="0"/>
          <c:order val="0"/>
          <c:tx>
            <c:strRef>
              <c:f>Sheet1!$B$1</c:f>
              <c:strCache>
                <c:ptCount val="1"/>
                <c:pt idx="0">
                  <c:v>Series 1</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Review 0</c:v>
                </c:pt>
                <c:pt idx="1">
                  <c:v>Review 1</c:v>
                </c:pt>
                <c:pt idx="2">
                  <c:v>Review 2</c:v>
                </c:pt>
                <c:pt idx="3">
                  <c:v>Review 3</c:v>
                </c:pt>
              </c:strCache>
            </c:strRef>
          </c:cat>
          <c:val>
            <c:numRef>
              <c:f>Sheet1!$B$2:$B$5</c:f>
              <c:numCache>
                <c:formatCode>General</c:formatCode>
                <c:ptCount val="4"/>
                <c:pt idx="0">
                  <c:v>20</c:v>
                </c:pt>
                <c:pt idx="1">
                  <c:v>40</c:v>
                </c:pt>
                <c:pt idx="2">
                  <c:v>60</c:v>
                </c:pt>
                <c:pt idx="3">
                  <c:v>100</c:v>
                </c:pt>
              </c:numCache>
            </c:numRef>
          </c:val>
          <c:extLst xmlns:c16r2="http://schemas.microsoft.com/office/drawing/2015/06/chart">
            <c:ext xmlns:c16="http://schemas.microsoft.com/office/drawing/2014/chart" uri="{C3380CC4-5D6E-409C-BE32-E72D297353CC}">
              <c16:uniqueId val="{00000000-E4C3-4A2C-B825-A64C43BF3EC8}"/>
            </c:ext>
          </c:extLst>
        </c:ser>
        <c:dLbls>
          <c:showVal val="1"/>
        </c:dLbls>
        <c:gapWidth val="219"/>
        <c:overlap val="-27"/>
        <c:axId val="162225536"/>
        <c:axId val="162264576"/>
      </c:barChart>
      <c:catAx>
        <c:axId val="162225536"/>
        <c:scaling>
          <c:orientation val="minMax"/>
        </c:scaling>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a:t>
                </a:r>
                <a:r>
                  <a:rPr lang="en-US" baseline="0" dirty="0"/>
                  <a:t> OF REVIEWS</a:t>
                </a:r>
                <a:endParaRPr lang="en-IN" dirty="0"/>
              </a:p>
            </c:rich>
          </c:tx>
          <c:layout>
            <c:manualLayout>
              <c:xMode val="edge"/>
              <c:yMode val="edge"/>
              <c:x val="0.40135853053216231"/>
              <c:y val="0.94760341132818193"/>
            </c:manualLayout>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264576"/>
        <c:crosses val="autoZero"/>
        <c:auto val="1"/>
        <c:lblAlgn val="ctr"/>
        <c:lblOffset val="100"/>
      </c:catAx>
      <c:valAx>
        <c:axId val="162264576"/>
        <c:scaling>
          <c:orientation val="minMax"/>
          <c:max val="100"/>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PERCENTAGE</a:t>
                </a:r>
                <a:r>
                  <a:rPr lang="en-US" baseline="0" dirty="0"/>
                  <a:t> OF COMPLETION</a:t>
                </a:r>
                <a:endParaRPr lang="en-IN" dirty="0"/>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225536"/>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6FC4A-AD3A-4BC9-8FB0-4DBF176264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EF0A561-F48D-463A-89CD-A2CB71BC0D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3BF612F-0159-4052-BCED-408028EEE4B0}"/>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5" name="Footer Placeholder 4">
            <a:extLst>
              <a:ext uri="{FF2B5EF4-FFF2-40B4-BE49-F238E27FC236}">
                <a16:creationId xmlns:a16="http://schemas.microsoft.com/office/drawing/2014/main" xmlns="" id="{7559B1EF-9DCA-44A3-9207-4D33029C7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0DD553-765E-4F97-95BC-405956F98C60}"/>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20946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63091-16B3-4F03-8582-9ED3644FF9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CAF0D96-92F9-4821-B67C-50753B4276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A61077-C0A4-44A9-B101-13D526FD4FBD}"/>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5" name="Footer Placeholder 4">
            <a:extLst>
              <a:ext uri="{FF2B5EF4-FFF2-40B4-BE49-F238E27FC236}">
                <a16:creationId xmlns:a16="http://schemas.microsoft.com/office/drawing/2014/main" xmlns="" id="{29E61F59-36E0-4211-A105-D4C8B19B9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E7F0AC-7B02-4DBE-AA07-E9222F3798D8}"/>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325950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35CFF94-9DE9-4CBB-B1BA-D04FD31023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5FC674E-32CA-4445-8747-54D24CF61D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8B8873-EFE2-478D-B817-76A96CDD4908}"/>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5" name="Footer Placeholder 4">
            <a:extLst>
              <a:ext uri="{FF2B5EF4-FFF2-40B4-BE49-F238E27FC236}">
                <a16:creationId xmlns:a16="http://schemas.microsoft.com/office/drawing/2014/main" xmlns="" id="{7939569E-C801-4C70-8251-F7D99AF1B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5F16E0-FF1D-4603-94CE-32ED98269BD5}"/>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314320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88333-8C39-434E-830D-4A11B8E03B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C53E06F-1DC0-4C16-9448-F7D5667AE8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9D36D0-9658-4A3F-BB41-79E4873B62A9}"/>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5" name="Footer Placeholder 4">
            <a:extLst>
              <a:ext uri="{FF2B5EF4-FFF2-40B4-BE49-F238E27FC236}">
                <a16:creationId xmlns:a16="http://schemas.microsoft.com/office/drawing/2014/main" xmlns="" id="{9AA74114-41CE-4E13-8674-B99DC4C5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5B37069-92DF-4323-B74D-81793A5C15D1}"/>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109346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FC1E9-96E9-499E-88D1-B9D144C254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563163D-6F75-4EE9-9C3D-01B0496C9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C58705B-E845-47B8-A1D7-44744884E843}"/>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5" name="Footer Placeholder 4">
            <a:extLst>
              <a:ext uri="{FF2B5EF4-FFF2-40B4-BE49-F238E27FC236}">
                <a16:creationId xmlns:a16="http://schemas.microsoft.com/office/drawing/2014/main" xmlns="" id="{DE528DE2-F1E1-454C-BBAC-E746C2C3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ABC8BA-92B4-4750-ACB3-BF9C7F5A64AA}"/>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61594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190AD9-DF29-47B3-AAA1-2B55D6CED5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1FC61FA-8382-4EC8-88B8-982A17141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80F8765-0F63-44CE-B71F-53196644F1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4FAB6E9-213F-4976-85AE-653B7B48AA2B}"/>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6" name="Footer Placeholder 5">
            <a:extLst>
              <a:ext uri="{FF2B5EF4-FFF2-40B4-BE49-F238E27FC236}">
                <a16:creationId xmlns:a16="http://schemas.microsoft.com/office/drawing/2014/main" xmlns="" id="{82E48CBA-57E5-4BC4-B8B7-14E92D283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8D3101C-389D-428F-AC6D-306DECBEB1D0}"/>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87224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22119-B142-4286-AA29-DDC07A3105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E3433A6-F42F-4DAC-969F-23B6FB41B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795B067-5B68-4A89-85D3-5BF18F7F9A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4381E90-B8C9-423E-BC89-69827F3B9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814BA21-A154-4473-A3D2-DD03D7CDF7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7411AF9-E4A5-4863-B8FD-6035C7F052AB}"/>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8" name="Footer Placeholder 7">
            <a:extLst>
              <a:ext uri="{FF2B5EF4-FFF2-40B4-BE49-F238E27FC236}">
                <a16:creationId xmlns:a16="http://schemas.microsoft.com/office/drawing/2014/main" xmlns="" id="{9C3A816F-A222-4EE1-8F2D-BC83D8E029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4A8C3AC-364B-4C5E-9F97-8DEA7EEBF3B6}"/>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307595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EB209-DF43-4F85-B969-A1351E45F5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F7CE667-107A-41CB-892C-43569044AA04}"/>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4" name="Footer Placeholder 3">
            <a:extLst>
              <a:ext uri="{FF2B5EF4-FFF2-40B4-BE49-F238E27FC236}">
                <a16:creationId xmlns:a16="http://schemas.microsoft.com/office/drawing/2014/main" xmlns="" id="{E3ECB4A0-386D-44F6-8D65-761D3CB34A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48327A8-141F-4F01-A123-9EFD4FB693F9}"/>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266532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CC6460D-F941-4C82-9ECC-CED69765F324}"/>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3" name="Footer Placeholder 2">
            <a:extLst>
              <a:ext uri="{FF2B5EF4-FFF2-40B4-BE49-F238E27FC236}">
                <a16:creationId xmlns:a16="http://schemas.microsoft.com/office/drawing/2014/main" xmlns="" id="{B5EE00E0-6182-444D-9D2C-F7F9B5F54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1593009-73FD-4505-B8CE-36C2B71050C9}"/>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394346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A75A1-4C60-46AF-8759-AE19421D4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7FE0ACA-59D1-45F2-B281-1DD1BAEE86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C64C5E0-9986-473D-9156-D93739B8A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C170194-9E9D-4031-B64E-4D1CF2C8B711}"/>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6" name="Footer Placeholder 5">
            <a:extLst>
              <a:ext uri="{FF2B5EF4-FFF2-40B4-BE49-F238E27FC236}">
                <a16:creationId xmlns:a16="http://schemas.microsoft.com/office/drawing/2014/main" xmlns="" id="{6B78C04E-9C90-43D1-B572-39D065B67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11E914-A83F-4ADB-B5E1-D35FDA712739}"/>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313059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A5A1E-C617-40F4-8551-7321919F9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2B394D7-D447-4B10-8AEB-D9AB538C8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D448ED2-5AD6-4050-A1E3-BB39088FF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0B9F2D1-7D1F-4F57-95D4-B5977CB16F1A}"/>
              </a:ext>
            </a:extLst>
          </p:cNvPr>
          <p:cNvSpPr>
            <a:spLocks noGrp="1"/>
          </p:cNvSpPr>
          <p:nvPr>
            <p:ph type="dt" sz="half" idx="10"/>
          </p:nvPr>
        </p:nvSpPr>
        <p:spPr/>
        <p:txBody>
          <a:bodyPr/>
          <a:lstStyle/>
          <a:p>
            <a:fld id="{52508E45-9DEF-486B-8A21-8DAFE750E24E}" type="datetimeFigureOut">
              <a:rPr lang="en-US" smtClean="0"/>
              <a:pPr/>
              <a:t>5/17/2022</a:t>
            </a:fld>
            <a:endParaRPr lang="en-US"/>
          </a:p>
        </p:txBody>
      </p:sp>
      <p:sp>
        <p:nvSpPr>
          <p:cNvPr id="6" name="Footer Placeholder 5">
            <a:extLst>
              <a:ext uri="{FF2B5EF4-FFF2-40B4-BE49-F238E27FC236}">
                <a16:creationId xmlns:a16="http://schemas.microsoft.com/office/drawing/2014/main" xmlns="" id="{410D7135-1F58-4E9F-9179-1503605C8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F2C58E3-E7DF-4A3E-BB38-D823C6CBAD9A}"/>
              </a:ext>
            </a:extLst>
          </p:cNvPr>
          <p:cNvSpPr>
            <a:spLocks noGrp="1"/>
          </p:cNvSpPr>
          <p:nvPr>
            <p:ph type="sldNum" sz="quarter" idx="12"/>
          </p:nvPr>
        </p:nvSpPr>
        <p:spPr/>
        <p:txBody>
          <a:body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228162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8E6270F-4A28-4779-BEDB-72E6A8233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79123A2-8B9A-4151-8165-A4A4E4A17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F4645F9-291E-4B1B-AE2B-4A9002247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08E45-9DEF-486B-8A21-8DAFE750E24E}" type="datetimeFigureOut">
              <a:rPr lang="en-US" smtClean="0"/>
              <a:pPr/>
              <a:t>5/17/2022</a:t>
            </a:fld>
            <a:endParaRPr lang="en-US"/>
          </a:p>
        </p:txBody>
      </p:sp>
      <p:sp>
        <p:nvSpPr>
          <p:cNvPr id="5" name="Footer Placeholder 4">
            <a:extLst>
              <a:ext uri="{FF2B5EF4-FFF2-40B4-BE49-F238E27FC236}">
                <a16:creationId xmlns:a16="http://schemas.microsoft.com/office/drawing/2014/main" xmlns="" id="{1645011C-3366-421F-B595-49D2D0668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16F9A6F-5E19-4059-B570-36AEF68D0F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7D010-BDA7-44A7-A3BD-CAC97C7F0E3C}" type="slidenum">
              <a:rPr lang="en-US" smtClean="0"/>
              <a:pPr/>
              <a:t>‹#›</a:t>
            </a:fld>
            <a:endParaRPr lang="en-US"/>
          </a:p>
        </p:txBody>
      </p:sp>
    </p:spTree>
    <p:extLst>
      <p:ext uri="{BB962C8B-B14F-4D97-AF65-F5344CB8AC3E}">
        <p14:creationId xmlns:p14="http://schemas.microsoft.com/office/powerpoint/2010/main" xmlns="" val="2044298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TCYB.2020.3024868" TargetMode="External"/><Relationship Id="rId2" Type="http://schemas.openxmlformats.org/officeDocument/2006/relationships/hyperlink" Target="https://doi.org/10.1109/TSMC.2021.3096974" TargetMode="External"/><Relationship Id="rId1" Type="http://schemas.openxmlformats.org/officeDocument/2006/relationships/slideLayout" Target="../slideLayouts/slideLayout7.xml"/><Relationship Id="rId4" Type="http://schemas.openxmlformats.org/officeDocument/2006/relationships/hyperlink" Target="https://doi.org/10.1109/TBCAS.2019.295927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09/TII.2020.3011675" TargetMode="External"/><Relationship Id="rId2" Type="http://schemas.openxmlformats.org/officeDocument/2006/relationships/hyperlink" Target="https://doi.org/10.1109/TRPMS.2020.2994870" TargetMode="External"/><Relationship Id="rId1" Type="http://schemas.openxmlformats.org/officeDocument/2006/relationships/slideLayout" Target="../slideLayouts/slideLayout7.xml"/><Relationship Id="rId4" Type="http://schemas.openxmlformats.org/officeDocument/2006/relationships/hyperlink" Target="https://doi.org/10.1109/TBCAS.2019.295484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09/TBME.2018.2882867" TargetMode="External"/><Relationship Id="rId2" Type="http://schemas.openxmlformats.org/officeDocument/2006/relationships/hyperlink" Target="https://doi.org/10.1109/TBCAS.2019.2918244" TargetMode="External"/><Relationship Id="rId1" Type="http://schemas.openxmlformats.org/officeDocument/2006/relationships/slideLayout" Target="../slideLayouts/slideLayout7.xml"/><Relationship Id="rId4" Type="http://schemas.openxmlformats.org/officeDocument/2006/relationships/hyperlink" Target="https://doi.org/10.1109/TCBB.2018.2814043"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09/TCBB.2018.2814049"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50FB0D-E624-46FF-9182-FAB39DC3D132}"/>
              </a:ext>
            </a:extLst>
          </p:cNvPr>
          <p:cNvSpPr/>
          <p:nvPr/>
        </p:nvSpPr>
        <p:spPr>
          <a:xfrm>
            <a:off x="855519" y="683024"/>
            <a:ext cx="10474036" cy="1569660"/>
          </a:xfrm>
          <a:prstGeom prst="rect">
            <a:avLst/>
          </a:prstGeom>
        </p:spPr>
        <p:txBody>
          <a:bodyPr wrap="square">
            <a:spAutoFit/>
          </a:bodyPr>
          <a:lstStyle/>
          <a:p>
            <a:pPr algn="ctr"/>
            <a:r>
              <a:rPr lang="en-IN" sz="4800" b="1" dirty="0">
                <a:solidFill>
                  <a:schemeClr val="accent1"/>
                </a:solidFill>
                <a:latin typeface="+mj-lt"/>
                <a:ea typeface="Calibri" panose="020F0502020204030204" pitchFamily="34" charset="0"/>
              </a:rPr>
              <a:t>DIAGNOSIS OF GASTRIC CANCER </a:t>
            </a:r>
            <a:r>
              <a:rPr lang="en-IN" sz="4800" b="1">
                <a:solidFill>
                  <a:schemeClr val="accent1"/>
                </a:solidFill>
                <a:latin typeface="+mj-lt"/>
                <a:ea typeface="Calibri" panose="020F0502020204030204" pitchFamily="34" charset="0"/>
              </a:rPr>
              <a:t>USING MIFNET </a:t>
            </a:r>
            <a:r>
              <a:rPr lang="en-IN" sz="4800" b="1" dirty="0">
                <a:solidFill>
                  <a:schemeClr val="accent1"/>
                </a:solidFill>
                <a:latin typeface="+mj-lt"/>
                <a:ea typeface="Calibri" panose="020F0502020204030204" pitchFamily="34" charset="0"/>
              </a:rPr>
              <a:t>ALGORITHM</a:t>
            </a:r>
            <a:endParaRPr lang="en-US" sz="4800" dirty="0">
              <a:solidFill>
                <a:schemeClr val="accent1"/>
              </a:solidFill>
              <a:latin typeface="+mj-lt"/>
            </a:endParaRPr>
          </a:p>
        </p:txBody>
      </p:sp>
      <p:sp>
        <p:nvSpPr>
          <p:cNvPr id="5" name="TextBox 4">
            <a:extLst>
              <a:ext uri="{FF2B5EF4-FFF2-40B4-BE49-F238E27FC236}">
                <a16:creationId xmlns:a16="http://schemas.microsoft.com/office/drawing/2014/main" xmlns="" id="{F0FBE3C8-59B0-4342-A332-50016DF9EA5C}"/>
              </a:ext>
            </a:extLst>
          </p:cNvPr>
          <p:cNvSpPr txBox="1"/>
          <p:nvPr/>
        </p:nvSpPr>
        <p:spPr>
          <a:xfrm>
            <a:off x="6305550" y="2924175"/>
            <a:ext cx="4276725" cy="2308324"/>
          </a:xfrm>
          <a:prstGeom prst="rect">
            <a:avLst/>
          </a:prstGeom>
          <a:noFill/>
        </p:spPr>
        <p:txBody>
          <a:bodyPr wrap="square" rtlCol="0">
            <a:spAutoFit/>
          </a:bodyPr>
          <a:lstStyle/>
          <a:p>
            <a:r>
              <a:rPr lang="en-US" dirty="0"/>
              <a:t>BATCH A4</a:t>
            </a:r>
          </a:p>
          <a:p>
            <a:r>
              <a:rPr lang="en-US" dirty="0"/>
              <a:t>H.DHIVYADHARSHINI – 2018PECCS126</a:t>
            </a:r>
          </a:p>
          <a:p>
            <a:r>
              <a:rPr lang="en-US" dirty="0"/>
              <a:t>R.DIVYA DHARSHINI – 2018PECCS127</a:t>
            </a:r>
          </a:p>
          <a:p>
            <a:r>
              <a:rPr lang="en-US" dirty="0"/>
              <a:t>S.KEERTHANA – 2018PECCS149</a:t>
            </a:r>
          </a:p>
          <a:p>
            <a:endParaRPr lang="en-US" dirty="0"/>
          </a:p>
          <a:p>
            <a:r>
              <a:rPr lang="en-US" dirty="0"/>
              <a:t>PROJECT GUIDE: </a:t>
            </a:r>
            <a:r>
              <a:rPr lang="en-US" dirty="0" err="1"/>
              <a:t>Dr.K.Sangeetha</a:t>
            </a:r>
            <a:endParaRPr lang="en-US" dirty="0"/>
          </a:p>
          <a:p>
            <a:r>
              <a:rPr lang="en-US" dirty="0"/>
              <a:t>PROJECT COORDINATOR: </a:t>
            </a:r>
            <a:r>
              <a:rPr lang="en-US" dirty="0" err="1"/>
              <a:t>Dr.L.Jaba</a:t>
            </a:r>
            <a:r>
              <a:rPr lang="en-US" dirty="0"/>
              <a:t> Sheela</a:t>
            </a:r>
          </a:p>
          <a:p>
            <a:endParaRPr lang="en-IN" dirty="0"/>
          </a:p>
        </p:txBody>
      </p:sp>
    </p:spTree>
    <p:extLst>
      <p:ext uri="{BB962C8B-B14F-4D97-AF65-F5344CB8AC3E}">
        <p14:creationId xmlns:p14="http://schemas.microsoft.com/office/powerpoint/2010/main" xmlns="" val="344466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CF4D913-4392-42CC-A816-4EF5B3DC00DB}"/>
              </a:ext>
            </a:extLst>
          </p:cNvPr>
          <p:cNvSpPr txBox="1">
            <a:spLocks/>
          </p:cNvSpPr>
          <p:nvPr/>
        </p:nvSpPr>
        <p:spPr>
          <a:xfrm>
            <a:off x="465999" y="1474839"/>
            <a:ext cx="11256100" cy="50307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a:p>
          <a:p>
            <a:r>
              <a:rPr lang="en-US" sz="2400"/>
              <a:t>PC </a:t>
            </a:r>
          </a:p>
          <a:p>
            <a:r>
              <a:rPr lang="en-US" sz="2400"/>
              <a:t>RAM : 8 GB</a:t>
            </a:r>
          </a:p>
          <a:p>
            <a:r>
              <a:rPr lang="en-US" sz="2400"/>
              <a:t>Processor : i5 </a:t>
            </a:r>
          </a:p>
          <a:p>
            <a:r>
              <a:rPr lang="en-US" sz="2400"/>
              <a:t>Hard disk : 1 TB</a:t>
            </a:r>
          </a:p>
          <a:p>
            <a:pPr marL="0" indent="0">
              <a:buFont typeface="Arial" panose="020B0604020202020204" pitchFamily="34" charset="0"/>
              <a:buNone/>
            </a:pPr>
            <a:endParaRPr lang="en-US" sz="2400"/>
          </a:p>
          <a:p>
            <a:pPr marL="0" indent="0">
              <a:buFont typeface="Arial" panose="020B0604020202020204" pitchFamily="34" charset="0"/>
              <a:buNone/>
            </a:pPr>
            <a:endParaRPr lang="en-US" sz="2400"/>
          </a:p>
          <a:p>
            <a:pPr marL="0" indent="0">
              <a:buFont typeface="Arial" panose="020B0604020202020204" pitchFamily="34" charset="0"/>
              <a:buNone/>
            </a:pPr>
            <a:r>
              <a:rPr lang="en-US" sz="2400"/>
              <a:t> </a:t>
            </a:r>
          </a:p>
          <a:p>
            <a:endParaRPr lang="en-US" sz="2400"/>
          </a:p>
          <a:p>
            <a:endParaRPr lang="en-IN" sz="2400" dirty="0"/>
          </a:p>
        </p:txBody>
      </p:sp>
      <p:sp>
        <p:nvSpPr>
          <p:cNvPr id="3" name="Title 2">
            <a:extLst>
              <a:ext uri="{FF2B5EF4-FFF2-40B4-BE49-F238E27FC236}">
                <a16:creationId xmlns:a16="http://schemas.microsoft.com/office/drawing/2014/main" xmlns="" id="{CE014860-CD7A-445D-9B9B-6CE7F0C66583}"/>
              </a:ext>
            </a:extLst>
          </p:cNvPr>
          <p:cNvSpPr txBox="1">
            <a:spLocks/>
          </p:cNvSpPr>
          <p:nvPr/>
        </p:nvSpPr>
        <p:spPr>
          <a:xfrm>
            <a:off x="465999" y="442451"/>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HARDWARE REQUIREMENTS</a:t>
            </a:r>
            <a:endParaRPr lang="en-IN" sz="3200" b="1" dirty="0">
              <a:solidFill>
                <a:schemeClr val="accent1"/>
              </a:solidFill>
            </a:endParaRPr>
          </a:p>
        </p:txBody>
      </p:sp>
    </p:spTree>
    <p:extLst>
      <p:ext uri="{BB962C8B-B14F-4D97-AF65-F5344CB8AC3E}">
        <p14:creationId xmlns:p14="http://schemas.microsoft.com/office/powerpoint/2010/main" xmlns="" val="293156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C46DBDF-DC6E-41B3-8CDC-7248701EC8D8}"/>
              </a:ext>
            </a:extLst>
          </p:cNvPr>
          <p:cNvSpPr txBox="1">
            <a:spLocks/>
          </p:cNvSpPr>
          <p:nvPr/>
        </p:nvSpPr>
        <p:spPr>
          <a:xfrm>
            <a:off x="870155" y="1460089"/>
            <a:ext cx="10851944" cy="50454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t>Google </a:t>
            </a:r>
            <a:r>
              <a:rPr lang="en-US" sz="2400" dirty="0" err="1"/>
              <a:t>Colab</a:t>
            </a:r>
            <a:endParaRPr lang="en-US" sz="2400" dirty="0"/>
          </a:p>
          <a:p>
            <a:pPr algn="just">
              <a:lnSpc>
                <a:spcPct val="150000"/>
              </a:lnSpc>
            </a:pPr>
            <a:r>
              <a:rPr lang="en-US" sz="2400" dirty="0"/>
              <a:t>Python </a:t>
            </a:r>
          </a:p>
          <a:p>
            <a:pPr algn="just">
              <a:lnSpc>
                <a:spcPct val="150000"/>
              </a:lnSpc>
            </a:pPr>
            <a:r>
              <a:rPr lang="en-US" sz="2400" dirty="0"/>
              <a:t>React </a:t>
            </a:r>
            <a:r>
              <a:rPr lang="en-US" sz="2400" dirty="0" err="1"/>
              <a:t>js</a:t>
            </a:r>
            <a:endParaRPr lang="en-US" sz="2400" dirty="0"/>
          </a:p>
          <a:p>
            <a:pPr algn="just">
              <a:lnSpc>
                <a:spcPct val="150000"/>
              </a:lnSpc>
            </a:pPr>
            <a:endParaRPr lang="en-US" sz="2400" dirty="0"/>
          </a:p>
          <a:p>
            <a:pPr marL="0" indent="0" algn="just">
              <a:lnSpc>
                <a:spcPct val="150000"/>
              </a:lnSpc>
              <a:buNone/>
            </a:pPr>
            <a:endParaRPr lang="en-US" sz="2400" dirty="0"/>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sz="2400" b="1" dirty="0"/>
          </a:p>
        </p:txBody>
      </p:sp>
      <p:sp>
        <p:nvSpPr>
          <p:cNvPr id="3" name="Title 2">
            <a:extLst>
              <a:ext uri="{FF2B5EF4-FFF2-40B4-BE49-F238E27FC236}">
                <a16:creationId xmlns:a16="http://schemas.microsoft.com/office/drawing/2014/main" xmlns="" id="{D3E5D822-DE65-4F52-911B-04E9648D4812}"/>
              </a:ext>
            </a:extLst>
          </p:cNvPr>
          <p:cNvSpPr txBox="1">
            <a:spLocks/>
          </p:cNvSpPr>
          <p:nvPr/>
        </p:nvSpPr>
        <p:spPr>
          <a:xfrm>
            <a:off x="613483" y="412955"/>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SOFTWARE REQUIREMENTS</a:t>
            </a:r>
            <a:endParaRPr lang="en-IN" sz="3200" b="1" dirty="0">
              <a:solidFill>
                <a:schemeClr val="accent1"/>
              </a:solidFill>
            </a:endParaRPr>
          </a:p>
        </p:txBody>
      </p:sp>
    </p:spTree>
    <p:extLst>
      <p:ext uri="{BB962C8B-B14F-4D97-AF65-F5344CB8AC3E}">
        <p14:creationId xmlns:p14="http://schemas.microsoft.com/office/powerpoint/2010/main" xmlns="" val="369773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C46DBDF-DC6E-41B3-8CDC-7248701EC8D8}"/>
              </a:ext>
            </a:extLst>
          </p:cNvPr>
          <p:cNvSpPr txBox="1">
            <a:spLocks/>
          </p:cNvSpPr>
          <p:nvPr/>
        </p:nvSpPr>
        <p:spPr>
          <a:xfrm>
            <a:off x="870155" y="1460089"/>
            <a:ext cx="10851944" cy="50454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2400" dirty="0"/>
          </a:p>
          <a:p>
            <a:pPr marL="0" indent="0" algn="just">
              <a:lnSpc>
                <a:spcPct val="150000"/>
              </a:lnSpc>
              <a:buNone/>
            </a:pPr>
            <a:endParaRPr lang="en-US" sz="2400" dirty="0"/>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sz="2400" b="1" dirty="0"/>
          </a:p>
        </p:txBody>
      </p:sp>
      <p:sp>
        <p:nvSpPr>
          <p:cNvPr id="3" name="Title 2">
            <a:extLst>
              <a:ext uri="{FF2B5EF4-FFF2-40B4-BE49-F238E27FC236}">
                <a16:creationId xmlns:a16="http://schemas.microsoft.com/office/drawing/2014/main" xmlns="" id="{D3E5D822-DE65-4F52-911B-04E9648D4812}"/>
              </a:ext>
            </a:extLst>
          </p:cNvPr>
          <p:cNvSpPr txBox="1">
            <a:spLocks/>
          </p:cNvSpPr>
          <p:nvPr/>
        </p:nvSpPr>
        <p:spPr>
          <a:xfrm>
            <a:off x="613483" y="412955"/>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SDLC </a:t>
            </a:r>
            <a:endParaRPr lang="en-IN" sz="3200" b="1" dirty="0">
              <a:solidFill>
                <a:schemeClr val="accent1"/>
              </a:solidFill>
            </a:endParaRPr>
          </a:p>
        </p:txBody>
      </p:sp>
      <p:pic>
        <p:nvPicPr>
          <p:cNvPr id="5" name="Picture 4">
            <a:extLst>
              <a:ext uri="{FF2B5EF4-FFF2-40B4-BE49-F238E27FC236}">
                <a16:creationId xmlns:a16="http://schemas.microsoft.com/office/drawing/2014/main" xmlns="" id="{3B5BAFFB-2417-41F7-82FF-3C788887FFC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76450" y="1047417"/>
            <a:ext cx="7705725" cy="5709024"/>
          </a:xfrm>
          <a:prstGeom prst="rect">
            <a:avLst/>
          </a:prstGeom>
        </p:spPr>
      </p:pic>
    </p:spTree>
    <p:extLst>
      <p:ext uri="{BB962C8B-B14F-4D97-AF65-F5344CB8AC3E}">
        <p14:creationId xmlns:p14="http://schemas.microsoft.com/office/powerpoint/2010/main" xmlns="" val="302332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7">
            <a:extLst>
              <a:ext uri="{FF2B5EF4-FFF2-40B4-BE49-F238E27FC236}">
                <a16:creationId xmlns:a16="http://schemas.microsoft.com/office/drawing/2014/main" xmlns="" id="{37205E3F-6B3A-4849-9906-E723F5343811}"/>
              </a:ext>
            </a:extLst>
          </p:cNvPr>
          <p:cNvGraphicFramePr>
            <a:graphicFrameLocks/>
          </p:cNvGraphicFramePr>
          <p:nvPr/>
        </p:nvGraphicFramePr>
        <p:xfrm>
          <a:off x="781166" y="1095537"/>
          <a:ext cx="10004788" cy="53347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xmlns="" id="{B841F528-1B38-447F-AF24-F56D3897068B}"/>
              </a:ext>
            </a:extLst>
          </p:cNvPr>
          <p:cNvSpPr txBox="1"/>
          <p:nvPr/>
        </p:nvSpPr>
        <p:spPr>
          <a:xfrm>
            <a:off x="1038225" y="657225"/>
            <a:ext cx="5057775" cy="646331"/>
          </a:xfrm>
          <a:prstGeom prst="rect">
            <a:avLst/>
          </a:prstGeom>
          <a:noFill/>
        </p:spPr>
        <p:txBody>
          <a:bodyPr wrap="square" rtlCol="0">
            <a:spAutoFit/>
          </a:bodyPr>
          <a:lstStyle/>
          <a:p>
            <a:r>
              <a:rPr lang="en-US" sz="3600" dirty="0">
                <a:solidFill>
                  <a:schemeClr val="accent1"/>
                </a:solidFill>
                <a:latin typeface="Calibri" pitchFamily="34" charset="0"/>
                <a:cs typeface="Times New Roman" pitchFamily="18" charset="0"/>
              </a:rPr>
              <a:t>TIMELINE</a:t>
            </a:r>
            <a:endParaRPr lang="en-IN" sz="3600" dirty="0"/>
          </a:p>
        </p:txBody>
      </p:sp>
    </p:spTree>
    <p:extLst>
      <p:ext uri="{BB962C8B-B14F-4D97-AF65-F5344CB8AC3E}">
        <p14:creationId xmlns:p14="http://schemas.microsoft.com/office/powerpoint/2010/main" xmlns="" val="126019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 Shuai Ding , Member, IEEE, </a:t>
            </a:r>
            <a:r>
              <a:rPr lang="en-US" sz="2400" dirty="0" err="1"/>
              <a:t>Shikang</a:t>
            </a:r>
            <a:r>
              <a:rPr lang="en-US" sz="2400" dirty="0"/>
              <a:t> Hu, </a:t>
            </a:r>
            <a:r>
              <a:rPr lang="en-US" sz="2400" dirty="0" err="1"/>
              <a:t>Xiaojian</a:t>
            </a:r>
            <a:r>
              <a:rPr lang="en-US" sz="2400" dirty="0"/>
              <a:t> Li , </a:t>
            </a:r>
            <a:r>
              <a:rPr lang="en-US" sz="2400" dirty="0" err="1"/>
              <a:t>Youtao</a:t>
            </a:r>
            <a:r>
              <a:rPr lang="en-US" sz="2400" dirty="0"/>
              <a:t> Zhang , Member, IEEE, and </a:t>
            </a:r>
            <a:r>
              <a:rPr lang="en-US" sz="2400" dirty="0" err="1"/>
              <a:t>Desheng</a:t>
            </a:r>
            <a:r>
              <a:rPr lang="en-US" sz="2400" dirty="0"/>
              <a:t> Dash </a:t>
            </a:r>
            <a:r>
              <a:rPr lang="en-US" sz="2400" dirty="0" err="1"/>
              <a:t>Wu,Senior</a:t>
            </a:r>
            <a:r>
              <a:rPr lang="en-US" sz="2400" dirty="0"/>
              <a:t> Member, IEEE,(2021),“</a:t>
            </a:r>
            <a:r>
              <a:rPr lang="en-US" sz="2400" i="1" dirty="0"/>
              <a:t>Leveraging Multimodal Semantic Fusion for Gastric Cancer Screening via Hierarchical Attention </a:t>
            </a:r>
            <a:r>
              <a:rPr lang="en-US" sz="2400" i="1" dirty="0" err="1"/>
              <a:t>Mechanism”,</a:t>
            </a:r>
            <a:r>
              <a:rPr lang="en-US" sz="2400" dirty="0" err="1"/>
              <a:t>IEEE</a:t>
            </a:r>
            <a:r>
              <a:rPr lang="en-US" sz="2400" dirty="0"/>
              <a:t> Transactions on Systems, </a:t>
            </a:r>
            <a:r>
              <a:rPr lang="en-US" sz="2400" dirty="0" err="1"/>
              <a:t>Man,and</a:t>
            </a:r>
            <a:r>
              <a:rPr lang="en-US" sz="2400" dirty="0"/>
              <a:t> </a:t>
            </a:r>
            <a:r>
              <a:rPr lang="en-US" sz="2400" dirty="0" err="1"/>
              <a:t>Cybernetics:Systems,Page</a:t>
            </a:r>
            <a:r>
              <a:rPr lang="en-US" sz="2400" dirty="0"/>
              <a:t> 1 - 14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10.1109/TSMC.2021.3096974</a:t>
            </a:r>
            <a:endParaRPr lang="en-US" sz="2300" i="1" dirty="0"/>
          </a:p>
          <a:p>
            <a:pPr marL="0" indent="0">
              <a:buNone/>
            </a:pPr>
            <a:r>
              <a:rPr lang="en-US" sz="2400" dirty="0"/>
              <a:t>[2] </a:t>
            </a:r>
            <a:r>
              <a:rPr lang="en-IN" sz="2400" dirty="0" err="1"/>
              <a:t>Shaolong</a:t>
            </a:r>
            <a:r>
              <a:rPr lang="en-IN" sz="2400" dirty="0"/>
              <a:t> Shi , Student Member, IEEE, </a:t>
            </a:r>
            <a:r>
              <a:rPr lang="en-IN" sz="2400" dirty="0" err="1"/>
              <a:t>Yifan</a:t>
            </a:r>
            <a:r>
              <a:rPr lang="en-IN" sz="2400" dirty="0"/>
              <a:t> Chen , Senior Member, IEEE, and Xin </a:t>
            </a:r>
            <a:r>
              <a:rPr lang="en-IN" sz="2400" dirty="0" err="1"/>
              <a:t>Yao,Fellow</a:t>
            </a:r>
            <a:r>
              <a:rPr lang="en-IN" sz="2400" dirty="0"/>
              <a:t>, IEEE,(2020)”</a:t>
            </a:r>
            <a:r>
              <a:rPr lang="en-US" sz="2400" i="1" dirty="0"/>
              <a:t>NGA-Inspired Nanorobots-Assisted Detection of Multifocal Cancer”, </a:t>
            </a:r>
            <a:r>
              <a:rPr lang="en-US" sz="2400" dirty="0"/>
              <a:t>IEEE Transactions on Cybernetics, Page 1 - 11</a:t>
            </a:r>
          </a:p>
          <a:p>
            <a:pPr marL="0" indent="0">
              <a:buNone/>
            </a:pPr>
            <a:r>
              <a:rPr lang="en-IN" sz="2300" b="1" i="0" dirty="0">
                <a:solidFill>
                  <a:srgbClr val="333333"/>
                </a:solidFill>
                <a:effectLst/>
              </a:rPr>
              <a:t>DOI: </a:t>
            </a:r>
            <a:r>
              <a:rPr lang="en-IN" sz="2300" b="0" i="0" u="none" strike="noStrike" dirty="0">
                <a:solidFill>
                  <a:srgbClr val="006699"/>
                </a:solidFill>
                <a:effectLst/>
                <a:hlinkClick r:id="rId3"/>
              </a:rPr>
              <a:t>10.1109/TCYB.2020.3024868</a:t>
            </a:r>
            <a:endParaRPr lang="en-US" sz="2300" dirty="0"/>
          </a:p>
          <a:p>
            <a:pPr marL="0" indent="0">
              <a:buNone/>
            </a:pPr>
            <a:r>
              <a:rPr lang="en-US" sz="2400" dirty="0"/>
              <a:t>[3]</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Efthymios</a:t>
            </a:r>
            <a:r>
              <a:rPr lang="en-US" sz="2400" kern="1200" dirty="0">
                <a:solidFill>
                  <a:schemeClr val="tx1"/>
                </a:solidFill>
                <a:effectLst/>
                <a:latin typeface="+mn-lt"/>
                <a:ea typeface="+mn-ea"/>
                <a:cs typeface="+mn-cs"/>
              </a:rPr>
              <a:t> P. </a:t>
            </a:r>
            <a:r>
              <a:rPr lang="en-US" sz="2400" kern="1200" dirty="0" err="1">
                <a:solidFill>
                  <a:schemeClr val="tx1"/>
                </a:solidFill>
                <a:effectLst/>
                <a:latin typeface="+mn-lt"/>
                <a:ea typeface="+mn-ea"/>
                <a:cs typeface="+mn-cs"/>
              </a:rPr>
              <a:t>Papageorgiou</a:t>
            </a:r>
            <a:r>
              <a:rPr lang="en-US" sz="2400" kern="1200" dirty="0">
                <a:solidFill>
                  <a:schemeClr val="tx1"/>
                </a:solidFill>
                <a:effectLst/>
                <a:latin typeface="+mn-lt"/>
                <a:ea typeface="+mn-ea"/>
                <a:cs typeface="+mn-cs"/>
              </a:rPr>
              <a:t>; Bernhard E. </a:t>
            </a:r>
            <a:r>
              <a:rPr lang="en-US" sz="2400" kern="1200" dirty="0" err="1">
                <a:solidFill>
                  <a:schemeClr val="tx1"/>
                </a:solidFill>
                <a:effectLst/>
                <a:latin typeface="+mn-lt"/>
                <a:ea typeface="+mn-ea"/>
                <a:cs typeface="+mn-cs"/>
              </a:rPr>
              <a:t>Boser</a:t>
            </a:r>
            <a:r>
              <a:rPr lang="en-US" sz="2400" kern="1200" dirty="0">
                <a:solidFill>
                  <a:schemeClr val="tx1"/>
                </a:solidFill>
                <a:effectLst/>
                <a:latin typeface="+mn-lt"/>
                <a:ea typeface="+mn-ea"/>
                <a:cs typeface="+mn-cs"/>
              </a:rPr>
              <a:t>; </a:t>
            </a:r>
            <a:r>
              <a:rPr lang="en-US" sz="2400" kern="1200" dirty="0" err="1">
                <a:solidFill>
                  <a:schemeClr val="tx1"/>
                </a:solidFill>
                <a:effectLst/>
                <a:latin typeface="+mn-lt"/>
                <a:ea typeface="+mn-ea"/>
                <a:cs typeface="+mn-cs"/>
              </a:rPr>
              <a:t>Mekhail</a:t>
            </a:r>
            <a:r>
              <a:rPr lang="en-US" sz="2400" kern="1200" dirty="0">
                <a:solidFill>
                  <a:schemeClr val="tx1"/>
                </a:solidFill>
                <a:effectLst/>
                <a:latin typeface="+mn-lt"/>
                <a:ea typeface="+mn-ea"/>
                <a:cs typeface="+mn-cs"/>
              </a:rPr>
              <a:t> Anwar,(2020),” </a:t>
            </a:r>
            <a:r>
              <a:rPr lang="en-US" sz="2400" i="1" kern="1200" dirty="0">
                <a:solidFill>
                  <a:schemeClr val="tx1"/>
                </a:solidFill>
                <a:effectLst/>
                <a:latin typeface="+mn-lt"/>
                <a:ea typeface="+mn-ea"/>
                <a:cs typeface="+mn-cs"/>
              </a:rPr>
              <a:t>Chip-Scale Angle-Selective Imager for In Vivo Microscopic Cancer Detection”,</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Biomedical Circuits and Systems, </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Volume No 14, Page 91 – 103</a:t>
            </a:r>
          </a:p>
          <a:p>
            <a:pPr marL="0" indent="0">
              <a:buNone/>
            </a:pPr>
            <a:r>
              <a:rPr lang="en-IN" sz="2300" b="1" i="0" dirty="0">
                <a:solidFill>
                  <a:srgbClr val="333333"/>
                </a:solidFill>
                <a:effectLst/>
              </a:rPr>
              <a:t>DOI: </a:t>
            </a:r>
            <a:r>
              <a:rPr lang="en-IN" sz="2300" b="0" i="0" u="none" strike="noStrike" dirty="0">
                <a:solidFill>
                  <a:srgbClr val="006699"/>
                </a:solidFill>
                <a:effectLst/>
                <a:hlinkClick r:id="rId4"/>
              </a:rPr>
              <a:t>10.1109/TBCAS.2019.2959278</a:t>
            </a:r>
            <a:endParaRPr lang="en-US" sz="2300" b="0" i="0" u="none" strike="noStrike" kern="1200" baseline="0" dirty="0">
              <a:solidFill>
                <a:schemeClr val="tx1"/>
              </a:solidFill>
              <a:ea typeface="+mn-ea"/>
              <a:cs typeface="Times New Roman" panose="02020603050405020304" pitchFamily="18" charset="0"/>
            </a:endParaRPr>
          </a:p>
          <a:p>
            <a:pPr marL="0" indent="0">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xmlns="" val="420776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5786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2400" dirty="0"/>
              <a:t>[4]</a:t>
            </a:r>
            <a:r>
              <a:rPr lang="en-IN" sz="2400" b="0" i="0" u="none" strike="noStrike" kern="1200" baseline="0" dirty="0">
                <a:solidFill>
                  <a:schemeClr val="tx1"/>
                </a:solidFill>
                <a:latin typeface="+mn-lt"/>
                <a:ea typeface="+mn-ea"/>
                <a:cs typeface="+mn-cs"/>
              </a:rPr>
              <a:t> Jean-</a:t>
            </a:r>
            <a:r>
              <a:rPr lang="en-IN" sz="2400" b="0" i="0" u="none" strike="noStrike" kern="1200" baseline="0" dirty="0" err="1">
                <a:solidFill>
                  <a:schemeClr val="tx1"/>
                </a:solidFill>
                <a:latin typeface="+mn-lt"/>
                <a:ea typeface="+mn-ea"/>
                <a:cs typeface="+mn-cs"/>
              </a:rPr>
              <a:t>S´ebastien</a:t>
            </a:r>
            <a:r>
              <a:rPr lang="en-IN" sz="2400" b="0" i="0" u="none" strike="noStrike" kern="1200" baseline="0" dirty="0">
                <a:solidFill>
                  <a:schemeClr val="tx1"/>
                </a:solidFill>
                <a:latin typeface="+mn-lt"/>
                <a:ea typeface="+mn-ea"/>
                <a:cs typeface="+mn-cs"/>
              </a:rPr>
              <a:t> Boisvert, Julie Lafontaine, Audrey Glory, Sylvain Coulombe and Philip Wong,(2020),”</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Comparison of three radio-frequency discharge modes on the treatment of breast cancer cells in vitro”,</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 Transactions on Radiation and Plasma Medical Sciences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4, Page  644 - 654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300" b="1" i="0" dirty="0">
                <a:solidFill>
                  <a:srgbClr val="333333"/>
                </a:solidFill>
                <a:effectLst/>
              </a:rPr>
              <a:t>DOI: </a:t>
            </a:r>
            <a:r>
              <a:rPr lang="en-IN" sz="2300" b="0" i="0" u="none" strike="noStrike" dirty="0">
                <a:solidFill>
                  <a:srgbClr val="006699"/>
                </a:solidFill>
                <a:effectLst/>
                <a:hlinkClick r:id="rId2"/>
              </a:rPr>
              <a:t>10.1109/TRPMS.2020.2994870</a:t>
            </a:r>
            <a:endParaRPr lang="en-US" sz="2400" dirty="0"/>
          </a:p>
          <a:p>
            <a:pPr marL="0" indent="0" algn="just" fontAlgn="t">
              <a:buNone/>
            </a:pPr>
            <a:r>
              <a:rPr lang="en-US" sz="2400" dirty="0"/>
              <a:t>[5] </a:t>
            </a:r>
            <a:r>
              <a:rPr lang="en-US" sz="2400" kern="1200" dirty="0">
                <a:solidFill>
                  <a:schemeClr val="tx1"/>
                </a:solidFill>
                <a:effectLst/>
                <a:latin typeface="+mn-lt"/>
                <a:ea typeface="+mn-ea"/>
                <a:cs typeface="+mn-cs"/>
              </a:rPr>
              <a:t>Ai-Min Yang, Yang Han, Chen-Shuai Liu, Jian-Hui Wu, Dian-Bo Hua,(2020),” </a:t>
            </a:r>
            <a:r>
              <a:rPr lang="en-US" sz="2400" i="1" kern="1200" dirty="0">
                <a:solidFill>
                  <a:schemeClr val="tx1"/>
                </a:solidFill>
                <a:effectLst/>
                <a:latin typeface="+mn-lt"/>
                <a:ea typeface="+mn-ea"/>
                <a:cs typeface="+mn-cs"/>
              </a:rPr>
              <a:t>D-TSVR Recurrence Prediction Driven by Medical Big Data in Cancer</a:t>
            </a:r>
            <a:r>
              <a:rPr lang="en-US" sz="2400" kern="1200" dirty="0">
                <a:solidFill>
                  <a:schemeClr val="tx1"/>
                </a:solidFill>
                <a:effectLst/>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cs typeface="Times New Roman" panose="02020603050405020304" pitchFamily="18" charset="0"/>
              </a:rPr>
              <a:t>IEEE Transactions on Industrial 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17, Page  </a:t>
            </a:r>
            <a:r>
              <a:rPr lang="en-US" sz="2400" dirty="0"/>
              <a:t>3508 – 3517</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10.1109/TII.2020.3011675</a:t>
            </a:r>
            <a:endParaRPr lang="en-US" sz="2300" dirty="0"/>
          </a:p>
          <a:p>
            <a:pPr marL="0" indent="0" algn="just" fontAlgn="t">
              <a:buNone/>
            </a:pPr>
            <a:r>
              <a:rPr lang="en-US" sz="2400" dirty="0"/>
              <a:t>[6]</a:t>
            </a:r>
            <a:r>
              <a:rPr lang="en-IN" sz="2400" dirty="0"/>
              <a:t> </a:t>
            </a:r>
            <a:r>
              <a:rPr lang="en-IN" sz="2400" b="0" i="0" u="none" strike="noStrike" kern="1200" baseline="0" dirty="0" err="1">
                <a:solidFill>
                  <a:schemeClr val="tx1"/>
                </a:solidFill>
                <a:latin typeface="+mn-lt"/>
                <a:ea typeface="+mn-ea"/>
                <a:cs typeface="+mn-cs"/>
              </a:rPr>
              <a:t>Seungwoo</a:t>
            </a:r>
            <a:r>
              <a:rPr lang="en-IN" sz="2400" b="0" i="0" u="none" strike="noStrike" kern="1200" baseline="0" dirty="0">
                <a:solidFill>
                  <a:schemeClr val="tx1"/>
                </a:solidFill>
                <a:latin typeface="+mn-lt"/>
                <a:ea typeface="+mn-ea"/>
                <a:cs typeface="+mn-cs"/>
              </a:rPr>
              <a:t> Song, Student Member, IEEE, </a:t>
            </a:r>
            <a:r>
              <a:rPr lang="en-IN" sz="2400" b="0" i="0" u="none" strike="noStrike" kern="1200" baseline="0" dirty="0" err="1">
                <a:solidFill>
                  <a:schemeClr val="tx1"/>
                </a:solidFill>
                <a:latin typeface="+mn-lt"/>
                <a:ea typeface="+mn-ea"/>
                <a:cs typeface="+mn-cs"/>
              </a:rPr>
              <a:t>Jukwan</a:t>
            </a:r>
            <a:r>
              <a:rPr lang="en-IN" sz="2400" b="0" i="0" u="none" strike="noStrike" kern="1200" baseline="0" dirty="0">
                <a:solidFill>
                  <a:schemeClr val="tx1"/>
                </a:solidFill>
                <a:latin typeface="+mn-lt"/>
                <a:ea typeface="+mn-ea"/>
                <a:cs typeface="+mn-cs"/>
              </a:rPr>
              <a:t> Na, </a:t>
            </a:r>
            <a:r>
              <a:rPr lang="en-IN" sz="2400" b="0" i="0" u="none" strike="noStrike" kern="1200" baseline="0" dirty="0" err="1">
                <a:solidFill>
                  <a:schemeClr val="tx1"/>
                </a:solidFill>
                <a:latin typeface="+mn-lt"/>
                <a:ea typeface="+mn-ea"/>
                <a:cs typeface="+mn-cs"/>
              </a:rPr>
              <a:t>MoonHyung</a:t>
            </a:r>
            <a:r>
              <a:rPr lang="en-IN" sz="2400" b="0" i="0" u="none" strike="noStrike" kern="1200" baseline="0" dirty="0">
                <a:solidFill>
                  <a:schemeClr val="tx1"/>
                </a:solidFill>
                <a:latin typeface="+mn-lt"/>
                <a:ea typeface="+mn-ea"/>
                <a:cs typeface="+mn-cs"/>
              </a:rPr>
              <a:t> Jang, Student Member, IEEE, </a:t>
            </a:r>
            <a:r>
              <a:rPr lang="en-IN" sz="2400" b="0" i="0" u="none" strike="noStrike" kern="1200" baseline="0" dirty="0" err="1">
                <a:solidFill>
                  <a:schemeClr val="tx1"/>
                </a:solidFill>
                <a:latin typeface="+mn-lt"/>
                <a:ea typeface="+mn-ea"/>
                <a:cs typeface="+mn-cs"/>
              </a:rPr>
              <a:t>Hyeyeon</a:t>
            </a:r>
            <a:r>
              <a:rPr lang="en-IN" sz="2400" b="0" i="0" u="none" strike="noStrike" kern="1200" baseline="0" dirty="0">
                <a:solidFill>
                  <a:schemeClr val="tx1"/>
                </a:solidFill>
                <a:latin typeface="+mn-lt"/>
                <a:ea typeface="+mn-ea"/>
                <a:cs typeface="+mn-cs"/>
              </a:rPr>
              <a:t> Lee, Student Member, IEEE,(2019),”</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A CMOS VEGF Sensor for Cancer Diagnosis Using a Peptide Aptamer-Based Functionalized </a:t>
            </a:r>
            <a:r>
              <a:rPr lang="en-US" sz="2400" b="0" i="1" u="none" strike="noStrike" kern="1200" baseline="0" dirty="0" err="1">
                <a:solidFill>
                  <a:schemeClr val="tx1"/>
                </a:solidFill>
                <a:latin typeface="+mn-lt"/>
                <a:ea typeface="+mn-ea"/>
                <a:cs typeface="+mn-cs"/>
              </a:rPr>
              <a:t>Microneedle”,</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1288 - 1299</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10.1109/TBCAS.2019.2954846</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xmlns="" val="287133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[7]</a:t>
            </a:r>
            <a:r>
              <a:rPr lang="en-US" sz="2400" b="0" i="0" u="none" strike="noStrike" kern="1200" baseline="0" dirty="0">
                <a:solidFill>
                  <a:schemeClr val="tx1"/>
                </a:solidFill>
                <a:latin typeface="+mn-lt"/>
                <a:ea typeface="+mn-ea"/>
                <a:cs typeface="+mn-cs"/>
              </a:rPr>
              <a:t>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-Hung Chan, Pau-Choo Chung, </a:t>
            </a:r>
            <a:r>
              <a:rPr lang="en-US" sz="2400" b="0" i="0" u="none" strike="noStrike" kern="1200" baseline="0" dirty="0" err="1">
                <a:solidFill>
                  <a:schemeClr val="tx1"/>
                </a:solidFill>
                <a:latin typeface="+mn-lt"/>
                <a:ea typeface="+mn-ea"/>
                <a:cs typeface="+mn-cs"/>
              </a:rPr>
              <a:t>Chih</a:t>
            </a:r>
            <a:r>
              <a:rPr lang="en-US" sz="2400" b="0" i="0" u="none" strike="noStrike" kern="1200" baseline="0" dirty="0">
                <a:solidFill>
                  <a:schemeClr val="tx1"/>
                </a:solidFill>
                <a:latin typeface="+mn-lt"/>
                <a:ea typeface="+mn-ea"/>
                <a:cs typeface="+mn-cs"/>
              </a:rPr>
              <a:t>-Yang Chen, </a:t>
            </a:r>
            <a:r>
              <a:rPr lang="en-US" sz="2400" b="0" i="0" u="none" strike="noStrike" kern="1200" baseline="0" dirty="0" err="1">
                <a:solidFill>
                  <a:schemeClr val="tx1"/>
                </a:solidFill>
                <a:latin typeface="+mn-lt"/>
                <a:ea typeface="+mn-ea"/>
                <a:cs typeface="+mn-cs"/>
              </a:rPr>
              <a:t>Chein</a:t>
            </a:r>
            <a:r>
              <a:rPr lang="en-US" sz="2400" b="0" i="0" u="none" strike="noStrike" kern="1200" baseline="0" dirty="0">
                <a:solidFill>
                  <a:schemeClr val="tx1"/>
                </a:solidFill>
                <a:latin typeface="+mn-lt"/>
                <a:ea typeface="+mn-ea"/>
                <a:cs typeface="+mn-cs"/>
              </a:rPr>
              <a:t>-Chen Lee, Man-Yee Chan, </a:t>
            </a:r>
            <a:r>
              <a:rPr lang="en-US" sz="2400" b="0" i="0" u="none" strike="noStrike" kern="1200" baseline="0" dirty="0" err="1">
                <a:solidFill>
                  <a:schemeClr val="tx1"/>
                </a:solidFill>
                <a:latin typeface="+mn-lt"/>
                <a:ea typeface="+mn-ea"/>
                <a:cs typeface="+mn-cs"/>
              </a:rPr>
              <a:t>Tze</a:t>
            </a:r>
            <a:r>
              <a:rPr lang="en-US" sz="2400" b="0" i="0" u="none" strike="noStrike" kern="1200" baseline="0" dirty="0">
                <a:solidFill>
                  <a:schemeClr val="tx1"/>
                </a:solidFill>
                <a:latin typeface="+mn-lt"/>
                <a:ea typeface="+mn-ea"/>
                <a:cs typeface="+mn-cs"/>
              </a:rPr>
              <a:t>-Ta Huang ,(2019),” </a:t>
            </a:r>
            <a:r>
              <a:rPr lang="en-US" sz="2400" b="0" i="1" u="none" strike="noStrike" kern="1200" baseline="0" dirty="0">
                <a:solidFill>
                  <a:schemeClr val="tx1"/>
                </a:solidFill>
                <a:latin typeface="+mn-lt"/>
                <a:ea typeface="+mn-ea"/>
                <a:cs typeface="+mn-cs"/>
              </a:rPr>
              <a:t>Texture-Map Based Branch-Collaborative Network for Oral Cancer Detection</a:t>
            </a:r>
            <a:r>
              <a:rPr lang="en-US" sz="2400" b="0" i="1" u="none" strike="noStrike" kern="1200" baseline="0" dirty="0">
                <a:solidFill>
                  <a:schemeClr val="tx1"/>
                </a:solidFill>
                <a:ea typeface="+mn-ea"/>
                <a:cs typeface="+mn-cs"/>
              </a:rPr>
              <a:t>“,</a:t>
            </a:r>
            <a:r>
              <a:rPr lang="en-US" sz="2400" b="0" i="0" u="none" strike="noStrike" kern="1200" baseline="0" dirty="0">
                <a:solidFill>
                  <a:schemeClr val="tx1"/>
                </a:solidFill>
                <a:ea typeface="+mn-ea"/>
                <a:cs typeface="Times New Roman" panose="02020603050405020304" pitchFamily="18" charset="0"/>
              </a:rPr>
              <a:t> IEEE Transactions on Biomedical Circuits and Systems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13, Page 766 – 780</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10.1109/TBCAS.2019.2918244</a:t>
            </a:r>
            <a:endParaRPr lang="en-US" sz="2400" dirty="0"/>
          </a:p>
          <a:p>
            <a:pPr marL="0" indent="0" algn="just" fontAlgn="t">
              <a:buNone/>
            </a:pPr>
            <a:r>
              <a:rPr lang="en-US" sz="2400" dirty="0"/>
              <a:t>[8]</a:t>
            </a:r>
            <a:r>
              <a:rPr lang="en-US" sz="2400" kern="1200" dirty="0">
                <a:solidFill>
                  <a:schemeClr val="tx1"/>
                </a:solidFill>
                <a:effectLst/>
                <a:latin typeface="+mn-lt"/>
                <a:ea typeface="+mn-ea"/>
                <a:cs typeface="+mn-cs"/>
              </a:rPr>
              <a:t> Bo </a:t>
            </a:r>
            <a:r>
              <a:rPr lang="en-US" sz="2400" kern="1200" dirty="0" err="1">
                <a:solidFill>
                  <a:schemeClr val="tx1"/>
                </a:solidFill>
                <a:effectLst/>
                <a:latin typeface="+mn-lt"/>
                <a:ea typeface="+mn-ea"/>
                <a:cs typeface="+mn-cs"/>
              </a:rPr>
              <a:t>Fu,Pei</a:t>
            </a:r>
            <a:r>
              <a:rPr lang="en-US" sz="2400" kern="1200" dirty="0">
                <a:solidFill>
                  <a:schemeClr val="tx1"/>
                </a:solidFill>
                <a:effectLst/>
                <a:latin typeface="+mn-lt"/>
                <a:ea typeface="+mn-ea"/>
                <a:cs typeface="+mn-cs"/>
              </a:rPr>
              <a:t> Liu, </a:t>
            </a:r>
            <a:r>
              <a:rPr lang="en-US" sz="2400" kern="1200" dirty="0" err="1">
                <a:solidFill>
                  <a:schemeClr val="tx1"/>
                </a:solidFill>
                <a:effectLst/>
                <a:latin typeface="+mn-lt"/>
                <a:ea typeface="+mn-ea"/>
                <a:cs typeface="+mn-cs"/>
              </a:rPr>
              <a:t>Jie</a:t>
            </a:r>
            <a:r>
              <a:rPr lang="en-US" sz="2400" kern="1200" dirty="0">
                <a:solidFill>
                  <a:schemeClr val="tx1"/>
                </a:solidFill>
                <a:effectLst/>
                <a:latin typeface="+mn-lt"/>
                <a:ea typeface="+mn-ea"/>
                <a:cs typeface="+mn-cs"/>
              </a:rPr>
              <a:t> Lin, Ling Deng, </a:t>
            </a:r>
            <a:r>
              <a:rPr lang="en-US" sz="2400" kern="1200" dirty="0" err="1">
                <a:solidFill>
                  <a:schemeClr val="tx1"/>
                </a:solidFill>
                <a:effectLst/>
                <a:latin typeface="+mn-lt"/>
                <a:ea typeface="+mn-ea"/>
                <a:cs typeface="+mn-cs"/>
              </a:rPr>
              <a:t>Kejia</a:t>
            </a:r>
            <a:r>
              <a:rPr lang="en-US" sz="2400" kern="1200" dirty="0">
                <a:solidFill>
                  <a:schemeClr val="tx1"/>
                </a:solidFill>
                <a:effectLst/>
                <a:latin typeface="+mn-lt"/>
                <a:ea typeface="+mn-ea"/>
                <a:cs typeface="+mn-cs"/>
              </a:rPr>
              <a:t> Hu, Hong Zheng,(2019),” </a:t>
            </a:r>
            <a:r>
              <a:rPr lang="en-US" sz="2400" i="1" kern="1200" dirty="0">
                <a:solidFill>
                  <a:schemeClr val="tx1"/>
                </a:solidFill>
                <a:effectLst/>
                <a:latin typeface="+mn-lt"/>
                <a:ea typeface="+mn-ea"/>
                <a:cs typeface="+mn-cs"/>
              </a:rPr>
              <a:t>Predicting Invasive Disease-Free Survival for Early Stage Breast Cancer Patients Using Follow-Up Clinical </a:t>
            </a:r>
            <a:r>
              <a:rPr lang="en-US" sz="2400" i="1" kern="1200" dirty="0" err="1">
                <a:solidFill>
                  <a:schemeClr val="tx1"/>
                </a:solidFill>
                <a:effectLst/>
                <a:latin typeface="+mn-lt"/>
                <a:ea typeface="+mn-ea"/>
                <a:cs typeface="+mn-cs"/>
              </a:rPr>
              <a:t>Data</a:t>
            </a:r>
            <a:r>
              <a:rPr lang="en-US" sz="2400" kern="1200" dirty="0" err="1">
                <a:solidFill>
                  <a:schemeClr val="tx1"/>
                </a:solidFill>
                <a:effectLst/>
                <a:latin typeface="+mn-lt"/>
                <a:ea typeface="+mn-ea"/>
                <a:cs typeface="+mn-cs"/>
              </a:rPr>
              <a:t>“,</a:t>
            </a:r>
            <a:r>
              <a:rPr lang="en-US" sz="2400" b="0" i="0" u="none" strike="noStrike" kern="1200" baseline="0" dirty="0" err="1">
                <a:solidFill>
                  <a:schemeClr val="tx1"/>
                </a:solidFill>
                <a:ea typeface="+mn-ea"/>
                <a:cs typeface="Times New Roman" panose="02020603050405020304" pitchFamily="18" charset="0"/>
              </a:rPr>
              <a:t>IEEE</a:t>
            </a:r>
            <a:r>
              <a:rPr lang="en-US" sz="2400" b="0" i="0" u="none" strike="noStrike" kern="1200" baseline="0" dirty="0">
                <a:solidFill>
                  <a:schemeClr val="tx1"/>
                </a:solidFill>
                <a:ea typeface="+mn-ea"/>
                <a:cs typeface="Times New Roman" panose="02020603050405020304" pitchFamily="18" charset="0"/>
              </a:rPr>
              <a:t> Transactions on Biomedical </a:t>
            </a:r>
            <a:r>
              <a:rPr lang="en-US" sz="2400" b="0" i="0" u="none" strike="noStrike" kern="1200" baseline="0" dirty="0" err="1">
                <a:solidFill>
                  <a:schemeClr val="tx1"/>
                </a:solidFill>
                <a:ea typeface="+mn-ea"/>
                <a:cs typeface="Times New Roman" panose="02020603050405020304" pitchFamily="18" charset="0"/>
              </a:rPr>
              <a:t>Engineering</a:t>
            </a:r>
            <a:r>
              <a:rPr lang="en-US" sz="2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,Volume</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No 66, Page 2053 – 2064</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3"/>
              </a:rPr>
              <a:t>10.1109/TBME.2018.2882867</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r>
              <a:rPr lang="en-US" sz="2400" dirty="0"/>
              <a:t>[9]</a:t>
            </a:r>
            <a:r>
              <a:rPr lang="en-US" sz="2400" kern="1200" dirty="0">
                <a:solidFill>
                  <a:schemeClr val="tx1"/>
                </a:solidFill>
                <a:effectLst/>
                <a:latin typeface="+mn-lt"/>
                <a:ea typeface="+mn-ea"/>
                <a:cs typeface="+mn-cs"/>
              </a:rPr>
              <a:t> Man-Sun </a:t>
            </a:r>
            <a:r>
              <a:rPr lang="en-US" sz="2400" kern="1200" dirty="0" err="1">
                <a:solidFill>
                  <a:schemeClr val="tx1"/>
                </a:solidFill>
                <a:effectLst/>
                <a:latin typeface="+mn-lt"/>
                <a:ea typeface="+mn-ea"/>
                <a:cs typeface="+mn-cs"/>
              </a:rPr>
              <a:t>Kim,Dongsan</a:t>
            </a:r>
            <a:r>
              <a:rPr lang="en-US" sz="2400" kern="1200" dirty="0">
                <a:solidFill>
                  <a:schemeClr val="tx1"/>
                </a:solidFill>
                <a:effectLst/>
                <a:latin typeface="+mn-lt"/>
                <a:ea typeface="+mn-ea"/>
                <a:cs typeface="+mn-cs"/>
              </a:rPr>
              <a:t> Kim, </a:t>
            </a:r>
            <a:r>
              <a:rPr lang="en-US" sz="2400" kern="1200" dirty="0" err="1">
                <a:solidFill>
                  <a:schemeClr val="tx1"/>
                </a:solidFill>
                <a:effectLst/>
                <a:latin typeface="+mn-lt"/>
                <a:ea typeface="+mn-ea"/>
                <a:cs typeface="+mn-cs"/>
              </a:rPr>
              <a:t>Jeong</a:t>
            </a:r>
            <a:r>
              <a:rPr lang="en-US" sz="2400" kern="1200" dirty="0">
                <a:solidFill>
                  <a:schemeClr val="tx1"/>
                </a:solidFill>
                <a:effectLst/>
                <a:latin typeface="+mn-lt"/>
                <a:ea typeface="+mn-ea"/>
                <a:cs typeface="+mn-cs"/>
              </a:rPr>
              <a:t>-Rae Kim, (2019),”</a:t>
            </a:r>
            <a:r>
              <a:rPr lang="en-US" sz="2400" i="1" kern="1200" dirty="0">
                <a:solidFill>
                  <a:schemeClr val="tx1"/>
                </a:solidFill>
                <a:effectLst/>
                <a:latin typeface="+mn-lt"/>
                <a:ea typeface="+mn-ea"/>
                <a:cs typeface="+mn-cs"/>
              </a:rPr>
              <a:t>Stage-Dependent Gene Expression Profiling in Colorectal Cancer “,</a:t>
            </a:r>
            <a:r>
              <a:rPr lang="en-US" sz="2400" b="0" i="0" u="none" strike="noStrike" kern="1200" baseline="0" dirty="0">
                <a:solidFill>
                  <a:schemeClr val="tx1"/>
                </a:solidFill>
                <a:ea typeface="+mn-ea"/>
                <a:cs typeface="Times New Roman" panose="02020603050405020304" pitchFamily="18" charset="0"/>
              </a:rPr>
              <a:t>IEEE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1685 - 1692</a:t>
            </a:r>
            <a:endParaRPr lang="en-US" sz="2400" b="0" i="0" u="none" strike="noStrike" kern="1200" baseline="0" dirty="0">
              <a:solidFill>
                <a:schemeClr val="tx1"/>
              </a:solidFill>
              <a:ea typeface="+mn-ea"/>
              <a:cs typeface="Times New Roman" panose="02020603050405020304" pitchFamily="18" charset="0"/>
            </a:endParaRP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4"/>
              </a:rPr>
              <a:t>10.1109/TCBB.2018.2814043</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kumimoji="0" lang="en-US" sz="2400" b="0" i="1"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xmlns="" val="137827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7430623-3AB3-4177-B3E5-006843072F9C}"/>
              </a:ext>
            </a:extLst>
          </p:cNvPr>
          <p:cNvSpPr txBox="1"/>
          <p:nvPr/>
        </p:nvSpPr>
        <p:spPr>
          <a:xfrm>
            <a:off x="1010265" y="955486"/>
            <a:ext cx="10688436" cy="50562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buNone/>
            </a:pPr>
            <a:r>
              <a:rPr lang="en-US" sz="2400" dirty="0"/>
              <a:t>[10]</a:t>
            </a:r>
            <a:r>
              <a:rPr lang="en-IN" sz="2400" b="0" i="0" u="none" strike="noStrike" kern="1200" baseline="0" dirty="0">
                <a:solidFill>
                  <a:schemeClr val="tx1"/>
                </a:solidFill>
                <a:latin typeface="+mn-lt"/>
                <a:ea typeface="+mn-ea"/>
                <a:cs typeface="+mn-cs"/>
              </a:rPr>
              <a:t> </a:t>
            </a:r>
            <a:r>
              <a:rPr lang="en-IN" sz="2400" b="0" i="0" u="none" strike="noStrike" kern="1200" baseline="0" dirty="0" err="1">
                <a:solidFill>
                  <a:schemeClr val="tx1"/>
                </a:solidFill>
                <a:latin typeface="+mn-lt"/>
                <a:ea typeface="+mn-ea"/>
                <a:cs typeface="+mn-cs"/>
              </a:rPr>
              <a:t>SeongRyeol</a:t>
            </a:r>
            <a:r>
              <a:rPr lang="en-IN" sz="2400" b="0" i="0" u="none" strike="noStrike" kern="1200" baseline="0" dirty="0">
                <a:solidFill>
                  <a:schemeClr val="tx1"/>
                </a:solidFill>
                <a:latin typeface="+mn-lt"/>
                <a:ea typeface="+mn-ea"/>
                <a:cs typeface="+mn-cs"/>
              </a:rPr>
              <a:t> Moon, Curt Balch, </a:t>
            </a:r>
            <a:r>
              <a:rPr lang="en-IN" sz="2400" b="0" i="0" u="none" strike="noStrike" kern="1200" baseline="0" dirty="0" err="1">
                <a:solidFill>
                  <a:schemeClr val="tx1"/>
                </a:solidFill>
                <a:latin typeface="+mn-lt"/>
                <a:ea typeface="+mn-ea"/>
                <a:cs typeface="+mn-cs"/>
              </a:rPr>
              <a:t>Sungjin</a:t>
            </a:r>
            <a:r>
              <a:rPr lang="en-IN" sz="2400" b="0" i="0" u="none" strike="noStrike" kern="1200" baseline="0" dirty="0">
                <a:solidFill>
                  <a:schemeClr val="tx1"/>
                </a:solidFill>
                <a:latin typeface="+mn-lt"/>
                <a:ea typeface="+mn-ea"/>
                <a:cs typeface="+mn-cs"/>
              </a:rPr>
              <a:t> Park, </a:t>
            </a:r>
            <a:r>
              <a:rPr lang="en-IN" sz="2400" b="0" i="0" u="none" strike="noStrike" kern="1200" baseline="0" dirty="0" err="1">
                <a:solidFill>
                  <a:schemeClr val="tx1"/>
                </a:solidFill>
                <a:latin typeface="+mn-lt"/>
                <a:ea typeface="+mn-ea"/>
                <a:cs typeface="+mn-cs"/>
              </a:rPr>
              <a:t>Jinhyuk</a:t>
            </a:r>
            <a:r>
              <a:rPr lang="en-IN" sz="2400" b="0" i="0" u="none" strike="noStrike" kern="1200" baseline="0" dirty="0">
                <a:solidFill>
                  <a:schemeClr val="tx1"/>
                </a:solidFill>
                <a:latin typeface="+mn-lt"/>
                <a:ea typeface="+mn-ea"/>
                <a:cs typeface="+mn-cs"/>
              </a:rPr>
              <a:t> Lee, </a:t>
            </a:r>
            <a:r>
              <a:rPr lang="en-IN" sz="2400" b="0" i="0" u="none" strike="noStrike" kern="1200" baseline="0" dirty="0" err="1">
                <a:solidFill>
                  <a:schemeClr val="tx1"/>
                </a:solidFill>
                <a:latin typeface="+mn-lt"/>
                <a:ea typeface="+mn-ea"/>
                <a:cs typeface="+mn-cs"/>
              </a:rPr>
              <a:t>Jiyong</a:t>
            </a:r>
            <a:r>
              <a:rPr lang="en-IN" sz="2400" b="0" i="0" u="none" strike="noStrike" kern="1200" baseline="0" dirty="0">
                <a:solidFill>
                  <a:schemeClr val="tx1"/>
                </a:solidFill>
                <a:latin typeface="+mn-lt"/>
                <a:ea typeface="+mn-ea"/>
                <a:cs typeface="+mn-cs"/>
              </a:rPr>
              <a:t> Sung, and </a:t>
            </a:r>
            <a:r>
              <a:rPr lang="en-IN" sz="2400" b="0" i="0" u="none" strike="noStrike" kern="1200" baseline="0" dirty="0" err="1">
                <a:solidFill>
                  <a:schemeClr val="tx1"/>
                </a:solidFill>
                <a:latin typeface="+mn-lt"/>
                <a:ea typeface="+mn-ea"/>
                <a:cs typeface="+mn-cs"/>
              </a:rPr>
              <a:t>Seungyoon</a:t>
            </a:r>
            <a:r>
              <a:rPr lang="en-IN" sz="2400" b="0" i="0" u="none" strike="noStrike" kern="1200" baseline="0" dirty="0">
                <a:solidFill>
                  <a:schemeClr val="tx1"/>
                </a:solidFill>
                <a:latin typeface="+mn-lt"/>
                <a:ea typeface="+mn-ea"/>
                <a:cs typeface="+mn-cs"/>
              </a:rPr>
              <a:t> Nam,(2018),”</a:t>
            </a:r>
            <a:r>
              <a:rPr lang="en-US" sz="2400" b="0" i="0" u="none" strike="noStrike" kern="1200" baseline="0" dirty="0">
                <a:solidFill>
                  <a:schemeClr val="tx1"/>
                </a:solidFill>
                <a:latin typeface="+mn-lt"/>
                <a:ea typeface="+mn-ea"/>
                <a:cs typeface="+mn-cs"/>
              </a:rPr>
              <a:t> </a:t>
            </a:r>
            <a:r>
              <a:rPr lang="en-US" sz="2400" b="0" i="1" u="none" strike="noStrike" kern="1200" baseline="0" dirty="0">
                <a:solidFill>
                  <a:schemeClr val="tx1"/>
                </a:solidFill>
                <a:latin typeface="+mn-lt"/>
                <a:ea typeface="+mn-ea"/>
                <a:cs typeface="+mn-cs"/>
              </a:rPr>
              <a:t>Systematic Inspection of the Clinical Relevance of TP53 Missense Mutations in Gastric Cancer</a:t>
            </a:r>
            <a:r>
              <a:rPr lang="en-US" sz="2400" b="0" i="0" u="none" strike="noStrike" kern="1200" baseline="0" dirty="0">
                <a:solidFill>
                  <a:schemeClr val="tx1"/>
                </a:solidFill>
                <a:latin typeface="+mn-lt"/>
                <a:ea typeface="+mn-ea"/>
                <a:cs typeface="+mn-cs"/>
              </a:rPr>
              <a:t>”,</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2400" b="0" i="0" u="none" strike="noStrike" kern="1200" baseline="0" dirty="0">
                <a:solidFill>
                  <a:schemeClr val="tx1"/>
                </a:solidFill>
                <a:ea typeface="+mn-ea"/>
                <a:cs typeface="Times New Roman" panose="02020603050405020304" pitchFamily="18" charset="0"/>
              </a:rPr>
              <a:t>IEEE/ACM Transactions on Computational Biology and Bioinformatics,</a:t>
            </a:r>
            <a:r>
              <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Volume No 16, Page  1693 – 1701</a:t>
            </a:r>
          </a:p>
          <a:p>
            <a:pPr marL="0" indent="0" algn="just" fontAlgn="t">
              <a:buNone/>
            </a:pPr>
            <a:r>
              <a:rPr lang="en-IN" sz="2300" b="1" i="0" dirty="0">
                <a:solidFill>
                  <a:srgbClr val="333333"/>
                </a:solidFill>
                <a:effectLst/>
              </a:rPr>
              <a:t>DOI: </a:t>
            </a:r>
            <a:r>
              <a:rPr lang="en-IN" sz="2300" b="0" i="0" u="none" strike="noStrike" dirty="0">
                <a:solidFill>
                  <a:srgbClr val="006699"/>
                </a:solidFill>
                <a:effectLst/>
                <a:hlinkClick r:id="rId2"/>
              </a:rPr>
              <a:t>10.1109/TCBB.2018.2814049</a:t>
            </a:r>
            <a:endParaRPr lang="en-US" sz="2300" b="0" i="0" u="none" strike="noStrike" kern="1200" baseline="0" dirty="0">
              <a:solidFill>
                <a:schemeClr val="tx1"/>
              </a:solidFill>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lang="en-US" sz="2400" dirty="0">
              <a:latin typeface="Times New Roman" panose="02020603050405020304" pitchFamily="18" charset="0"/>
              <a:cs typeface="Times New Roman" panose="02020603050405020304" pitchFamily="18" charset="0"/>
            </a:endParaRPr>
          </a:p>
          <a:p>
            <a:pPr marL="0" indent="0" algn="just" fontAlgn="t">
              <a:buNone/>
            </a:pPr>
            <a:endParaRPr lang="en-US" sz="2400" i="1" dirty="0">
              <a:latin typeface="Times New Roman" panose="02020603050405020304" pitchFamily="18" charset="0"/>
              <a:cs typeface="Times New Roman" panose="02020603050405020304" pitchFamily="18"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lgn="just" fontAlgn="t">
              <a:buNone/>
            </a:pPr>
            <a:endParaRPr kumimoji="0" lang="en-US" sz="24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indent="0" algn="just" fontAlgn="t">
              <a:buNone/>
            </a:pPr>
            <a:endParaRPr lang="en-US" sz="2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IN" sz="2400" b="0" i="1" u="none" strike="noStrike" kern="1200" baseline="0" dirty="0">
              <a:solidFill>
                <a:schemeClr val="tx1"/>
              </a:solidFill>
              <a:latin typeface="+mn-lt"/>
              <a:ea typeface="+mn-ea"/>
              <a:cs typeface="+mn-cs"/>
            </a:endParaRPr>
          </a:p>
          <a:p>
            <a:pPr marL="0" indent="0">
              <a:buNone/>
            </a:pPr>
            <a:endParaRPr lang="en-IN" sz="2400" dirty="0"/>
          </a:p>
          <a:p>
            <a:pPr marL="0" indent="0" fontAlgn="t">
              <a:buNone/>
            </a:pPr>
            <a:endParaRPr lang="en-IN" sz="2400" dirty="0"/>
          </a:p>
        </p:txBody>
      </p:sp>
      <p:sp>
        <p:nvSpPr>
          <p:cNvPr id="3" name="Title 2">
            <a:extLst>
              <a:ext uri="{FF2B5EF4-FFF2-40B4-BE49-F238E27FC236}">
                <a16:creationId xmlns:a16="http://schemas.microsoft.com/office/drawing/2014/main" xmlns="" id="{5CB7B9A7-415B-4485-9617-B037954F6D11}"/>
              </a:ext>
            </a:extLst>
          </p:cNvPr>
          <p:cNvSpPr txBox="1"/>
          <p:nvPr/>
        </p:nvSpPr>
        <p:spPr>
          <a:xfrm>
            <a:off x="1010265" y="248077"/>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latin typeface="Calibri" pitchFamily="34" charset="0"/>
                <a:cs typeface="Times New Roman" panose="02020603050405020304" charset="0"/>
              </a:rPr>
              <a:t>REFERENCE</a:t>
            </a:r>
          </a:p>
        </p:txBody>
      </p:sp>
    </p:spTree>
    <p:extLst>
      <p:ext uri="{BB962C8B-B14F-4D97-AF65-F5344CB8AC3E}">
        <p14:creationId xmlns:p14="http://schemas.microsoft.com/office/powerpoint/2010/main" xmlns="" val="138604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A59075F-A22A-41DB-A34B-45BA55902BFC}"/>
              </a:ext>
            </a:extLst>
          </p:cNvPr>
          <p:cNvPicPr>
            <a:picLocks noChangeAspect="1"/>
          </p:cNvPicPr>
          <p:nvPr/>
        </p:nvPicPr>
        <p:blipFill rotWithShape="1">
          <a:blip r:embed="rId2"/>
          <a:srcRect l="21036" t="4315"/>
          <a:stretch>
            <a:fillRect/>
          </a:stretch>
        </p:blipFill>
        <p:spPr>
          <a:xfrm>
            <a:off x="2670049" y="1234916"/>
            <a:ext cx="5868542" cy="4141566"/>
          </a:xfrm>
          <a:prstGeom prst="rect">
            <a:avLst/>
          </a:prstGeom>
        </p:spPr>
      </p:pic>
    </p:spTree>
    <p:extLst>
      <p:ext uri="{BB962C8B-B14F-4D97-AF65-F5344CB8AC3E}">
        <p14:creationId xmlns:p14="http://schemas.microsoft.com/office/powerpoint/2010/main" xmlns="" val="414245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7A3B36BF-EAD5-4E9C-B8F7-50D743B2DAAD}"/>
              </a:ext>
            </a:extLst>
          </p:cNvPr>
          <p:cNvSpPr txBox="1">
            <a:spLocks/>
          </p:cNvSpPr>
          <p:nvPr/>
        </p:nvSpPr>
        <p:spPr>
          <a:xfrm>
            <a:off x="469901" y="342516"/>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ABSTRACT</a:t>
            </a:r>
          </a:p>
        </p:txBody>
      </p:sp>
      <p:sp>
        <p:nvSpPr>
          <p:cNvPr id="5" name="TextBox 4">
            <a:extLst>
              <a:ext uri="{FF2B5EF4-FFF2-40B4-BE49-F238E27FC236}">
                <a16:creationId xmlns:a16="http://schemas.microsoft.com/office/drawing/2014/main" xmlns="" id="{6D44266B-91B3-4B87-9DEA-6ABA1B226683}"/>
              </a:ext>
            </a:extLst>
          </p:cNvPr>
          <p:cNvSpPr txBox="1"/>
          <p:nvPr/>
        </p:nvSpPr>
        <p:spPr>
          <a:xfrm>
            <a:off x="581891" y="780053"/>
            <a:ext cx="11028218" cy="60462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t>Gastric cancer (GC) is one of the most common malignant </a:t>
            </a:r>
            <a:r>
              <a:rPr lang="en-IN" sz="2000" dirty="0" err="1"/>
              <a:t>tumors</a:t>
            </a:r>
            <a:r>
              <a:rPr lang="en-IN" sz="2000" dirty="0"/>
              <a:t> with poor prognostic results. It remains one of the deadly diseases with poor prognosis.</a:t>
            </a:r>
          </a:p>
          <a:p>
            <a:pPr marL="285750" indent="-285750" algn="just">
              <a:lnSpc>
                <a:spcPct val="150000"/>
              </a:lnSpc>
              <a:buFont typeface="Arial" panose="020B0604020202020204" pitchFamily="34" charset="0"/>
              <a:buChar char="•"/>
            </a:pPr>
            <a:r>
              <a:rPr lang="en-IN" sz="2000" dirty="0"/>
              <a:t>The worldwide shortage of pathologists offers a unique opportunity for the use of artificial intelligence assistance systems to alleviate the workload and increase diagnostic accuracy. </a:t>
            </a:r>
          </a:p>
          <a:p>
            <a:pPr marL="285750" indent="-285750" algn="just">
              <a:lnSpc>
                <a:spcPct val="150000"/>
              </a:lnSpc>
              <a:buFont typeface="Arial" panose="020B0604020202020204" pitchFamily="34" charset="0"/>
              <a:buChar char="•"/>
            </a:pPr>
            <a:r>
              <a:rPr lang="en-IN" sz="2000" dirty="0"/>
              <a:t>Most gastric cancer (GC) show genetic instability, either microsatellite instability or chromosomal instability, which is considered an early event in gastric carcinogenesis. </a:t>
            </a:r>
          </a:p>
          <a:p>
            <a:pPr marL="285750" indent="-285750" algn="just">
              <a:lnSpc>
                <a:spcPct val="150000"/>
              </a:lnSpc>
              <a:buFont typeface="Arial" panose="020B0604020202020204" pitchFamily="34" charset="0"/>
              <a:buChar char="•"/>
            </a:pPr>
            <a:r>
              <a:rPr lang="en-IN" sz="2000" dirty="0"/>
              <a:t>New classification of gastric cancers based on histologic features, genotypes and molecular phenotypes helps better understand the characteristics of each subtype, and improve early diagnosis, prevention and treatment. </a:t>
            </a:r>
          </a:p>
          <a:p>
            <a:pPr marL="285750" indent="-285750" algn="just">
              <a:lnSpc>
                <a:spcPct val="150000"/>
              </a:lnSpc>
              <a:buFont typeface="Arial" panose="020B0604020202020204" pitchFamily="34" charset="0"/>
              <a:buChar char="•"/>
            </a:pPr>
            <a:r>
              <a:rPr lang="en-IN" sz="2000" dirty="0"/>
              <a:t>To overcome this problem, this project develops a method using deep learning algorithms to assist the pathological diagnosis of gastric cancer as it involves numerous tests to arrive at a conclusion. </a:t>
            </a:r>
          </a:p>
          <a:p>
            <a:pPr marL="285750" indent="-285750" algn="just">
              <a:lnSpc>
                <a:spcPct val="150000"/>
              </a:lnSpc>
              <a:buFont typeface="Arial" panose="020B0604020202020204" pitchFamily="34" charset="0"/>
              <a:buChar char="•"/>
            </a:pPr>
            <a:r>
              <a:rPr lang="en-IN" sz="2000" dirty="0"/>
              <a:t>Thus, this project helps in effective diagnosis of gastric cancer with higher accuracy than the existing models.</a:t>
            </a:r>
          </a:p>
        </p:txBody>
      </p:sp>
    </p:spTree>
    <p:extLst>
      <p:ext uri="{BB962C8B-B14F-4D97-AF65-F5344CB8AC3E}">
        <p14:creationId xmlns:p14="http://schemas.microsoft.com/office/powerpoint/2010/main" xmlns="" val="252620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8AD880EE-E371-4107-8885-43C1AF7BE9BC}"/>
              </a:ext>
            </a:extLst>
          </p:cNvPr>
          <p:cNvSpPr txBox="1">
            <a:spLocks/>
          </p:cNvSpPr>
          <p:nvPr/>
        </p:nvSpPr>
        <p:spPr>
          <a:xfrm>
            <a:off x="713741" y="609600"/>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OBJECTIVE</a:t>
            </a:r>
          </a:p>
        </p:txBody>
      </p:sp>
      <p:sp>
        <p:nvSpPr>
          <p:cNvPr id="7" name="TextBox 6">
            <a:extLst>
              <a:ext uri="{FF2B5EF4-FFF2-40B4-BE49-F238E27FC236}">
                <a16:creationId xmlns:a16="http://schemas.microsoft.com/office/drawing/2014/main" xmlns="" id="{1E887B0A-13BE-49E3-A18D-82FB1E4C9838}"/>
              </a:ext>
            </a:extLst>
          </p:cNvPr>
          <p:cNvSpPr txBox="1"/>
          <p:nvPr/>
        </p:nvSpPr>
        <p:spPr>
          <a:xfrm>
            <a:off x="495524" y="1662307"/>
            <a:ext cx="11081959"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To develop a method using deep learning algorithms to assist the  diagnosis of gastric cancer</a:t>
            </a:r>
          </a:p>
          <a:p>
            <a:pPr marL="342900" indent="-342900" algn="just">
              <a:lnSpc>
                <a:spcPct val="150000"/>
              </a:lnSpc>
              <a:buFont typeface="Arial" panose="020B0604020202020204" pitchFamily="34" charset="0"/>
              <a:buChar char="•"/>
            </a:pPr>
            <a:r>
              <a:rPr lang="en-IN" sz="2400" dirty="0"/>
              <a:t>To diagnose the presence of cancer more accurately using advanced algorithm such as MIFNET</a:t>
            </a:r>
          </a:p>
          <a:p>
            <a:pPr marL="342900" indent="-342900" algn="just">
              <a:lnSpc>
                <a:spcPct val="150000"/>
              </a:lnSpc>
              <a:buFont typeface="Arial" panose="020B0604020202020204" pitchFamily="34" charset="0"/>
              <a:buChar char="•"/>
            </a:pPr>
            <a:r>
              <a:rPr lang="en-IN" sz="2400" dirty="0"/>
              <a:t>To help in effective diagnosis of gastric cancer with higher accuracy</a:t>
            </a:r>
            <a:endParaRPr lang="en-US" sz="2400" dirty="0"/>
          </a:p>
        </p:txBody>
      </p:sp>
    </p:spTree>
    <p:extLst>
      <p:ext uri="{BB962C8B-B14F-4D97-AF65-F5344CB8AC3E}">
        <p14:creationId xmlns:p14="http://schemas.microsoft.com/office/powerpoint/2010/main" xmlns="" val="179892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75C358E-E2B4-44D2-9AF3-B6DB54D36A98}"/>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2400" dirty="0"/>
              <a:t>They propose a novel intelligent decision-making method for GC screening (ID-GCS), a multimodal semantic fusion based data-driven decision-making system.</a:t>
            </a:r>
          </a:p>
          <a:p>
            <a:pPr algn="just">
              <a:lnSpc>
                <a:spcPct val="150000"/>
              </a:lnSpc>
            </a:pPr>
            <a:r>
              <a:rPr lang="en-IN" sz="2400" dirty="0"/>
              <a:t>ID-GCS exploits a hybrid attention mechanism to extract textual semantics from multimodal gastroscopy reports and performs semantic fusion to integrate the semantics of textual gastroscopy reports and images, resulting in improved interpretability of gastroscopy findings. </a:t>
            </a:r>
            <a:endParaRPr lang="en-US" sz="2400" dirty="0"/>
          </a:p>
        </p:txBody>
      </p:sp>
      <p:sp>
        <p:nvSpPr>
          <p:cNvPr id="3" name="Title 2">
            <a:extLst>
              <a:ext uri="{FF2B5EF4-FFF2-40B4-BE49-F238E27FC236}">
                <a16:creationId xmlns:a16="http://schemas.microsoft.com/office/drawing/2014/main" xmlns="" id="{19DFBE59-C403-4E9B-A2FB-AD1415651812}"/>
              </a:ext>
            </a:extLst>
          </p:cNvPr>
          <p:cNvSpPr txBox="1">
            <a:spLocks/>
          </p:cNvSpPr>
          <p:nvPr/>
        </p:nvSpPr>
        <p:spPr>
          <a:xfrm>
            <a:off x="465999" y="206478"/>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EXISTING SYSTEM</a:t>
            </a:r>
            <a:endParaRPr lang="en-IN" sz="3200" b="1" dirty="0">
              <a:solidFill>
                <a:schemeClr val="accent1"/>
              </a:solidFill>
            </a:endParaRPr>
          </a:p>
        </p:txBody>
      </p:sp>
    </p:spTree>
    <p:extLst>
      <p:ext uri="{BB962C8B-B14F-4D97-AF65-F5344CB8AC3E}">
        <p14:creationId xmlns:p14="http://schemas.microsoft.com/office/powerpoint/2010/main" xmlns="" val="148267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CF64A71-23D0-487D-9319-552DED24CD87}"/>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lang="en-IN" sz="2400" dirty="0"/>
              <a:t>The ID-GCS method had slightly worse complexity and fitting. </a:t>
            </a:r>
            <a:endParaRPr lang="en-US" sz="2400" dirty="0"/>
          </a:p>
          <a:p>
            <a:pPr lvl="0">
              <a:lnSpc>
                <a:spcPct val="150000"/>
              </a:lnSpc>
            </a:pPr>
            <a:r>
              <a:rPr lang="en-IN" sz="2400" dirty="0"/>
              <a:t>The accuracy of prediction is less which is not real time applicable.</a:t>
            </a:r>
            <a:endParaRPr lang="en-US" sz="2400" dirty="0"/>
          </a:p>
          <a:p>
            <a:pPr marL="0" lvl="0" indent="0">
              <a:lnSpc>
                <a:spcPct val="150000"/>
              </a:lnSpc>
              <a:buNone/>
            </a:pPr>
            <a:endParaRPr lang="en-US" sz="2400" dirty="0"/>
          </a:p>
        </p:txBody>
      </p:sp>
      <p:sp>
        <p:nvSpPr>
          <p:cNvPr id="3" name="Title 2">
            <a:extLst>
              <a:ext uri="{FF2B5EF4-FFF2-40B4-BE49-F238E27FC236}">
                <a16:creationId xmlns:a16="http://schemas.microsoft.com/office/drawing/2014/main" xmlns="" id="{3532EA1A-0249-4364-BE9F-4E8524105D9F}"/>
              </a:ext>
            </a:extLst>
          </p:cNvPr>
          <p:cNvSpPr txBox="1">
            <a:spLocks/>
          </p:cNvSpPr>
          <p:nvPr/>
        </p:nvSpPr>
        <p:spPr>
          <a:xfrm>
            <a:off x="465999" y="206478"/>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DISADVANTAGES OF EXISTING SYSTEM</a:t>
            </a:r>
            <a:endParaRPr lang="en-IN" sz="3200" b="1" dirty="0">
              <a:solidFill>
                <a:schemeClr val="accent1"/>
              </a:solidFill>
            </a:endParaRPr>
          </a:p>
        </p:txBody>
      </p:sp>
    </p:spTree>
    <p:extLst>
      <p:ext uri="{BB962C8B-B14F-4D97-AF65-F5344CB8AC3E}">
        <p14:creationId xmlns:p14="http://schemas.microsoft.com/office/powerpoint/2010/main" xmlns="" val="401239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C3F3FC7-9451-41EE-9028-9C6644850975}"/>
              </a:ext>
            </a:extLst>
          </p:cNvPr>
          <p:cNvSpPr txBox="1">
            <a:spLocks/>
          </p:cNvSpPr>
          <p:nvPr/>
        </p:nvSpPr>
        <p:spPr>
          <a:xfrm>
            <a:off x="465999" y="798286"/>
            <a:ext cx="11256100" cy="57072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50000"/>
              </a:lnSpc>
            </a:pPr>
            <a:r>
              <a:rPr lang="en-IN" sz="2400" dirty="0"/>
              <a:t>This project develops a method using deep learning algorithms to assist </a:t>
            </a:r>
            <a:r>
              <a:rPr lang="en-IN" sz="2400"/>
              <a:t>the diagnosis </a:t>
            </a:r>
            <a:r>
              <a:rPr lang="en-IN" sz="2400" dirty="0"/>
              <a:t>of gastric cancer as it involves numerous tests to arrive at a conclusion. </a:t>
            </a:r>
            <a:endParaRPr lang="en-US" sz="2400" dirty="0"/>
          </a:p>
          <a:p>
            <a:pPr lvl="0" algn="just">
              <a:lnSpc>
                <a:spcPct val="150000"/>
              </a:lnSpc>
            </a:pPr>
            <a:r>
              <a:rPr lang="en-IN" sz="2400" dirty="0"/>
              <a:t>Advanced algorithm such as MIFNET is used to diagnose the presence of cancer more accurately. </a:t>
            </a:r>
            <a:endParaRPr lang="en-US" sz="2400" dirty="0"/>
          </a:p>
          <a:p>
            <a:pPr lvl="0" algn="just">
              <a:lnSpc>
                <a:spcPct val="150000"/>
              </a:lnSpc>
            </a:pPr>
            <a:r>
              <a:rPr lang="en-IN" sz="2400" dirty="0"/>
              <a:t>MIFNET is a combination of three different algorithm such as Multi task Net, Fusion Net and Global Net, the combination of which gives accurate prediction of gastric cancer without any additional diagnosis. </a:t>
            </a:r>
            <a:endParaRPr lang="en-US" sz="2400" dirty="0"/>
          </a:p>
          <a:p>
            <a:pPr lvl="0" algn="just">
              <a:lnSpc>
                <a:spcPct val="150000"/>
              </a:lnSpc>
            </a:pPr>
            <a:r>
              <a:rPr lang="en-IN" sz="2400" dirty="0"/>
              <a:t>Thus, this project helps in effective diagnosis of gastric cancer with higher accuracy than the existing models. </a:t>
            </a:r>
            <a:endParaRPr lang="en-US" sz="2400" dirty="0"/>
          </a:p>
        </p:txBody>
      </p:sp>
      <p:sp>
        <p:nvSpPr>
          <p:cNvPr id="3" name="Title 2">
            <a:extLst>
              <a:ext uri="{FF2B5EF4-FFF2-40B4-BE49-F238E27FC236}">
                <a16:creationId xmlns:a16="http://schemas.microsoft.com/office/drawing/2014/main" xmlns=""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PROPOSED SYSTEM</a:t>
            </a:r>
            <a:endParaRPr lang="en-IN" sz="3200" b="1" dirty="0">
              <a:solidFill>
                <a:schemeClr val="accent1"/>
              </a:solidFill>
            </a:endParaRPr>
          </a:p>
        </p:txBody>
      </p:sp>
    </p:spTree>
    <p:extLst>
      <p:ext uri="{BB962C8B-B14F-4D97-AF65-F5344CB8AC3E}">
        <p14:creationId xmlns:p14="http://schemas.microsoft.com/office/powerpoint/2010/main" xmlns="" val="23805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9C15D4C-3AF8-4262-9C2E-030BCC1493EF}"/>
              </a:ext>
            </a:extLst>
          </p:cNvPr>
          <p:cNvSpPr txBox="1">
            <a:spLocks/>
          </p:cNvSpPr>
          <p:nvPr/>
        </p:nvSpPr>
        <p:spPr>
          <a:xfrm>
            <a:off x="465999" y="993731"/>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Effective solution for gastric cancer diagnosis.</a:t>
            </a:r>
            <a:endParaRPr lang="en-US" sz="2400" dirty="0">
              <a:ea typeface="Times New Roman" panose="02020603050405020304" pitchFamily="18" charset="0"/>
            </a:endParaRPr>
          </a:p>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Accurate diagnosis helps pathologist with easier prediction.</a:t>
            </a:r>
            <a:endParaRPr lang="en-US" sz="2400" dirty="0">
              <a:ea typeface="Times New Roman" panose="02020603050405020304" pitchFamily="18" charset="0"/>
            </a:endParaRPr>
          </a:p>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Multi algorithm combination in MIFNET provides the best results.</a:t>
            </a:r>
            <a:endParaRPr lang="en-US" sz="2400" dirty="0">
              <a:ea typeface="Times New Roman" panose="02020603050405020304" pitchFamily="18" charset="0"/>
            </a:endParaRPr>
          </a:p>
        </p:txBody>
      </p:sp>
      <p:sp>
        <p:nvSpPr>
          <p:cNvPr id="3" name="Title 2">
            <a:extLst>
              <a:ext uri="{FF2B5EF4-FFF2-40B4-BE49-F238E27FC236}">
                <a16:creationId xmlns:a16="http://schemas.microsoft.com/office/drawing/2014/main" xmlns="" id="{430C4CD9-ED1E-4CB1-99B9-329C134B3575}"/>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ADVANTAGES OF PROPOSED SYSTEM</a:t>
            </a:r>
            <a:endParaRPr lang="en-IN" sz="3200" b="1" dirty="0">
              <a:solidFill>
                <a:schemeClr val="accent1"/>
              </a:solidFill>
            </a:endParaRPr>
          </a:p>
        </p:txBody>
      </p:sp>
    </p:spTree>
    <p:extLst>
      <p:ext uri="{BB962C8B-B14F-4D97-AF65-F5344CB8AC3E}">
        <p14:creationId xmlns:p14="http://schemas.microsoft.com/office/powerpoint/2010/main" xmlns="" val="162806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67670522-35EA-4A3A-9419-1736ACFB6FFF}"/>
              </a:ext>
            </a:extLst>
          </p:cNvPr>
          <p:cNvSpPr txBox="1">
            <a:spLocks/>
          </p:cNvSpPr>
          <p:nvPr/>
        </p:nvSpPr>
        <p:spPr>
          <a:xfrm>
            <a:off x="2684209" y="2580968"/>
            <a:ext cx="7108722" cy="12978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solidFill>
              </a:rPr>
              <a:t>ARCHITECTURAL DIAGRAM</a:t>
            </a:r>
            <a:endParaRPr lang="en-IN" sz="4800" b="1" dirty="0">
              <a:solidFill>
                <a:schemeClr val="accent1"/>
              </a:solidFill>
            </a:endParaRPr>
          </a:p>
        </p:txBody>
      </p:sp>
    </p:spTree>
    <p:extLst>
      <p:ext uri="{BB962C8B-B14F-4D97-AF65-F5344CB8AC3E}">
        <p14:creationId xmlns:p14="http://schemas.microsoft.com/office/powerpoint/2010/main" xmlns="" val="293599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61579A8-9B55-F9B1-EE9E-E0DEDDE37753}"/>
              </a:ext>
            </a:extLst>
          </p:cNvPr>
          <p:cNvPicPr/>
          <p:nvPr/>
        </p:nvPicPr>
        <p:blipFill>
          <a:blip r:embed="rId2">
            <a:extLst>
              <a:ext uri="{28A0092B-C50C-407E-A947-70E740481C1C}">
                <a14:useLocalDpi xmlns:a14="http://schemas.microsoft.com/office/drawing/2010/main" xmlns="" val="0"/>
              </a:ext>
            </a:extLst>
          </a:blip>
          <a:stretch>
            <a:fillRect/>
          </a:stretch>
        </p:blipFill>
        <p:spPr>
          <a:xfrm>
            <a:off x="1593669" y="128406"/>
            <a:ext cx="8987246" cy="6496685"/>
          </a:xfrm>
          <a:prstGeom prst="rect">
            <a:avLst/>
          </a:prstGeom>
        </p:spPr>
      </p:pic>
    </p:spTree>
    <p:extLst>
      <p:ext uri="{BB962C8B-B14F-4D97-AF65-F5344CB8AC3E}">
        <p14:creationId xmlns:p14="http://schemas.microsoft.com/office/powerpoint/2010/main" xmlns="" val="1229299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TotalTime>
  <Words>599</Words>
  <Application>Microsoft Office PowerPoint</Application>
  <PresentationFormat>Custom</PresentationFormat>
  <Paragraphs>98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admn</cp:lastModifiedBy>
  <cp:revision>23</cp:revision>
  <dcterms:created xsi:type="dcterms:W3CDTF">2021-11-17T12:36:09Z</dcterms:created>
  <dcterms:modified xsi:type="dcterms:W3CDTF">2022-05-17T04:59:47Z</dcterms:modified>
</cp:coreProperties>
</file>