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307" r:id="rId4"/>
    <p:sldId id="308" r:id="rId5"/>
    <p:sldId id="313" r:id="rId6"/>
    <p:sldId id="312" r:id="rId7"/>
    <p:sldId id="314" r:id="rId8"/>
    <p:sldId id="310" r:id="rId9"/>
    <p:sldId id="311" r:id="rId10"/>
    <p:sldId id="315" r:id="rId11"/>
    <p:sldId id="316" r:id="rId12"/>
    <p:sldId id="309" r:id="rId13"/>
    <p:sldId id="261" r:id="rId14"/>
    <p:sldId id="262" r:id="rId15"/>
    <p:sldId id="266" r:id="rId16"/>
    <p:sldId id="267" r:id="rId17"/>
    <p:sldId id="259" r:id="rId18"/>
    <p:sldId id="269" r:id="rId19"/>
    <p:sldId id="270" r:id="rId20"/>
    <p:sldId id="298" r:id="rId21"/>
    <p:sldId id="300" r:id="rId22"/>
    <p:sldId id="301" r:id="rId23"/>
    <p:sldId id="272" r:id="rId24"/>
    <p:sldId id="317" r:id="rId25"/>
    <p:sldId id="318" r:id="rId26"/>
    <p:sldId id="319"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FB4AC4-F7D1-4D93-AB9C-C9618994034D}"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269280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59509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291480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227456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B4AC4-F7D1-4D93-AB9C-C9618994034D}"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171486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FB4AC4-F7D1-4D93-AB9C-C9618994034D}"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229404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FB4AC4-F7D1-4D93-AB9C-C9618994034D}" type="datetimeFigureOut">
              <a:rPr lang="en-US" smtClean="0"/>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409712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FB4AC4-F7D1-4D93-AB9C-C9618994034D}" type="datetimeFigureOut">
              <a:rPr lang="en-US" smtClean="0"/>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340380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B4AC4-F7D1-4D93-AB9C-C9618994034D}" type="datetimeFigureOut">
              <a:rPr lang="en-US" smtClean="0"/>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318015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B4AC4-F7D1-4D93-AB9C-C9618994034D}"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304341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B4AC4-F7D1-4D93-AB9C-C9618994034D}"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7657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B4AC4-F7D1-4D93-AB9C-C9618994034D}" type="datetimeFigureOut">
              <a:rPr lang="en-US" smtClean="0"/>
              <a:t>4/6/2022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25A12-E41F-46FF-A1B7-788DD3CF127E}" type="slidenum">
              <a:rPr lang="en-US" smtClean="0"/>
              <a:t>‹#›</a:t>
            </a:fld>
            <a:endParaRPr lang="en-US"/>
          </a:p>
        </p:txBody>
      </p:sp>
    </p:spTree>
    <p:extLst>
      <p:ext uri="{BB962C8B-B14F-4D97-AF65-F5344CB8AC3E}">
        <p14:creationId xmlns:p14="http://schemas.microsoft.com/office/powerpoint/2010/main" val="355628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abstract/document/8543186/"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abstract/document/8310030/"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abstract/document/8310003/"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109/TCYB.2020.3024868" TargetMode="External"/><Relationship Id="rId2" Type="http://schemas.openxmlformats.org/officeDocument/2006/relationships/hyperlink" Target="https://doi.org/10.1109/TSMC.2021.3096974" TargetMode="External"/><Relationship Id="rId1" Type="http://schemas.openxmlformats.org/officeDocument/2006/relationships/slideLayout" Target="../slideLayouts/slideLayout7.xml"/><Relationship Id="rId4" Type="http://schemas.openxmlformats.org/officeDocument/2006/relationships/hyperlink" Target="https://doi.org/10.1109/TBCAS.2019.2959278"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109/TII.2020.3011675" TargetMode="External"/><Relationship Id="rId2" Type="http://schemas.openxmlformats.org/officeDocument/2006/relationships/hyperlink" Target="https://doi.org/10.1109/TRPMS.2020.2994870" TargetMode="External"/><Relationship Id="rId1" Type="http://schemas.openxmlformats.org/officeDocument/2006/relationships/slideLayout" Target="../slideLayouts/slideLayout7.xml"/><Relationship Id="rId4" Type="http://schemas.openxmlformats.org/officeDocument/2006/relationships/hyperlink" Target="https://doi.org/10.1109/TBCAS.2019.2954846"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109/TBME.2018.2882867" TargetMode="External"/><Relationship Id="rId2" Type="http://schemas.openxmlformats.org/officeDocument/2006/relationships/hyperlink" Target="https://doi.org/10.1109/TBCAS.2019.2918244" TargetMode="External"/><Relationship Id="rId1" Type="http://schemas.openxmlformats.org/officeDocument/2006/relationships/slideLayout" Target="../slideLayouts/slideLayout7.xml"/><Relationship Id="rId4" Type="http://schemas.openxmlformats.org/officeDocument/2006/relationships/hyperlink" Target="https://doi.org/10.1109/TCBB.2018.2814043"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doi.org/10.1109/TCBB.2018.2814049"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abstract/document/9492312/"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abstract/document/9226097/"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abstract/document/8931582/"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abstract/document/909422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abstract/document/9147031/"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abstract/document/8908680/"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abstract/document/8719967/"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50FB0D-E624-46FF-9182-FAB39DC3D132}"/>
              </a:ext>
            </a:extLst>
          </p:cNvPr>
          <p:cNvSpPr/>
          <p:nvPr/>
        </p:nvSpPr>
        <p:spPr>
          <a:xfrm>
            <a:off x="855519" y="683024"/>
            <a:ext cx="10474036" cy="1569660"/>
          </a:xfrm>
          <a:prstGeom prst="rect">
            <a:avLst/>
          </a:prstGeom>
        </p:spPr>
        <p:txBody>
          <a:bodyPr wrap="square">
            <a:spAutoFit/>
          </a:bodyPr>
          <a:lstStyle/>
          <a:p>
            <a:pPr algn="ctr"/>
            <a:r>
              <a:rPr lang="en-IN" sz="4800" b="1" dirty="0">
                <a:solidFill>
                  <a:schemeClr val="accent1"/>
                </a:solidFill>
                <a:latin typeface="+mj-lt"/>
                <a:ea typeface="Calibri" panose="020F0502020204030204" pitchFamily="34" charset="0"/>
              </a:rPr>
              <a:t>DIAGNOSIS OF GASTRIC CANCER </a:t>
            </a:r>
            <a:r>
              <a:rPr lang="en-IN" sz="4800" b="1">
                <a:solidFill>
                  <a:schemeClr val="accent1"/>
                </a:solidFill>
                <a:latin typeface="+mj-lt"/>
                <a:ea typeface="Calibri" panose="020F0502020204030204" pitchFamily="34" charset="0"/>
              </a:rPr>
              <a:t>USING MIFNET </a:t>
            </a:r>
            <a:r>
              <a:rPr lang="en-IN" sz="4800" b="1" dirty="0">
                <a:solidFill>
                  <a:schemeClr val="accent1"/>
                </a:solidFill>
                <a:latin typeface="+mj-lt"/>
                <a:ea typeface="Calibri" panose="020F0502020204030204" pitchFamily="34" charset="0"/>
              </a:rPr>
              <a:t>ALGORITHM</a:t>
            </a:r>
            <a:endParaRPr lang="en-US" sz="4800" dirty="0">
              <a:solidFill>
                <a:schemeClr val="accent1"/>
              </a:solidFill>
              <a:latin typeface="+mj-lt"/>
            </a:endParaRPr>
          </a:p>
        </p:txBody>
      </p:sp>
      <p:sp>
        <p:nvSpPr>
          <p:cNvPr id="5" name="TextBox 4">
            <a:extLst>
              <a:ext uri="{FF2B5EF4-FFF2-40B4-BE49-F238E27FC236}">
                <a16:creationId xmlns:a16="http://schemas.microsoft.com/office/drawing/2014/main" id="{F0FBE3C8-59B0-4342-A332-50016DF9EA5C}"/>
              </a:ext>
            </a:extLst>
          </p:cNvPr>
          <p:cNvSpPr txBox="1"/>
          <p:nvPr/>
        </p:nvSpPr>
        <p:spPr>
          <a:xfrm>
            <a:off x="6305550" y="2924175"/>
            <a:ext cx="4276725" cy="2308324"/>
          </a:xfrm>
          <a:prstGeom prst="rect">
            <a:avLst/>
          </a:prstGeom>
          <a:noFill/>
        </p:spPr>
        <p:txBody>
          <a:bodyPr wrap="square" rtlCol="0">
            <a:spAutoFit/>
          </a:bodyPr>
          <a:lstStyle/>
          <a:p>
            <a:r>
              <a:rPr lang="en-US" dirty="0"/>
              <a:t>BATCH A4</a:t>
            </a:r>
          </a:p>
          <a:p>
            <a:r>
              <a:rPr lang="en-US" dirty="0"/>
              <a:t>H.DHIVYADHARSHINI – 2018PECCS126</a:t>
            </a:r>
          </a:p>
          <a:p>
            <a:r>
              <a:rPr lang="en-US" dirty="0"/>
              <a:t>R.DIVYA DHARSHINI – 2018PECCS127</a:t>
            </a:r>
          </a:p>
          <a:p>
            <a:r>
              <a:rPr lang="en-US" dirty="0"/>
              <a:t>S.KEERTHANA – 2018PECCS149</a:t>
            </a:r>
          </a:p>
          <a:p>
            <a:endParaRPr lang="en-US" dirty="0"/>
          </a:p>
          <a:p>
            <a:r>
              <a:rPr lang="en-US" dirty="0"/>
              <a:t>PROJECT GUIDE: </a:t>
            </a:r>
            <a:r>
              <a:rPr lang="en-US" dirty="0" err="1"/>
              <a:t>Dr.K.Sangeetha</a:t>
            </a:r>
            <a:endParaRPr lang="en-US" dirty="0"/>
          </a:p>
          <a:p>
            <a:r>
              <a:rPr lang="en-US" dirty="0"/>
              <a:t>PROJECT COORDINATOR: </a:t>
            </a:r>
            <a:r>
              <a:rPr lang="en-US" dirty="0" err="1"/>
              <a:t>Dr.L.Jaba</a:t>
            </a:r>
            <a:r>
              <a:rPr lang="en-US" dirty="0"/>
              <a:t> Sheela</a:t>
            </a:r>
          </a:p>
          <a:p>
            <a:endParaRPr lang="en-IN" dirty="0"/>
          </a:p>
        </p:txBody>
      </p:sp>
    </p:spTree>
    <p:extLst>
      <p:ext uri="{BB962C8B-B14F-4D97-AF65-F5344CB8AC3E}">
        <p14:creationId xmlns:p14="http://schemas.microsoft.com/office/powerpoint/2010/main" val="344466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4278695918"/>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Predicting Invasive Disease-Free Survival for Early Stage Breast Cancer Patients Using Follow-Up Clinical Data </a:t>
                      </a:r>
                      <a:r>
                        <a:rPr lang="en-US" sz="1600" b="0" i="0" u="none" strike="noStrike" kern="1200" baseline="0" dirty="0">
                          <a:solidFill>
                            <a:schemeClr val="tx1"/>
                          </a:solidFill>
                          <a:effectLst/>
                          <a:latin typeface="+mn-lt"/>
                          <a:ea typeface="+mn-ea"/>
                          <a:cs typeface="+mn-cs"/>
                        </a:rPr>
                        <a:t>[</a:t>
                      </a:r>
                      <a:r>
                        <a:rPr lang="en-US" sz="1600" b="0" i="0" u="none" strike="noStrike" kern="1200" baseline="0" dirty="0">
                          <a:solidFill>
                            <a:schemeClr val="tx1"/>
                          </a:solidFill>
                          <a:latin typeface="+mn-lt"/>
                          <a:ea typeface="+mn-ea"/>
                          <a:cs typeface="+mn-cs"/>
                        </a:rPr>
                        <a:t>2019]</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Bo Fu; Pei Liu; </a:t>
                      </a:r>
                      <a:r>
                        <a:rPr lang="en-US" sz="1600" kern="1200" dirty="0" err="1">
                          <a:solidFill>
                            <a:schemeClr val="tx1"/>
                          </a:solidFill>
                          <a:effectLst/>
                          <a:latin typeface="+mn-lt"/>
                          <a:ea typeface="+mn-ea"/>
                          <a:cs typeface="+mn-cs"/>
                        </a:rPr>
                        <a:t>Jie</a:t>
                      </a:r>
                      <a:r>
                        <a:rPr lang="en-US" sz="1600" kern="1200" dirty="0">
                          <a:solidFill>
                            <a:schemeClr val="tx1"/>
                          </a:solidFill>
                          <a:effectLst/>
                          <a:latin typeface="+mn-lt"/>
                          <a:ea typeface="+mn-ea"/>
                          <a:cs typeface="+mn-cs"/>
                        </a:rPr>
                        <a:t> Lin; Ling Deng; </a:t>
                      </a:r>
                      <a:r>
                        <a:rPr lang="en-US" sz="1600" kern="1200" dirty="0" err="1">
                          <a:solidFill>
                            <a:schemeClr val="tx1"/>
                          </a:solidFill>
                          <a:effectLst/>
                          <a:latin typeface="+mn-lt"/>
                          <a:ea typeface="+mn-ea"/>
                          <a:cs typeface="+mn-cs"/>
                        </a:rPr>
                        <a:t>Kejia</a:t>
                      </a:r>
                      <a:r>
                        <a:rPr lang="en-US" sz="1600" kern="1200" dirty="0">
                          <a:solidFill>
                            <a:schemeClr val="tx1"/>
                          </a:solidFill>
                          <a:effectLst/>
                          <a:latin typeface="+mn-lt"/>
                          <a:ea typeface="+mn-ea"/>
                          <a:cs typeface="+mn-cs"/>
                        </a:rPr>
                        <a:t> Hu; Hong Zheng, </a:t>
                      </a:r>
                      <a:endParaRPr lang="en-US" sz="1600" b="0" i="0" u="none" strike="noStrike" kern="1200" baseline="0" dirty="0">
                        <a:solidFill>
                          <a:schemeClr val="tx1"/>
                        </a:solidFill>
                        <a:latin typeface="+mn-lt"/>
                        <a:ea typeface="+mn-ea"/>
                        <a:cs typeface="+mn-cs"/>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Invasive Disease-Free Survival (</a:t>
                      </a:r>
                      <a:r>
                        <a:rPr lang="en-US" sz="1600" dirty="0" err="1"/>
                        <a:t>iDFS</a:t>
                      </a:r>
                      <a:r>
                        <a:rPr lang="en-US" sz="1600" dirty="0"/>
                        <a:t>) for early-stage breast cancer patients called MP4Ei is proposed.</a:t>
                      </a: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600" dirty="0">
                          <a:effectLst/>
                          <a:latin typeface="Calibri" panose="020F0502020204030204" pitchFamily="34" charset="0"/>
                          <a:ea typeface="Calibri" panose="020F0502020204030204" pitchFamily="34" charset="0"/>
                          <a:cs typeface="Times New Roman" panose="02020603050405020304" pitchFamily="18" charset="0"/>
                        </a:rPr>
                        <a:t> algorithm.</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1600" b="0" i="0" u="none" strike="noStrike" kern="1200" baseline="0" dirty="0">
                        <a:solidFill>
                          <a:schemeClr val="tx1"/>
                        </a:solidFill>
                        <a:effectLst/>
                        <a:latin typeface="Calibri" panose="020F0502020204030204" pitchFamily="34"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a:solidFill>
                            <a:schemeClr val="tx1"/>
                          </a:solidFill>
                          <a:effectLst/>
                          <a:latin typeface="Calibri" panose="020F0502020204030204" pitchFamily="34" charset="0"/>
                          <a:ea typeface="+mn-ea"/>
                          <a:cs typeface="Times New Roman" panose="02020603050405020304" pitchFamily="18" charset="0"/>
                        </a:rPr>
                        <a:t>Accuracy 84%</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1600" b="0" i="0" u="none" strike="noStrike" kern="1200" baseline="0" dirty="0">
                        <a:solidFill>
                          <a:schemeClr val="tx1"/>
                        </a:solidFill>
                        <a:effectLst/>
                        <a:latin typeface="Calibri" panose="020F0502020204030204" pitchFamily="34"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800" u="sng" kern="1200" dirty="0">
                          <a:solidFill>
                            <a:schemeClr val="tx1"/>
                          </a:solidFill>
                          <a:effectLst/>
                          <a:latin typeface="+mn-lt"/>
                          <a:ea typeface="+mn-ea"/>
                          <a:cs typeface="+mn-cs"/>
                          <a:hlinkClick r:id="rId2"/>
                        </a:rPr>
                        <a:t>https://ieeexplore.ieee.org/abstract/document/8543186/</a:t>
                      </a: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r>
                        <a:rPr lang="en-US" sz="1600" kern="1200" dirty="0">
                          <a:solidFill>
                            <a:schemeClr val="tx1"/>
                          </a:solidFill>
                          <a:effectLst/>
                          <a:latin typeface="+mn-lt"/>
                          <a:ea typeface="+mn-ea"/>
                          <a:cs typeface="+mn-cs"/>
                        </a:rPr>
                        <a:t>It could be used in clinical practice to predict patient’s prognosis and future surviving state</a:t>
                      </a:r>
                      <a:r>
                        <a:rPr lang="en-US" sz="1600" b="0" i="0" u="none" strike="noStrike" kern="1200" baseline="0" dirty="0">
                          <a:solidFill>
                            <a:schemeClr val="tx1"/>
                          </a:solidFill>
                          <a:latin typeface="+mn-lt"/>
                          <a:ea typeface="+mn-ea"/>
                          <a:cs typeface="+mn-cs"/>
                        </a:rPr>
                        <a:t>.</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Tx/>
                        <a:buSzTx/>
                        <a:buFontTx/>
                        <a:buNone/>
                      </a:pP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The classical algorithms have their disadvantages because of the lack of regularization.</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lvl="0" algn="just">
                        <a:lnSpc>
                          <a:spcPct val="150000"/>
                        </a:lnSpc>
                      </a:pPr>
                      <a:r>
                        <a:rPr lang="en-US" sz="1600" dirty="0"/>
                        <a:t>More clinical data is required to improve the model.</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7912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3377158838"/>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Stage-Dependent Gene Expression Profiling in Colorectal Cancer [2019]</a:t>
                      </a:r>
                      <a:endParaRPr lang="en-US"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Man-Sun Kim; </a:t>
                      </a:r>
                      <a:r>
                        <a:rPr lang="en-US" sz="1600" kern="1200" dirty="0" err="1">
                          <a:solidFill>
                            <a:schemeClr val="tx1"/>
                          </a:solidFill>
                          <a:effectLst/>
                          <a:latin typeface="+mn-lt"/>
                          <a:ea typeface="+mn-ea"/>
                          <a:cs typeface="+mn-cs"/>
                        </a:rPr>
                        <a:t>Dongsan</a:t>
                      </a:r>
                      <a:r>
                        <a:rPr lang="en-US" sz="1600" kern="1200" dirty="0">
                          <a:solidFill>
                            <a:schemeClr val="tx1"/>
                          </a:solidFill>
                          <a:effectLst/>
                          <a:latin typeface="+mn-lt"/>
                          <a:ea typeface="+mn-ea"/>
                          <a:cs typeface="+mn-cs"/>
                        </a:rPr>
                        <a:t> Kim; </a:t>
                      </a:r>
                      <a:r>
                        <a:rPr lang="en-US" sz="1600" kern="1200" dirty="0" err="1">
                          <a:solidFill>
                            <a:schemeClr val="tx1"/>
                          </a:solidFill>
                          <a:effectLst/>
                          <a:latin typeface="+mn-lt"/>
                          <a:ea typeface="+mn-ea"/>
                          <a:cs typeface="+mn-cs"/>
                        </a:rPr>
                        <a:t>Jeong</a:t>
                      </a:r>
                      <a:r>
                        <a:rPr lang="en-US" sz="1600" kern="1200" dirty="0">
                          <a:solidFill>
                            <a:schemeClr val="tx1"/>
                          </a:solidFill>
                          <a:effectLst/>
                          <a:latin typeface="+mn-lt"/>
                          <a:ea typeface="+mn-ea"/>
                          <a:cs typeface="+mn-cs"/>
                        </a:rPr>
                        <a:t>-Rae Kim, </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Linear mixed-effect regression model (LMER)</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https://ieeexplore.ieee.org/abstract/document/8310030/</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kern="1200" dirty="0">
                          <a:solidFill>
                            <a:schemeClr val="tx1"/>
                          </a:solidFill>
                          <a:effectLst/>
                          <a:latin typeface="+mn-lt"/>
                          <a:ea typeface="+mn-ea"/>
                          <a:cs typeface="+mn-cs"/>
                        </a:rPr>
                        <a:t>To find specific gene expression changes according to cancer stage.</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1600" dirty="0">
                          <a:effectLst/>
                          <a:latin typeface="Calibri" panose="020F0502020204030204" pitchFamily="34" charset="0"/>
                          <a:ea typeface="Calibri" panose="020F0502020204030204" pitchFamily="34" charset="0"/>
                          <a:cs typeface="Times New Roman" panose="02020603050405020304" pitchFamily="18" charset="0"/>
                        </a:rPr>
                        <a:t>Can be used to understand underlying the mechanisms of cancer development such as cancer growth and metastasis.</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t>Genes that show large difference between LMER and LM are limited from the result.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t>Investigation of causative relationship between cancer stage and gene expression level based on correlative analysis is one of the limitation.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6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1158896933"/>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Systematic Inspection of the Clinical Relevance of TP53 Missense Mutations in Gastric Cancer, [2018]</a:t>
                      </a: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err="1">
                          <a:solidFill>
                            <a:schemeClr val="tx1"/>
                          </a:solidFill>
                          <a:latin typeface="+mn-lt"/>
                          <a:ea typeface="+mn-ea"/>
                          <a:cs typeface="+mn-cs"/>
                        </a:rPr>
                        <a:t>SeongRyeol</a:t>
                      </a:r>
                      <a:r>
                        <a:rPr lang="en-IN" sz="1600" b="0" i="0" u="none" strike="noStrike" kern="1200" baseline="0" dirty="0">
                          <a:solidFill>
                            <a:schemeClr val="tx1"/>
                          </a:solidFill>
                          <a:latin typeface="+mn-lt"/>
                          <a:ea typeface="+mn-ea"/>
                          <a:cs typeface="+mn-cs"/>
                        </a:rPr>
                        <a:t> Moon, Curt Balch, </a:t>
                      </a:r>
                      <a:r>
                        <a:rPr lang="en-IN" sz="1600" b="0" i="0" u="none" strike="noStrike" kern="1200" baseline="0" dirty="0" err="1">
                          <a:solidFill>
                            <a:schemeClr val="tx1"/>
                          </a:solidFill>
                          <a:latin typeface="+mn-lt"/>
                          <a:ea typeface="+mn-ea"/>
                          <a:cs typeface="+mn-cs"/>
                        </a:rPr>
                        <a:t>Sungjin</a:t>
                      </a:r>
                      <a:r>
                        <a:rPr lang="en-IN" sz="1600" b="0" i="0" u="none" strike="noStrike" kern="1200" baseline="0" dirty="0">
                          <a:solidFill>
                            <a:schemeClr val="tx1"/>
                          </a:solidFill>
                          <a:latin typeface="+mn-lt"/>
                          <a:ea typeface="+mn-ea"/>
                          <a:cs typeface="+mn-cs"/>
                        </a:rPr>
                        <a:t> Park, </a:t>
                      </a:r>
                      <a:r>
                        <a:rPr lang="en-IN" sz="1600" b="0" i="0" u="none" strike="noStrike" kern="1200" baseline="0" dirty="0" err="1">
                          <a:solidFill>
                            <a:schemeClr val="tx1"/>
                          </a:solidFill>
                          <a:latin typeface="+mn-lt"/>
                          <a:ea typeface="+mn-ea"/>
                          <a:cs typeface="+mn-cs"/>
                        </a:rPr>
                        <a:t>Jinhyuk</a:t>
                      </a:r>
                      <a:r>
                        <a:rPr lang="en-IN" sz="1600" b="0" i="0" u="none" strike="noStrike" kern="1200" baseline="0" dirty="0">
                          <a:solidFill>
                            <a:schemeClr val="tx1"/>
                          </a:solidFill>
                          <a:latin typeface="+mn-lt"/>
                          <a:ea typeface="+mn-ea"/>
                          <a:cs typeface="+mn-cs"/>
                        </a:rPr>
                        <a:t> Lee, </a:t>
                      </a:r>
                      <a:r>
                        <a:rPr lang="en-IN" sz="1600" b="0" i="0" u="none" strike="noStrike" kern="1200" baseline="0" dirty="0" err="1">
                          <a:solidFill>
                            <a:schemeClr val="tx1"/>
                          </a:solidFill>
                          <a:latin typeface="+mn-lt"/>
                          <a:ea typeface="+mn-ea"/>
                          <a:cs typeface="+mn-cs"/>
                        </a:rPr>
                        <a:t>Jiyong</a:t>
                      </a:r>
                      <a:r>
                        <a:rPr lang="en-IN" sz="1600" b="0" i="0" u="none" strike="noStrike" kern="1200" baseline="0" dirty="0">
                          <a:solidFill>
                            <a:schemeClr val="tx1"/>
                          </a:solidFill>
                          <a:latin typeface="+mn-lt"/>
                          <a:ea typeface="+mn-ea"/>
                          <a:cs typeface="+mn-cs"/>
                        </a:rPr>
                        <a:t> Sung, and </a:t>
                      </a:r>
                      <a:r>
                        <a:rPr lang="en-IN" sz="1600" b="0" i="0" u="none" strike="noStrike" kern="1200" baseline="0" dirty="0" err="1">
                          <a:solidFill>
                            <a:schemeClr val="tx1"/>
                          </a:solidFill>
                          <a:latin typeface="+mn-lt"/>
                          <a:ea typeface="+mn-ea"/>
                          <a:cs typeface="+mn-cs"/>
                        </a:rPr>
                        <a:t>Seungyoon</a:t>
                      </a:r>
                      <a:r>
                        <a:rPr lang="en-IN" sz="1600" b="0" i="0" u="none" strike="noStrike" kern="1200" baseline="0" dirty="0">
                          <a:solidFill>
                            <a:schemeClr val="tx1"/>
                          </a:solidFill>
                          <a:latin typeface="+mn-lt"/>
                          <a:ea typeface="+mn-ea"/>
                          <a:cs typeface="+mn-cs"/>
                        </a:rPr>
                        <a:t> Nam</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TP53 Missense Mutations In Gastric Cancer</a:t>
                      </a:r>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algn="just">
                        <a:lnSpc>
                          <a:spcPct val="150000"/>
                        </a:lnSpc>
                      </a:pPr>
                      <a:r>
                        <a:rPr lang="en-IN" sz="1800" u="sng" kern="1200">
                          <a:solidFill>
                            <a:schemeClr val="tx1"/>
                          </a:solidFill>
                          <a:effectLst/>
                          <a:latin typeface="+mn-lt"/>
                          <a:ea typeface="+mn-ea"/>
                          <a:cs typeface="+mn-cs"/>
                          <a:hlinkClick r:id="rId2"/>
                        </a:rPr>
                        <a:t>https://ieeexplore.ieee.org/abstract/document/8310003/</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kern="1200" dirty="0">
                          <a:solidFill>
                            <a:schemeClr val="tx1"/>
                          </a:solidFill>
                          <a:effectLst/>
                          <a:latin typeface="+mn-lt"/>
                          <a:ea typeface="+mn-ea"/>
                          <a:cs typeface="+mn-cs"/>
                        </a:rPr>
                        <a:t>Patients having mutations at R248 showed poorer survival than other patients having mutations at different TP53 positions</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lvl="0" algn="just">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rPr>
                        <a:t>Discusses only about treating the cancer.</a:t>
                      </a: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2554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5C358E-E2B4-44D2-9AF3-B6DB54D36A98}"/>
              </a:ext>
            </a:extLst>
          </p:cNvPr>
          <p:cNvSpPr txBox="1">
            <a:spLocks/>
          </p:cNvSpPr>
          <p:nvPr/>
        </p:nvSpPr>
        <p:spPr>
          <a:xfrm>
            <a:off x="465999" y="1150373"/>
            <a:ext cx="11256100" cy="53552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2400" dirty="0"/>
              <a:t>They propose a novel intelligent decision-making method for GC screening (ID-GCS), a multimodal semantic fusion based data-driven decision-making system.</a:t>
            </a:r>
          </a:p>
          <a:p>
            <a:pPr algn="just">
              <a:lnSpc>
                <a:spcPct val="150000"/>
              </a:lnSpc>
            </a:pPr>
            <a:r>
              <a:rPr lang="en-IN" sz="2400" dirty="0"/>
              <a:t>ID-GCS exploits a hybrid attention mechanism to extract textual semantics from multimodal gastroscopy reports and performs semantic fusion to integrate the semantics of textual gastroscopy reports and images, resulting in improved interpretability of gastroscopy findings. </a:t>
            </a:r>
            <a:endParaRPr lang="en-US" sz="2400" dirty="0"/>
          </a:p>
        </p:txBody>
      </p:sp>
      <p:sp>
        <p:nvSpPr>
          <p:cNvPr id="3" name="Title 2">
            <a:extLst>
              <a:ext uri="{FF2B5EF4-FFF2-40B4-BE49-F238E27FC236}">
                <a16:creationId xmlns:a16="http://schemas.microsoft.com/office/drawing/2014/main" id="{19DFBE59-C403-4E9B-A2FB-AD1415651812}"/>
              </a:ext>
            </a:extLst>
          </p:cNvPr>
          <p:cNvSpPr txBox="1">
            <a:spLocks/>
          </p:cNvSpPr>
          <p:nvPr/>
        </p:nvSpPr>
        <p:spPr>
          <a:xfrm>
            <a:off x="465999" y="206478"/>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EXISTING SYSTEM</a:t>
            </a:r>
            <a:endParaRPr lang="en-IN" sz="3200" b="1" dirty="0">
              <a:solidFill>
                <a:schemeClr val="accent1"/>
              </a:solidFill>
            </a:endParaRPr>
          </a:p>
        </p:txBody>
      </p:sp>
    </p:spTree>
    <p:extLst>
      <p:ext uri="{BB962C8B-B14F-4D97-AF65-F5344CB8AC3E}">
        <p14:creationId xmlns:p14="http://schemas.microsoft.com/office/powerpoint/2010/main" val="148267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F64A71-23D0-487D-9319-552DED24CD87}"/>
              </a:ext>
            </a:extLst>
          </p:cNvPr>
          <p:cNvSpPr txBox="1">
            <a:spLocks/>
          </p:cNvSpPr>
          <p:nvPr/>
        </p:nvSpPr>
        <p:spPr>
          <a:xfrm>
            <a:off x="465999" y="1150373"/>
            <a:ext cx="11256100" cy="53552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pPr>
            <a:r>
              <a:rPr lang="en-IN" sz="2400" dirty="0"/>
              <a:t>The ID-GCS method had slightly worse complexity and fitting. </a:t>
            </a:r>
            <a:endParaRPr lang="en-US" sz="2400" dirty="0"/>
          </a:p>
          <a:p>
            <a:pPr lvl="0">
              <a:lnSpc>
                <a:spcPct val="150000"/>
              </a:lnSpc>
            </a:pPr>
            <a:r>
              <a:rPr lang="en-IN" sz="2400" dirty="0"/>
              <a:t>The accuracy of prediction is less which is not real time applicable.</a:t>
            </a:r>
            <a:endParaRPr lang="en-US" sz="2400" dirty="0"/>
          </a:p>
          <a:p>
            <a:pPr marL="0" lvl="0" indent="0">
              <a:lnSpc>
                <a:spcPct val="150000"/>
              </a:lnSpc>
              <a:buNone/>
            </a:pPr>
            <a:endParaRPr lang="en-US" sz="2400" dirty="0"/>
          </a:p>
        </p:txBody>
      </p:sp>
      <p:sp>
        <p:nvSpPr>
          <p:cNvPr id="3" name="Title 2">
            <a:extLst>
              <a:ext uri="{FF2B5EF4-FFF2-40B4-BE49-F238E27FC236}">
                <a16:creationId xmlns:a16="http://schemas.microsoft.com/office/drawing/2014/main" id="{3532EA1A-0249-4364-BE9F-4E8524105D9F}"/>
              </a:ext>
            </a:extLst>
          </p:cNvPr>
          <p:cNvSpPr txBox="1">
            <a:spLocks/>
          </p:cNvSpPr>
          <p:nvPr/>
        </p:nvSpPr>
        <p:spPr>
          <a:xfrm>
            <a:off x="465999" y="206478"/>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DISADVANTAGES OF EXISTING SYSTEM</a:t>
            </a:r>
            <a:endParaRPr lang="en-IN" sz="3200" b="1" dirty="0">
              <a:solidFill>
                <a:schemeClr val="accent1"/>
              </a:solidFill>
            </a:endParaRPr>
          </a:p>
        </p:txBody>
      </p:sp>
    </p:spTree>
    <p:extLst>
      <p:ext uri="{BB962C8B-B14F-4D97-AF65-F5344CB8AC3E}">
        <p14:creationId xmlns:p14="http://schemas.microsoft.com/office/powerpoint/2010/main" val="4012396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F3FC7-9451-41EE-9028-9C6644850975}"/>
              </a:ext>
            </a:extLst>
          </p:cNvPr>
          <p:cNvSpPr txBox="1">
            <a:spLocks/>
          </p:cNvSpPr>
          <p:nvPr/>
        </p:nvSpPr>
        <p:spPr>
          <a:xfrm>
            <a:off x="465999" y="798286"/>
            <a:ext cx="11256100" cy="57072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50000"/>
              </a:lnSpc>
            </a:pPr>
            <a:r>
              <a:rPr lang="en-IN" sz="2400" dirty="0"/>
              <a:t>This project develops a method using deep learning algorithms to assist the diagnosis of gastric cancer as it involves numerous tests to arrive at a conclusion. </a:t>
            </a:r>
            <a:endParaRPr lang="en-US" sz="2400" dirty="0"/>
          </a:p>
          <a:p>
            <a:pPr lvl="0" algn="just">
              <a:lnSpc>
                <a:spcPct val="150000"/>
              </a:lnSpc>
            </a:pPr>
            <a:r>
              <a:rPr lang="en-IN" sz="2400" dirty="0"/>
              <a:t>Advanced algorithm such as MIFNET is used to diagnose the presence of cancer more accurately. </a:t>
            </a:r>
            <a:endParaRPr lang="en-US" sz="2400" dirty="0"/>
          </a:p>
          <a:p>
            <a:pPr lvl="0" algn="just">
              <a:lnSpc>
                <a:spcPct val="150000"/>
              </a:lnSpc>
            </a:pPr>
            <a:r>
              <a:rPr lang="en-IN" sz="2400" dirty="0"/>
              <a:t>MIFNET is a combination of three different algorithm such as Multi task Net, Fusion Net and Global Net, the combination of which gives accurate prediction of gastric cancer without any additional diagnosis. </a:t>
            </a:r>
            <a:endParaRPr lang="en-US" sz="2400" dirty="0"/>
          </a:p>
          <a:p>
            <a:pPr lvl="0" algn="just">
              <a:lnSpc>
                <a:spcPct val="150000"/>
              </a:lnSpc>
            </a:pPr>
            <a:r>
              <a:rPr lang="en-IN" sz="2400" dirty="0"/>
              <a:t>Thus, this project helps in effective diagnosis of gastric cancer with higher accuracy than the existing models. </a:t>
            </a:r>
            <a:endParaRPr lang="en-US" sz="2400" dirty="0"/>
          </a:p>
        </p:txBody>
      </p:sp>
      <p:sp>
        <p:nvSpPr>
          <p:cNvPr id="3" name="Title 2">
            <a:extLst>
              <a:ext uri="{FF2B5EF4-FFF2-40B4-BE49-F238E27FC236}">
                <a16:creationId xmlns:a16="http://schemas.microsoft.com/office/drawing/2014/main"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PROPOSED SYSTEM</a:t>
            </a:r>
            <a:endParaRPr lang="en-IN" sz="3200" b="1" dirty="0">
              <a:solidFill>
                <a:schemeClr val="accent1"/>
              </a:solidFill>
            </a:endParaRPr>
          </a:p>
        </p:txBody>
      </p:sp>
    </p:spTree>
    <p:extLst>
      <p:ext uri="{BB962C8B-B14F-4D97-AF65-F5344CB8AC3E}">
        <p14:creationId xmlns:p14="http://schemas.microsoft.com/office/powerpoint/2010/main" val="23805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C15D4C-3AF8-4262-9C2E-030BCC1493EF}"/>
              </a:ext>
            </a:extLst>
          </p:cNvPr>
          <p:cNvSpPr txBox="1">
            <a:spLocks/>
          </p:cNvSpPr>
          <p:nvPr/>
        </p:nvSpPr>
        <p:spPr>
          <a:xfrm>
            <a:off x="465999" y="993731"/>
            <a:ext cx="11256100" cy="55118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a:lnSpc>
                <a:spcPct val="115000"/>
              </a:lnSpc>
              <a:buFont typeface="Symbol" panose="05050102010706020507" pitchFamily="18" charset="2"/>
              <a:buChar char=""/>
            </a:pPr>
            <a:r>
              <a:rPr lang="en-IN" sz="2400" dirty="0">
                <a:ea typeface="Times New Roman" panose="02020603050405020304" pitchFamily="18" charset="0"/>
              </a:rPr>
              <a:t>Effective solution for gastric cancer diagnosis.</a:t>
            </a:r>
            <a:endParaRPr lang="en-US" sz="2400" dirty="0">
              <a:ea typeface="Times New Roman" panose="02020603050405020304" pitchFamily="18" charset="0"/>
            </a:endParaRPr>
          </a:p>
          <a:p>
            <a:pPr marL="342900" marR="0" lvl="0" indent="-342900" algn="just">
              <a:lnSpc>
                <a:spcPct val="115000"/>
              </a:lnSpc>
              <a:buFont typeface="Symbol" panose="05050102010706020507" pitchFamily="18" charset="2"/>
              <a:buChar char=""/>
            </a:pPr>
            <a:r>
              <a:rPr lang="en-IN" sz="2400" dirty="0">
                <a:ea typeface="Times New Roman" panose="02020603050405020304" pitchFamily="18" charset="0"/>
              </a:rPr>
              <a:t>Accurate diagnosis helps pathologist with easier prediction.</a:t>
            </a:r>
            <a:endParaRPr lang="en-US" sz="2400" dirty="0">
              <a:ea typeface="Times New Roman" panose="02020603050405020304" pitchFamily="18" charset="0"/>
            </a:endParaRPr>
          </a:p>
          <a:p>
            <a:pPr marL="342900" marR="0" lvl="0" indent="-342900" algn="just">
              <a:lnSpc>
                <a:spcPct val="115000"/>
              </a:lnSpc>
              <a:buFont typeface="Symbol" panose="05050102010706020507" pitchFamily="18" charset="2"/>
              <a:buChar char=""/>
            </a:pPr>
            <a:r>
              <a:rPr lang="en-IN" sz="2400" dirty="0">
                <a:ea typeface="Times New Roman" panose="02020603050405020304" pitchFamily="18" charset="0"/>
              </a:rPr>
              <a:t>Multi algorithm combination in MIFNET provides the best results.</a:t>
            </a:r>
            <a:endParaRPr lang="en-US" sz="2400" dirty="0">
              <a:ea typeface="Times New Roman" panose="02020603050405020304" pitchFamily="18" charset="0"/>
            </a:endParaRPr>
          </a:p>
        </p:txBody>
      </p:sp>
      <p:sp>
        <p:nvSpPr>
          <p:cNvPr id="3" name="Title 2">
            <a:extLst>
              <a:ext uri="{FF2B5EF4-FFF2-40B4-BE49-F238E27FC236}">
                <a16:creationId xmlns:a16="http://schemas.microsoft.com/office/drawing/2014/main" id="{430C4CD9-ED1E-4CB1-99B9-329C134B3575}"/>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ADVANTAGES OF PROPOSED SYSTEM</a:t>
            </a:r>
            <a:endParaRPr lang="en-IN" sz="3200" b="1" dirty="0">
              <a:solidFill>
                <a:schemeClr val="accent1"/>
              </a:solidFill>
            </a:endParaRPr>
          </a:p>
        </p:txBody>
      </p:sp>
    </p:spTree>
    <p:extLst>
      <p:ext uri="{BB962C8B-B14F-4D97-AF65-F5344CB8AC3E}">
        <p14:creationId xmlns:p14="http://schemas.microsoft.com/office/powerpoint/2010/main" val="162806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B1BA15-5191-4096-B5BA-84FD0415BC9B}"/>
              </a:ext>
            </a:extLst>
          </p:cNvPr>
          <p:cNvSpPr>
            <a:spLocks noGrp="1"/>
          </p:cNvSpPr>
          <p:nvPr>
            <p:ph type="title"/>
          </p:nvPr>
        </p:nvSpPr>
        <p:spPr>
          <a:xfrm>
            <a:off x="838200" y="365125"/>
            <a:ext cx="10515600" cy="1094965"/>
          </a:xfrm>
        </p:spPr>
        <p:txBody>
          <a:bodyPr>
            <a:normAutofit/>
          </a:bodyPr>
          <a:lstStyle/>
          <a:p>
            <a:r>
              <a:rPr lang="en-US" sz="3200" dirty="0">
                <a:solidFill>
                  <a:schemeClr val="accent1"/>
                </a:solidFill>
                <a:latin typeface="Calibri Light (Body)"/>
              </a:rPr>
              <a:t>PROBLEM DEFINITION</a:t>
            </a:r>
            <a:endParaRPr lang="en-IN" sz="3200" dirty="0">
              <a:solidFill>
                <a:schemeClr val="accent1"/>
              </a:solidFill>
              <a:latin typeface="Calibri Light (Body)"/>
            </a:endParaRPr>
          </a:p>
        </p:txBody>
      </p:sp>
      <p:sp>
        <p:nvSpPr>
          <p:cNvPr id="5" name="Content Placeholder 2">
            <a:extLst>
              <a:ext uri="{FF2B5EF4-FFF2-40B4-BE49-F238E27FC236}">
                <a16:creationId xmlns:a16="http://schemas.microsoft.com/office/drawing/2014/main" id="{71574DB4-0733-439C-8E42-A20F17109CC3}"/>
              </a:ext>
            </a:extLst>
          </p:cNvPr>
          <p:cNvSpPr>
            <a:spLocks noGrp="1"/>
          </p:cNvSpPr>
          <p:nvPr>
            <p:ph idx="1"/>
          </p:nvPr>
        </p:nvSpPr>
        <p:spPr>
          <a:xfrm>
            <a:off x="838200" y="1622323"/>
            <a:ext cx="10515600" cy="4554640"/>
          </a:xfrm>
        </p:spPr>
        <p:txBody>
          <a:bodyPr>
            <a:normAutofit fontScale="92500" lnSpcReduction="10000"/>
          </a:bodyPr>
          <a:lstStyle/>
          <a:p>
            <a:pPr lvl="0">
              <a:lnSpc>
                <a:spcPct val="160000"/>
              </a:lnSpc>
            </a:pPr>
            <a:r>
              <a:rPr lang="en-IN" sz="2400" dirty="0"/>
              <a:t>The traditional diagnosis of cancer images, relying on pathologists’ visual observation, is time-consuming and </a:t>
            </a:r>
            <a:r>
              <a:rPr lang="en-IN" sz="2400" dirty="0" err="1"/>
              <a:t>labor-intensive</a:t>
            </a:r>
            <a:r>
              <a:rPr lang="en-IN" sz="2400" dirty="0"/>
              <a:t>. </a:t>
            </a:r>
          </a:p>
          <a:p>
            <a:pPr marL="342900" indent="-342900" algn="just">
              <a:lnSpc>
                <a:spcPct val="160000"/>
              </a:lnSpc>
              <a:buFont typeface="Arial" panose="020B0604020202020204" pitchFamily="34" charset="0"/>
              <a:buChar char="•"/>
            </a:pPr>
            <a:r>
              <a:rPr lang="en-US" sz="2400" dirty="0"/>
              <a:t>To develop a method using deep learning algorithms to assist the diagnosis of gastric cancer.</a:t>
            </a:r>
          </a:p>
          <a:p>
            <a:pPr marL="342900" indent="-342900" algn="just">
              <a:lnSpc>
                <a:spcPct val="150000"/>
              </a:lnSpc>
              <a:buFont typeface="Arial" panose="020B0604020202020204" pitchFamily="34" charset="0"/>
              <a:buChar char="•"/>
            </a:pPr>
            <a:r>
              <a:rPr lang="en-IN" sz="2400" dirty="0"/>
              <a:t>To effectively involves numerous tests to arrive at a conclusion</a:t>
            </a:r>
          </a:p>
          <a:p>
            <a:pPr marL="342900" indent="-342900" algn="just">
              <a:lnSpc>
                <a:spcPct val="150000"/>
              </a:lnSpc>
              <a:buFont typeface="Arial" panose="020B0604020202020204" pitchFamily="34" charset="0"/>
              <a:buChar char="•"/>
            </a:pPr>
            <a:r>
              <a:rPr lang="en-IN" sz="2400" dirty="0"/>
              <a:t>To diagnose the presence of cancer more accurately using advanced algorithm such as MIFNET</a:t>
            </a:r>
          </a:p>
          <a:p>
            <a:pPr marL="342900" indent="-342900" algn="just">
              <a:lnSpc>
                <a:spcPct val="150000"/>
              </a:lnSpc>
              <a:buFont typeface="Arial" panose="020B0604020202020204" pitchFamily="34" charset="0"/>
              <a:buChar char="•"/>
            </a:pPr>
            <a:r>
              <a:rPr lang="en-IN" sz="2400" dirty="0"/>
              <a:t>To helps in effective diagnosis of gastric cancer with higher accuracy</a:t>
            </a:r>
            <a:endParaRPr lang="en-US" sz="2400" dirty="0"/>
          </a:p>
          <a:p>
            <a:endParaRPr lang="en-IN" sz="2400" dirty="0"/>
          </a:p>
          <a:p>
            <a:endParaRPr lang="en-IN" sz="2400" dirty="0"/>
          </a:p>
        </p:txBody>
      </p:sp>
    </p:spTree>
    <p:extLst>
      <p:ext uri="{BB962C8B-B14F-4D97-AF65-F5344CB8AC3E}">
        <p14:creationId xmlns:p14="http://schemas.microsoft.com/office/powerpoint/2010/main" val="3518986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7670522-35EA-4A3A-9419-1736ACFB6FFF}"/>
              </a:ext>
            </a:extLst>
          </p:cNvPr>
          <p:cNvSpPr txBox="1">
            <a:spLocks/>
          </p:cNvSpPr>
          <p:nvPr/>
        </p:nvSpPr>
        <p:spPr>
          <a:xfrm>
            <a:off x="2684209" y="2580968"/>
            <a:ext cx="7108722" cy="12978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accent1"/>
                </a:solidFill>
              </a:rPr>
              <a:t>SYSTEM ARCHITECTURE</a:t>
            </a:r>
            <a:endParaRPr lang="en-IN" sz="4800" b="1" dirty="0">
              <a:solidFill>
                <a:schemeClr val="accent1"/>
              </a:solidFill>
            </a:endParaRPr>
          </a:p>
        </p:txBody>
      </p:sp>
    </p:spTree>
    <p:extLst>
      <p:ext uri="{BB962C8B-B14F-4D97-AF65-F5344CB8AC3E}">
        <p14:creationId xmlns:p14="http://schemas.microsoft.com/office/powerpoint/2010/main" val="3076215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510FBC-EA50-406E-8190-5EE2D807E127}"/>
              </a:ext>
            </a:extLst>
          </p:cNvPr>
          <p:cNvPicPr>
            <a:picLocks noChangeAspect="1"/>
          </p:cNvPicPr>
          <p:nvPr/>
        </p:nvPicPr>
        <p:blipFill>
          <a:blip r:embed="rId2"/>
          <a:stretch>
            <a:fillRect/>
          </a:stretch>
        </p:blipFill>
        <p:spPr>
          <a:xfrm>
            <a:off x="1609725" y="514350"/>
            <a:ext cx="8972550" cy="5829300"/>
          </a:xfrm>
          <a:prstGeom prst="rect">
            <a:avLst/>
          </a:prstGeom>
        </p:spPr>
      </p:pic>
      <p:pic>
        <p:nvPicPr>
          <p:cNvPr id="3" name="Picture 2">
            <a:extLst>
              <a:ext uri="{FF2B5EF4-FFF2-40B4-BE49-F238E27FC236}">
                <a16:creationId xmlns:a16="http://schemas.microsoft.com/office/drawing/2014/main" id="{FE03AEE1-C548-41ED-B208-1CA90675291A}"/>
              </a:ext>
            </a:extLst>
          </p:cNvPr>
          <p:cNvPicPr>
            <a:picLocks noChangeAspect="1"/>
          </p:cNvPicPr>
          <p:nvPr/>
        </p:nvPicPr>
        <p:blipFill>
          <a:blip r:embed="rId3"/>
          <a:stretch>
            <a:fillRect/>
          </a:stretch>
        </p:blipFill>
        <p:spPr>
          <a:xfrm>
            <a:off x="1581150" y="514350"/>
            <a:ext cx="9029700" cy="5829300"/>
          </a:xfrm>
          <a:prstGeom prst="rect">
            <a:avLst/>
          </a:prstGeom>
        </p:spPr>
      </p:pic>
    </p:spTree>
    <p:extLst>
      <p:ext uri="{BB962C8B-B14F-4D97-AF65-F5344CB8AC3E}">
        <p14:creationId xmlns:p14="http://schemas.microsoft.com/office/powerpoint/2010/main" val="142925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A3B36BF-EAD5-4E9C-B8F7-50D743B2DAAD}"/>
              </a:ext>
            </a:extLst>
          </p:cNvPr>
          <p:cNvSpPr txBox="1">
            <a:spLocks/>
          </p:cNvSpPr>
          <p:nvPr/>
        </p:nvSpPr>
        <p:spPr>
          <a:xfrm>
            <a:off x="469901" y="342516"/>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OVERVIEW</a:t>
            </a:r>
          </a:p>
        </p:txBody>
      </p:sp>
      <p:sp>
        <p:nvSpPr>
          <p:cNvPr id="5" name="TextBox 4">
            <a:extLst>
              <a:ext uri="{FF2B5EF4-FFF2-40B4-BE49-F238E27FC236}">
                <a16:creationId xmlns:a16="http://schemas.microsoft.com/office/drawing/2014/main" id="{6D44266B-91B3-4B87-9DEA-6ABA1B226683}"/>
              </a:ext>
            </a:extLst>
          </p:cNvPr>
          <p:cNvSpPr txBox="1"/>
          <p:nvPr/>
        </p:nvSpPr>
        <p:spPr>
          <a:xfrm>
            <a:off x="581891" y="780053"/>
            <a:ext cx="11028218" cy="60462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dirty="0"/>
              <a:t>Gastric cancer (GC) is one of the most common malignant </a:t>
            </a:r>
            <a:r>
              <a:rPr lang="en-IN" sz="2000" dirty="0" err="1"/>
              <a:t>tumors</a:t>
            </a:r>
            <a:r>
              <a:rPr lang="en-IN" sz="2000" dirty="0"/>
              <a:t> with poor prognostic results. It remains one of the deadly diseases with poor prognosis.</a:t>
            </a:r>
          </a:p>
          <a:p>
            <a:pPr marL="285750" indent="-285750" algn="just">
              <a:lnSpc>
                <a:spcPct val="150000"/>
              </a:lnSpc>
              <a:buFont typeface="Arial" panose="020B0604020202020204" pitchFamily="34" charset="0"/>
              <a:buChar char="•"/>
            </a:pPr>
            <a:r>
              <a:rPr lang="en-IN" sz="2000" dirty="0"/>
              <a:t>The worldwide shortage of pathologists offers a unique opportunity for the use of artificial intelligence assistance systems to alleviate the workload and increase diagnostic accuracy. </a:t>
            </a:r>
          </a:p>
          <a:p>
            <a:pPr marL="285750" indent="-285750" algn="just">
              <a:lnSpc>
                <a:spcPct val="150000"/>
              </a:lnSpc>
              <a:buFont typeface="Arial" panose="020B0604020202020204" pitchFamily="34" charset="0"/>
              <a:buChar char="•"/>
            </a:pPr>
            <a:r>
              <a:rPr lang="en-IN" sz="2000" dirty="0"/>
              <a:t>Most gastric cancer (GC) show genetic instability, either microsatellite instability or chromosomal instability, which is considered an early event in gastric carcinogenesis. </a:t>
            </a:r>
          </a:p>
          <a:p>
            <a:pPr marL="285750" indent="-285750" algn="just">
              <a:lnSpc>
                <a:spcPct val="150000"/>
              </a:lnSpc>
              <a:buFont typeface="Arial" panose="020B0604020202020204" pitchFamily="34" charset="0"/>
              <a:buChar char="•"/>
            </a:pPr>
            <a:r>
              <a:rPr lang="en-IN" sz="2000" dirty="0"/>
              <a:t>New classification of gastric cancers based on histologic features, genotypes and molecular phenotypes helps better understand the characteristics of each subtype, and improve early diagnosis, prevention and treatment. </a:t>
            </a:r>
          </a:p>
          <a:p>
            <a:pPr marL="285750" indent="-285750" algn="just">
              <a:lnSpc>
                <a:spcPct val="150000"/>
              </a:lnSpc>
              <a:buFont typeface="Arial" panose="020B0604020202020204" pitchFamily="34" charset="0"/>
              <a:buChar char="•"/>
            </a:pPr>
            <a:r>
              <a:rPr lang="en-IN" sz="2000" dirty="0"/>
              <a:t>To overcome this problem, this project develops a method using deep learning algorithms to assist the pathological diagnosis of gastric cancer as it involves numerous tests to arrive at a conclusion. </a:t>
            </a:r>
          </a:p>
          <a:p>
            <a:pPr marL="285750" indent="-285750" algn="just">
              <a:lnSpc>
                <a:spcPct val="150000"/>
              </a:lnSpc>
              <a:buFont typeface="Arial" panose="020B0604020202020204" pitchFamily="34" charset="0"/>
              <a:buChar char="•"/>
            </a:pPr>
            <a:r>
              <a:rPr lang="en-IN" sz="2000" dirty="0"/>
              <a:t>Thus, this project helps in effective diagnosis of gastric cancer with higher accuracy than the existing models.</a:t>
            </a:r>
          </a:p>
        </p:txBody>
      </p:sp>
    </p:spTree>
    <p:extLst>
      <p:ext uri="{BB962C8B-B14F-4D97-AF65-F5344CB8AC3E}">
        <p14:creationId xmlns:p14="http://schemas.microsoft.com/office/powerpoint/2010/main" val="1701043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F3FC7-9451-41EE-9028-9C6644850975}"/>
              </a:ext>
            </a:extLst>
          </p:cNvPr>
          <p:cNvSpPr txBox="1">
            <a:spLocks/>
          </p:cNvSpPr>
          <p:nvPr/>
        </p:nvSpPr>
        <p:spPr>
          <a:xfrm>
            <a:off x="465999" y="876166"/>
            <a:ext cx="11256100" cy="55118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t>This project is a complete deep learning based application. The main technologies associated with this are </a:t>
            </a:r>
          </a:p>
          <a:p>
            <a:r>
              <a:rPr lang="en-IN" sz="2400" dirty="0"/>
              <a:t>Deep learning algorithms</a:t>
            </a:r>
          </a:p>
          <a:p>
            <a:r>
              <a:rPr lang="en-US" sz="2400" dirty="0"/>
              <a:t>Python</a:t>
            </a:r>
            <a:endParaRPr lang="en-IN" sz="2400" dirty="0"/>
          </a:p>
          <a:p>
            <a:pPr lvl="0"/>
            <a:r>
              <a:rPr lang="en-IN" sz="2400" dirty="0"/>
              <a:t>Annotation tools</a:t>
            </a:r>
          </a:p>
          <a:p>
            <a:pPr lvl="1"/>
            <a:r>
              <a:rPr lang="en-US" dirty="0"/>
              <a:t>Make sence.AI</a:t>
            </a:r>
            <a:endParaRPr lang="en-US" sz="2400" dirty="0"/>
          </a:p>
          <a:p>
            <a:pPr lvl="0"/>
            <a:r>
              <a:rPr lang="en-IN" sz="2400" dirty="0"/>
              <a:t>UI</a:t>
            </a:r>
          </a:p>
          <a:p>
            <a:pPr lvl="1"/>
            <a:r>
              <a:rPr lang="en-IN" dirty="0"/>
              <a:t>React </a:t>
            </a:r>
            <a:r>
              <a:rPr lang="en-IN" dirty="0" err="1"/>
              <a:t>js</a:t>
            </a:r>
            <a:endParaRPr lang="en-IN" dirty="0"/>
          </a:p>
          <a:p>
            <a:pPr lvl="0"/>
            <a:r>
              <a:rPr lang="en-IN" sz="2400" dirty="0"/>
              <a:t>IDE</a:t>
            </a:r>
          </a:p>
          <a:p>
            <a:pPr lvl="1"/>
            <a:r>
              <a:rPr lang="en-IN" dirty="0"/>
              <a:t>Google </a:t>
            </a:r>
            <a:r>
              <a:rPr lang="en-IN"/>
              <a:t>COLAB </a:t>
            </a:r>
            <a:endParaRPr lang="en-IN" dirty="0"/>
          </a:p>
          <a:p>
            <a:r>
              <a:rPr lang="en-IN" sz="2400" dirty="0"/>
              <a:t>Each of the technologies are freely available and the technical skills required are manageable.</a:t>
            </a:r>
          </a:p>
          <a:p>
            <a:r>
              <a:rPr lang="en-IN" sz="2400" dirty="0"/>
              <a:t>From these it’s clear that the project is technically feasible.</a:t>
            </a:r>
          </a:p>
        </p:txBody>
      </p:sp>
      <p:sp>
        <p:nvSpPr>
          <p:cNvPr id="3" name="Title 2">
            <a:extLst>
              <a:ext uri="{FF2B5EF4-FFF2-40B4-BE49-F238E27FC236}">
                <a16:creationId xmlns:a16="http://schemas.microsoft.com/office/drawing/2014/main"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TECHNICAL FEASIBILITY STUDY</a:t>
            </a:r>
            <a:endParaRPr lang="en-IN" sz="3200" b="1" dirty="0">
              <a:solidFill>
                <a:schemeClr val="accent1"/>
              </a:solidFill>
            </a:endParaRPr>
          </a:p>
        </p:txBody>
      </p:sp>
    </p:spTree>
    <p:extLst>
      <p:ext uri="{BB962C8B-B14F-4D97-AF65-F5344CB8AC3E}">
        <p14:creationId xmlns:p14="http://schemas.microsoft.com/office/powerpoint/2010/main" val="146912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F3FC7-9451-41EE-9028-9C6644850975}"/>
              </a:ext>
            </a:extLst>
          </p:cNvPr>
          <p:cNvSpPr txBox="1">
            <a:spLocks/>
          </p:cNvSpPr>
          <p:nvPr/>
        </p:nvSpPr>
        <p:spPr>
          <a:xfrm>
            <a:off x="465999" y="993731"/>
            <a:ext cx="11256100" cy="55118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400" dirty="0"/>
              <a:t>This project has successfully implemented a model to predict the presence of the disease and determine whether the person has gastric cancer and provide prior measures to avoid the disease.</a:t>
            </a:r>
          </a:p>
          <a:p>
            <a:pPr>
              <a:lnSpc>
                <a:spcPct val="150000"/>
              </a:lnSpc>
            </a:pPr>
            <a:r>
              <a:rPr lang="en-US" sz="2400" dirty="0"/>
              <a:t>Due to non availability of pathological doctors analyzing the scans will be delayed and due to this treating the patients will be prolonged.</a:t>
            </a:r>
          </a:p>
          <a:p>
            <a:pPr algn="just">
              <a:lnSpc>
                <a:spcPct val="150000"/>
              </a:lnSpc>
            </a:pPr>
            <a:r>
              <a:rPr lang="en-US" sz="2400" dirty="0"/>
              <a:t>In order to prevent this situation we proposed this system which can be used in </a:t>
            </a:r>
            <a:r>
              <a:rPr lang="en-IN" sz="2400" dirty="0"/>
              <a:t> hospitals, laboratories, </a:t>
            </a:r>
            <a:r>
              <a:rPr lang="en-US" sz="2400" dirty="0"/>
              <a:t>day care centers, test centers</a:t>
            </a:r>
            <a:endParaRPr lang="en-IN" sz="2400" dirty="0"/>
          </a:p>
          <a:p>
            <a:pPr>
              <a:lnSpc>
                <a:spcPct val="150000"/>
              </a:lnSpc>
            </a:pPr>
            <a:r>
              <a:rPr lang="en-US" sz="2400" dirty="0"/>
              <a:t>Since this new system eliminates the effort to predict the disease and will have a great impact in the society.</a:t>
            </a:r>
          </a:p>
          <a:p>
            <a:pPr marL="0" indent="0">
              <a:buNone/>
            </a:pPr>
            <a:endParaRPr lang="en-IN" sz="2400" dirty="0"/>
          </a:p>
        </p:txBody>
      </p:sp>
      <p:sp>
        <p:nvSpPr>
          <p:cNvPr id="3" name="Title 2">
            <a:extLst>
              <a:ext uri="{FF2B5EF4-FFF2-40B4-BE49-F238E27FC236}">
                <a16:creationId xmlns:a16="http://schemas.microsoft.com/office/drawing/2014/main"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SOCIAL FEASIBILITY STUDY</a:t>
            </a:r>
            <a:endParaRPr lang="en-IN" sz="3200" b="1" dirty="0">
              <a:solidFill>
                <a:schemeClr val="accent1"/>
              </a:solidFill>
            </a:endParaRPr>
          </a:p>
        </p:txBody>
      </p:sp>
    </p:spTree>
    <p:extLst>
      <p:ext uri="{BB962C8B-B14F-4D97-AF65-F5344CB8AC3E}">
        <p14:creationId xmlns:p14="http://schemas.microsoft.com/office/powerpoint/2010/main" val="805473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DC3F3FC7-9451-41EE-9028-9C6644850975}"/>
                  </a:ext>
                </a:extLst>
              </p:cNvPr>
              <p:cNvSpPr txBox="1">
                <a:spLocks/>
              </p:cNvSpPr>
              <p:nvPr/>
            </p:nvSpPr>
            <p:spPr>
              <a:xfrm>
                <a:off x="542925" y="993731"/>
                <a:ext cx="11179174" cy="54642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t>Total number of lines of code (LOC) = 1120K </a:t>
                </a:r>
              </a:p>
              <a:p>
                <a:pPr>
                  <a:lnSpc>
                    <a:spcPct val="150000"/>
                  </a:lnSpc>
                </a:pPr>
                <a:r>
                  <a:rPr lang="en-US" sz="2400" dirty="0"/>
                  <a:t>KLOC=1120/1000=1.12 </a:t>
                </a:r>
              </a:p>
              <a:p>
                <a:pPr>
                  <a:lnSpc>
                    <a:spcPct val="150000"/>
                  </a:lnSpc>
                </a:pPr>
                <a:r>
                  <a:rPr lang="en-US" sz="2400" dirty="0"/>
                  <a:t>Effort = 2.4*(</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1.12)</m:t>
                        </m:r>
                      </m:e>
                      <m:sup>
                        <m:r>
                          <a:rPr lang="en-US" sz="2400" b="0" i="1" smtClean="0">
                            <a:latin typeface="Cambria Math" panose="02040503050406030204" pitchFamily="18" charset="0"/>
                          </a:rPr>
                          <m:t>1.05</m:t>
                        </m:r>
                      </m:sup>
                    </m:sSup>
                  </m:oMath>
                </a14:m>
                <a:r>
                  <a:rPr lang="en-US" sz="2400" dirty="0"/>
                  <a:t> =&gt;2.703 </a:t>
                </a:r>
                <a:r>
                  <a:rPr lang="en-US" sz="2000" i="1" dirty="0"/>
                  <a:t>person-month</a:t>
                </a:r>
              </a:p>
              <a:p>
                <a:pPr>
                  <a:lnSpc>
                    <a:spcPct val="150000"/>
                  </a:lnSpc>
                </a:pPr>
                <a:r>
                  <a:rPr lang="en-US" sz="2400" dirty="0"/>
                  <a:t>Development time = 2.5</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(2.703)</m:t>
                        </m:r>
                      </m:e>
                      <m:sup>
                        <m:r>
                          <a:rPr lang="en-US" sz="2400" b="0" i="1" smtClean="0">
                            <a:latin typeface="Cambria Math" panose="02040503050406030204" pitchFamily="18" charset="0"/>
                          </a:rPr>
                          <m:t>0.38</m:t>
                        </m:r>
                      </m:sup>
                    </m:sSup>
                  </m:oMath>
                </a14:m>
                <a:r>
                  <a:rPr lang="en-US" sz="2400" dirty="0"/>
                  <a:t> =&gt; 3.647 </a:t>
                </a:r>
                <a:r>
                  <a:rPr lang="en-US" sz="2000" i="1" dirty="0"/>
                  <a:t>months</a:t>
                </a:r>
              </a:p>
              <a:p>
                <a:pPr>
                  <a:lnSpc>
                    <a:spcPct val="150000"/>
                  </a:lnSpc>
                </a:pPr>
                <a:r>
                  <a:rPr lang="en-US" sz="2400" dirty="0"/>
                  <a:t>Average staff size =2.703/3.647 =&gt;0.741 </a:t>
                </a:r>
                <a:r>
                  <a:rPr lang="en-US" sz="2000" i="1" dirty="0"/>
                  <a:t>person</a:t>
                </a:r>
              </a:p>
              <a:p>
                <a:pPr>
                  <a:lnSpc>
                    <a:spcPct val="150000"/>
                  </a:lnSpc>
                </a:pPr>
                <a:r>
                  <a:rPr lang="en-US" sz="2400" dirty="0"/>
                  <a:t>Productivity = 1.12/2.703 =&gt; 0.414 </a:t>
                </a:r>
                <a:r>
                  <a:rPr lang="en-US" sz="2000" i="1" dirty="0"/>
                  <a:t>KLOC/ person-month</a:t>
                </a:r>
              </a:p>
              <a:p>
                <a:pPr>
                  <a:lnSpc>
                    <a:spcPct val="150000"/>
                  </a:lnSpc>
                </a:pPr>
                <a:r>
                  <a:rPr lang="en-US" sz="2400" b="1" dirty="0"/>
                  <a:t>P=414 LOC/person-month</a:t>
                </a:r>
              </a:p>
              <a:p>
                <a:pPr marL="0" indent="0">
                  <a:lnSpc>
                    <a:spcPct val="150000"/>
                  </a:lnSpc>
                  <a:buNone/>
                </a:pPr>
                <a:r>
                  <a:rPr lang="en-US" sz="2400" dirty="0"/>
                  <a:t>From these it’s clear that this project is economically feasible</a:t>
                </a:r>
                <a:endParaRPr lang="en-IN" sz="2400" dirty="0"/>
              </a:p>
              <a:p>
                <a:pPr marL="0" indent="0">
                  <a:lnSpc>
                    <a:spcPct val="150000"/>
                  </a:lnSpc>
                  <a:buNone/>
                </a:pPr>
                <a:endParaRPr lang="en-US" sz="2000" i="1" dirty="0"/>
              </a:p>
            </p:txBody>
          </p:sp>
        </mc:Choice>
        <mc:Fallback xmlns="">
          <p:sp>
            <p:nvSpPr>
              <p:cNvPr id="2" name="Text Placeholder 1">
                <a:extLst>
                  <a:ext uri="{FF2B5EF4-FFF2-40B4-BE49-F238E27FC236}">
                    <a16:creationId xmlns:a16="http://schemas.microsoft.com/office/drawing/2014/main" id="{DC3F3FC7-9451-41EE-9028-9C6644850975}"/>
                  </a:ext>
                </a:extLst>
              </p:cNvPr>
              <p:cNvSpPr txBox="1">
                <a:spLocks noRot="1" noChangeAspect="1" noMove="1" noResize="1" noEditPoints="1" noAdjustHandles="1" noChangeArrowheads="1" noChangeShapeType="1" noTextEdit="1"/>
              </p:cNvSpPr>
              <p:nvPr/>
            </p:nvSpPr>
            <p:spPr>
              <a:xfrm>
                <a:off x="542925" y="993731"/>
                <a:ext cx="11179174" cy="5464219"/>
              </a:xfrm>
              <a:prstGeom prst="rect">
                <a:avLst/>
              </a:prstGeom>
              <a:blipFill>
                <a:blip r:embed="rId2"/>
                <a:stretch>
                  <a:fillRect l="-818"/>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ECONOMICAL FEASIBILITY STUDY (COCOMO MODEL)</a:t>
            </a:r>
            <a:endParaRPr lang="en-IN" sz="3200" b="1" dirty="0">
              <a:solidFill>
                <a:schemeClr val="accent1"/>
              </a:solidFill>
            </a:endParaRPr>
          </a:p>
        </p:txBody>
      </p:sp>
    </p:spTree>
    <p:extLst>
      <p:ext uri="{BB962C8B-B14F-4D97-AF65-F5344CB8AC3E}">
        <p14:creationId xmlns:p14="http://schemas.microsoft.com/office/powerpoint/2010/main" val="3516811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[1] Shuai Ding , Member, IEEE, </a:t>
            </a:r>
            <a:r>
              <a:rPr lang="en-US" sz="2400" dirty="0" err="1"/>
              <a:t>Shikang</a:t>
            </a:r>
            <a:r>
              <a:rPr lang="en-US" sz="2400" dirty="0"/>
              <a:t> Hu, </a:t>
            </a:r>
            <a:r>
              <a:rPr lang="en-US" sz="2400" dirty="0" err="1"/>
              <a:t>Xiaojian</a:t>
            </a:r>
            <a:r>
              <a:rPr lang="en-US" sz="2400" dirty="0"/>
              <a:t> Li , </a:t>
            </a:r>
            <a:r>
              <a:rPr lang="en-US" sz="2400" dirty="0" err="1"/>
              <a:t>Youtao</a:t>
            </a:r>
            <a:r>
              <a:rPr lang="en-US" sz="2400" dirty="0"/>
              <a:t> Zhang , Member, IEEE, and </a:t>
            </a:r>
            <a:r>
              <a:rPr lang="en-US" sz="2400" dirty="0" err="1"/>
              <a:t>Desheng</a:t>
            </a:r>
            <a:r>
              <a:rPr lang="en-US" sz="2400" dirty="0"/>
              <a:t> Dash </a:t>
            </a:r>
            <a:r>
              <a:rPr lang="en-US" sz="2400" dirty="0" err="1"/>
              <a:t>Wu,Senior</a:t>
            </a:r>
            <a:r>
              <a:rPr lang="en-US" sz="2400" dirty="0"/>
              <a:t> Member, IEEE,(2021),“</a:t>
            </a:r>
            <a:r>
              <a:rPr lang="en-US" sz="2400" i="1" dirty="0"/>
              <a:t>Leveraging Multimodal Semantic Fusion for Gastric Cancer Screening via Hierarchical Attention </a:t>
            </a:r>
            <a:r>
              <a:rPr lang="en-US" sz="2400" i="1" dirty="0" err="1"/>
              <a:t>Mechanism”,</a:t>
            </a:r>
            <a:r>
              <a:rPr lang="en-US" sz="2400" dirty="0" err="1"/>
              <a:t>IEEE</a:t>
            </a:r>
            <a:r>
              <a:rPr lang="en-US" sz="2400" dirty="0"/>
              <a:t> Transactions on Systems, </a:t>
            </a:r>
            <a:r>
              <a:rPr lang="en-US" sz="2400" dirty="0" err="1"/>
              <a:t>Man,and</a:t>
            </a:r>
            <a:r>
              <a:rPr lang="en-US" sz="2400" dirty="0"/>
              <a:t> </a:t>
            </a:r>
            <a:r>
              <a:rPr lang="en-US" sz="2400" dirty="0" err="1"/>
              <a:t>Cybernetics:Systems,Page</a:t>
            </a:r>
            <a:r>
              <a:rPr lang="en-US" sz="2400" dirty="0"/>
              <a:t> 1 - 14</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10.1109/TSMC.2021.3096974</a:t>
            </a:r>
            <a:endParaRPr lang="en-US" sz="2300" i="1" dirty="0"/>
          </a:p>
          <a:p>
            <a:pPr marL="0" indent="0">
              <a:buNone/>
            </a:pPr>
            <a:r>
              <a:rPr lang="en-US" sz="2400" dirty="0"/>
              <a:t>[2] </a:t>
            </a:r>
            <a:r>
              <a:rPr lang="en-IN" sz="2400" dirty="0" err="1"/>
              <a:t>Shaolong</a:t>
            </a:r>
            <a:r>
              <a:rPr lang="en-IN" sz="2400" dirty="0"/>
              <a:t> Shi , Student Member, IEEE, </a:t>
            </a:r>
            <a:r>
              <a:rPr lang="en-IN" sz="2400" dirty="0" err="1"/>
              <a:t>Yifan</a:t>
            </a:r>
            <a:r>
              <a:rPr lang="en-IN" sz="2400" dirty="0"/>
              <a:t> Chen , Senior Member, IEEE, and Xin </a:t>
            </a:r>
            <a:r>
              <a:rPr lang="en-IN" sz="2400" dirty="0" err="1"/>
              <a:t>Yao,Fellow</a:t>
            </a:r>
            <a:r>
              <a:rPr lang="en-IN" sz="2400" dirty="0"/>
              <a:t>, IEEE,(2020)”</a:t>
            </a:r>
            <a:r>
              <a:rPr lang="en-US" sz="2400" i="1" dirty="0"/>
              <a:t>NGA-Inspired Nanorobots-Assisted Detection of Multifocal Cancer”, </a:t>
            </a:r>
            <a:r>
              <a:rPr lang="en-US" sz="2400" dirty="0"/>
              <a:t>IEEE Transactions on Cybernetics, Page 1 - 11</a:t>
            </a:r>
          </a:p>
          <a:p>
            <a:pPr marL="0" indent="0">
              <a:buNone/>
            </a:pPr>
            <a:r>
              <a:rPr lang="en-IN" sz="2300" b="1" i="0" dirty="0">
                <a:solidFill>
                  <a:srgbClr val="333333"/>
                </a:solidFill>
                <a:effectLst/>
              </a:rPr>
              <a:t>DOI: </a:t>
            </a:r>
            <a:r>
              <a:rPr lang="en-IN" sz="2300" b="0" i="0" u="none" strike="noStrike" dirty="0">
                <a:solidFill>
                  <a:srgbClr val="006699"/>
                </a:solidFill>
                <a:effectLst/>
                <a:hlinkClick r:id="rId3"/>
              </a:rPr>
              <a:t>10.1109/TCYB.2020.3024868</a:t>
            </a:r>
            <a:endParaRPr lang="en-US" sz="2300" dirty="0"/>
          </a:p>
          <a:p>
            <a:pPr marL="0" indent="0">
              <a:buNone/>
            </a:pPr>
            <a:r>
              <a:rPr lang="en-US" sz="2400" dirty="0"/>
              <a:t>[3]</a:t>
            </a: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Efthymios</a:t>
            </a:r>
            <a:r>
              <a:rPr lang="en-US" sz="2400" kern="1200" dirty="0">
                <a:solidFill>
                  <a:schemeClr val="tx1"/>
                </a:solidFill>
                <a:effectLst/>
                <a:latin typeface="+mn-lt"/>
                <a:ea typeface="+mn-ea"/>
                <a:cs typeface="+mn-cs"/>
              </a:rPr>
              <a:t> P. </a:t>
            </a:r>
            <a:r>
              <a:rPr lang="en-US" sz="2400" kern="1200" dirty="0" err="1">
                <a:solidFill>
                  <a:schemeClr val="tx1"/>
                </a:solidFill>
                <a:effectLst/>
                <a:latin typeface="+mn-lt"/>
                <a:ea typeface="+mn-ea"/>
                <a:cs typeface="+mn-cs"/>
              </a:rPr>
              <a:t>Papageorgiou</a:t>
            </a:r>
            <a:r>
              <a:rPr lang="en-US" sz="2400" kern="1200" dirty="0">
                <a:solidFill>
                  <a:schemeClr val="tx1"/>
                </a:solidFill>
                <a:effectLst/>
                <a:latin typeface="+mn-lt"/>
                <a:ea typeface="+mn-ea"/>
                <a:cs typeface="+mn-cs"/>
              </a:rPr>
              <a:t>; Bernhard E. </a:t>
            </a:r>
            <a:r>
              <a:rPr lang="en-US" sz="2400" kern="1200" dirty="0" err="1">
                <a:solidFill>
                  <a:schemeClr val="tx1"/>
                </a:solidFill>
                <a:effectLst/>
                <a:latin typeface="+mn-lt"/>
                <a:ea typeface="+mn-ea"/>
                <a:cs typeface="+mn-cs"/>
              </a:rPr>
              <a:t>Boser</a:t>
            </a: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Mekhail</a:t>
            </a:r>
            <a:r>
              <a:rPr lang="en-US" sz="2400" kern="1200" dirty="0">
                <a:solidFill>
                  <a:schemeClr val="tx1"/>
                </a:solidFill>
                <a:effectLst/>
                <a:latin typeface="+mn-lt"/>
                <a:ea typeface="+mn-ea"/>
                <a:cs typeface="+mn-cs"/>
              </a:rPr>
              <a:t> Anwar,(2020),” </a:t>
            </a:r>
            <a:r>
              <a:rPr lang="en-US" sz="2400" i="1" kern="1200" dirty="0">
                <a:solidFill>
                  <a:schemeClr val="tx1"/>
                </a:solidFill>
                <a:effectLst/>
                <a:latin typeface="+mn-lt"/>
                <a:ea typeface="+mn-ea"/>
                <a:cs typeface="+mn-cs"/>
              </a:rPr>
              <a:t>Chip-Scale Angle-Selective Imager for In Vivo Microscopic Cancer Detection”,</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cs typeface="Times New Roman" panose="02020603050405020304" pitchFamily="18" charset="0"/>
              </a:rPr>
              <a:t>IEEE Transactions on Biomedical Circuits and Systems, </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Volume No 14, Page 91 – 103</a:t>
            </a:r>
          </a:p>
          <a:p>
            <a:pPr marL="0" indent="0">
              <a:buNone/>
            </a:pPr>
            <a:r>
              <a:rPr lang="en-IN" sz="2300" b="1" i="0" dirty="0">
                <a:solidFill>
                  <a:srgbClr val="333333"/>
                </a:solidFill>
                <a:effectLst/>
              </a:rPr>
              <a:t>DOI: </a:t>
            </a:r>
            <a:r>
              <a:rPr lang="en-IN" sz="2300" b="0" i="0" u="none" strike="noStrike" dirty="0">
                <a:solidFill>
                  <a:srgbClr val="006699"/>
                </a:solidFill>
                <a:effectLst/>
                <a:hlinkClick r:id="rId4"/>
              </a:rPr>
              <a:t>10.1109/TBCAS.2019.2959278</a:t>
            </a:r>
            <a:endParaRPr lang="en-US" sz="2300" b="0" i="0" u="none" strike="noStrike" kern="1200" baseline="0" dirty="0">
              <a:solidFill>
                <a:schemeClr val="tx1"/>
              </a:solidFill>
              <a:ea typeface="+mn-ea"/>
              <a:cs typeface="Times New Roman" panose="02020603050405020304" pitchFamily="18" charset="0"/>
            </a:endParaRPr>
          </a:p>
          <a:p>
            <a:pPr marL="0" indent="0">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a:t>
            </a:r>
          </a:p>
        </p:txBody>
      </p:sp>
    </p:spTree>
    <p:extLst>
      <p:ext uri="{BB962C8B-B14F-4D97-AF65-F5344CB8AC3E}">
        <p14:creationId xmlns:p14="http://schemas.microsoft.com/office/powerpoint/2010/main" val="4207766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30623-3AB3-4177-B3E5-006843072F9C}"/>
              </a:ext>
            </a:extLst>
          </p:cNvPr>
          <p:cNvSpPr txBox="1"/>
          <p:nvPr/>
        </p:nvSpPr>
        <p:spPr>
          <a:xfrm>
            <a:off x="1010265" y="955486"/>
            <a:ext cx="10688436" cy="55786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2400" dirty="0"/>
              <a:t>[4]</a:t>
            </a:r>
            <a:r>
              <a:rPr lang="en-IN" sz="2400" b="0" i="0" u="none" strike="noStrike" kern="1200" baseline="0" dirty="0">
                <a:solidFill>
                  <a:schemeClr val="tx1"/>
                </a:solidFill>
                <a:latin typeface="+mn-lt"/>
                <a:ea typeface="+mn-ea"/>
                <a:cs typeface="+mn-cs"/>
              </a:rPr>
              <a:t> Jean-</a:t>
            </a:r>
            <a:r>
              <a:rPr lang="en-IN" sz="2400" b="0" i="0" u="none" strike="noStrike" kern="1200" baseline="0" dirty="0" err="1">
                <a:solidFill>
                  <a:schemeClr val="tx1"/>
                </a:solidFill>
                <a:latin typeface="+mn-lt"/>
                <a:ea typeface="+mn-ea"/>
                <a:cs typeface="+mn-cs"/>
              </a:rPr>
              <a:t>S´ebastien</a:t>
            </a:r>
            <a:r>
              <a:rPr lang="en-IN" sz="2400" b="0" i="0" u="none" strike="noStrike" kern="1200" baseline="0" dirty="0">
                <a:solidFill>
                  <a:schemeClr val="tx1"/>
                </a:solidFill>
                <a:latin typeface="+mn-lt"/>
                <a:ea typeface="+mn-ea"/>
                <a:cs typeface="+mn-cs"/>
              </a:rPr>
              <a:t> Boisvert, Julie Lafontaine, Audrey Glory, Sylvain Coulombe and Philip Wong,(2020),”</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Comparison of three radio-frequency discharge modes on the treatment of breast cancer cells in vitro”,</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ea typeface="+mn-ea"/>
                <a:cs typeface="Times New Roman" panose="02020603050405020304" pitchFamily="18" charset="0"/>
              </a:rPr>
              <a:t>IEEE Transactions on Radiation and Plasma Medical Sciences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4, Page  644 - 654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300" b="1" i="0" dirty="0">
                <a:solidFill>
                  <a:srgbClr val="333333"/>
                </a:solidFill>
                <a:effectLst/>
              </a:rPr>
              <a:t>DOI: </a:t>
            </a:r>
            <a:r>
              <a:rPr lang="en-IN" sz="2300" b="0" i="0" u="none" strike="noStrike" dirty="0">
                <a:solidFill>
                  <a:srgbClr val="006699"/>
                </a:solidFill>
                <a:effectLst/>
                <a:hlinkClick r:id="rId2"/>
              </a:rPr>
              <a:t>10.1109/TRPMS.2020.2994870</a:t>
            </a:r>
            <a:endParaRPr lang="en-US" sz="2400" dirty="0"/>
          </a:p>
          <a:p>
            <a:pPr marL="0" indent="0" algn="just" fontAlgn="t">
              <a:buNone/>
            </a:pPr>
            <a:r>
              <a:rPr lang="en-US" sz="2400" dirty="0"/>
              <a:t>[5] </a:t>
            </a:r>
            <a:r>
              <a:rPr lang="en-US" sz="2400" kern="1200" dirty="0">
                <a:solidFill>
                  <a:schemeClr val="tx1"/>
                </a:solidFill>
                <a:effectLst/>
                <a:latin typeface="+mn-lt"/>
                <a:ea typeface="+mn-ea"/>
                <a:cs typeface="+mn-cs"/>
              </a:rPr>
              <a:t>Ai-Min Yang, Yang Han, Chen-Shuai Liu, Jian-Hui Wu, Dian-Bo Hua,(2020),” </a:t>
            </a:r>
            <a:r>
              <a:rPr lang="en-US" sz="2400" i="1" kern="1200" dirty="0">
                <a:solidFill>
                  <a:schemeClr val="tx1"/>
                </a:solidFill>
                <a:effectLst/>
                <a:latin typeface="+mn-lt"/>
                <a:ea typeface="+mn-ea"/>
                <a:cs typeface="+mn-cs"/>
              </a:rPr>
              <a:t>D-TSVR Recurrence Prediction Driven by Medical Big Data in Cancer</a:t>
            </a:r>
            <a:r>
              <a:rPr lang="en-US" sz="2400" kern="1200" dirty="0">
                <a:solidFill>
                  <a:schemeClr val="tx1"/>
                </a:solidFill>
                <a:effectLst/>
                <a:latin typeface="+mn-lt"/>
                <a:ea typeface="+mn-ea"/>
                <a:cs typeface="+mn-cs"/>
              </a:rPr>
              <a:t>”,</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cs typeface="Times New Roman" panose="02020603050405020304" pitchFamily="18" charset="0"/>
              </a:rPr>
              <a:t>IEEE Transactions on Industrial 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17, Page  </a:t>
            </a:r>
            <a:r>
              <a:rPr lang="en-US" sz="2400" dirty="0"/>
              <a:t>3508 – 3517</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3"/>
              </a:rPr>
              <a:t>10.1109/TII.2020.3011675</a:t>
            </a:r>
            <a:endParaRPr lang="en-US" sz="2300" dirty="0"/>
          </a:p>
          <a:p>
            <a:pPr marL="0" indent="0" algn="just" fontAlgn="t">
              <a:buNone/>
            </a:pPr>
            <a:r>
              <a:rPr lang="en-US" sz="2400" dirty="0"/>
              <a:t>[6]</a:t>
            </a:r>
            <a:r>
              <a:rPr lang="en-IN" sz="2400" dirty="0"/>
              <a:t> </a:t>
            </a:r>
            <a:r>
              <a:rPr lang="en-IN" sz="2400" b="0" i="0" u="none" strike="noStrike" kern="1200" baseline="0" dirty="0" err="1">
                <a:solidFill>
                  <a:schemeClr val="tx1"/>
                </a:solidFill>
                <a:latin typeface="+mn-lt"/>
                <a:ea typeface="+mn-ea"/>
                <a:cs typeface="+mn-cs"/>
              </a:rPr>
              <a:t>Seungwoo</a:t>
            </a:r>
            <a:r>
              <a:rPr lang="en-IN" sz="2400" b="0" i="0" u="none" strike="noStrike" kern="1200" baseline="0" dirty="0">
                <a:solidFill>
                  <a:schemeClr val="tx1"/>
                </a:solidFill>
                <a:latin typeface="+mn-lt"/>
                <a:ea typeface="+mn-ea"/>
                <a:cs typeface="+mn-cs"/>
              </a:rPr>
              <a:t> Song, Student Member, IEEE, </a:t>
            </a:r>
            <a:r>
              <a:rPr lang="en-IN" sz="2400" b="0" i="0" u="none" strike="noStrike" kern="1200" baseline="0" dirty="0" err="1">
                <a:solidFill>
                  <a:schemeClr val="tx1"/>
                </a:solidFill>
                <a:latin typeface="+mn-lt"/>
                <a:ea typeface="+mn-ea"/>
                <a:cs typeface="+mn-cs"/>
              </a:rPr>
              <a:t>Jukwan</a:t>
            </a:r>
            <a:r>
              <a:rPr lang="en-IN" sz="2400" b="0" i="0" u="none" strike="noStrike" kern="1200" baseline="0" dirty="0">
                <a:solidFill>
                  <a:schemeClr val="tx1"/>
                </a:solidFill>
                <a:latin typeface="+mn-lt"/>
                <a:ea typeface="+mn-ea"/>
                <a:cs typeface="+mn-cs"/>
              </a:rPr>
              <a:t> Na, </a:t>
            </a:r>
            <a:r>
              <a:rPr lang="en-IN" sz="2400" b="0" i="0" u="none" strike="noStrike" kern="1200" baseline="0" dirty="0" err="1">
                <a:solidFill>
                  <a:schemeClr val="tx1"/>
                </a:solidFill>
                <a:latin typeface="+mn-lt"/>
                <a:ea typeface="+mn-ea"/>
                <a:cs typeface="+mn-cs"/>
              </a:rPr>
              <a:t>MoonHyung</a:t>
            </a:r>
            <a:r>
              <a:rPr lang="en-IN" sz="2400" b="0" i="0" u="none" strike="noStrike" kern="1200" baseline="0" dirty="0">
                <a:solidFill>
                  <a:schemeClr val="tx1"/>
                </a:solidFill>
                <a:latin typeface="+mn-lt"/>
                <a:ea typeface="+mn-ea"/>
                <a:cs typeface="+mn-cs"/>
              </a:rPr>
              <a:t> Jang, Student Member, IEEE, </a:t>
            </a:r>
            <a:r>
              <a:rPr lang="en-IN" sz="2400" b="0" i="0" u="none" strike="noStrike" kern="1200" baseline="0" dirty="0" err="1">
                <a:solidFill>
                  <a:schemeClr val="tx1"/>
                </a:solidFill>
                <a:latin typeface="+mn-lt"/>
                <a:ea typeface="+mn-ea"/>
                <a:cs typeface="+mn-cs"/>
              </a:rPr>
              <a:t>Hyeyeon</a:t>
            </a:r>
            <a:r>
              <a:rPr lang="en-IN" sz="2400" b="0" i="0" u="none" strike="noStrike" kern="1200" baseline="0" dirty="0">
                <a:solidFill>
                  <a:schemeClr val="tx1"/>
                </a:solidFill>
                <a:latin typeface="+mn-lt"/>
                <a:ea typeface="+mn-ea"/>
                <a:cs typeface="+mn-cs"/>
              </a:rPr>
              <a:t> Lee, Student Member, IEEE,(2019),”</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A CMOS VEGF Sensor for Cancer Diagnosis Using a Peptide Aptamer-Based Functionalized </a:t>
            </a:r>
            <a:r>
              <a:rPr lang="en-US" sz="2400" b="0" i="1" u="none" strike="noStrike" kern="1200" baseline="0" dirty="0" err="1">
                <a:solidFill>
                  <a:schemeClr val="tx1"/>
                </a:solidFill>
                <a:latin typeface="+mn-lt"/>
                <a:ea typeface="+mn-ea"/>
                <a:cs typeface="+mn-cs"/>
              </a:rPr>
              <a:t>Microneedle”,</a:t>
            </a:r>
            <a:r>
              <a:rPr lang="en-US" sz="2400" b="0" i="0" u="none" strike="noStrike" kern="1200" baseline="0" dirty="0" err="1">
                <a:solidFill>
                  <a:schemeClr val="tx1"/>
                </a:solidFill>
                <a:ea typeface="+mn-ea"/>
                <a:cs typeface="Times New Roman" panose="02020603050405020304" pitchFamily="18" charset="0"/>
              </a:rPr>
              <a:t>IEEE</a:t>
            </a:r>
            <a:r>
              <a:rPr lang="en-US" sz="2400" b="0" i="0" u="none" strike="noStrike" kern="1200" baseline="0" dirty="0">
                <a:solidFill>
                  <a:schemeClr val="tx1"/>
                </a:solidFill>
                <a:ea typeface="+mn-ea"/>
                <a:cs typeface="Times New Roman" panose="02020603050405020304" pitchFamily="18" charset="0"/>
              </a:rPr>
              <a:t> Transactions on Biomedical Circuits and Systems,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13, Page 1288 - 1299</a:t>
            </a:r>
            <a:endParaRPr lang="en-US" sz="2400" b="0" i="0" u="none" strike="noStrike" kern="1200" baseline="0" dirty="0">
              <a:solidFill>
                <a:schemeClr val="tx1"/>
              </a:solidFill>
              <a:ea typeface="+mn-ea"/>
              <a:cs typeface="Times New Roman" panose="02020603050405020304" pitchFamily="18" charset="0"/>
            </a:endParaRP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4"/>
              </a:rPr>
              <a:t>10.1109/TBCAS.2019.2954846</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kumimoji="0" lang="en-US" sz="24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a:t>
            </a:r>
          </a:p>
        </p:txBody>
      </p:sp>
    </p:spTree>
    <p:extLst>
      <p:ext uri="{BB962C8B-B14F-4D97-AF65-F5344CB8AC3E}">
        <p14:creationId xmlns:p14="http://schemas.microsoft.com/office/powerpoint/2010/main" val="2871335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[7]</a:t>
            </a:r>
            <a:r>
              <a:rPr lang="en-US" sz="2400" b="0" i="0" u="none" strike="noStrike" kern="1200" baseline="0" dirty="0">
                <a:solidFill>
                  <a:schemeClr val="tx1"/>
                </a:solidFill>
                <a:latin typeface="+mn-lt"/>
                <a:ea typeface="+mn-ea"/>
                <a:cs typeface="+mn-cs"/>
              </a:rPr>
              <a:t> </a:t>
            </a:r>
            <a:r>
              <a:rPr lang="en-US" sz="2400" b="0" i="0" u="none" strike="noStrike" kern="1200" baseline="0" dirty="0" err="1">
                <a:solidFill>
                  <a:schemeClr val="tx1"/>
                </a:solidFill>
                <a:latin typeface="+mn-lt"/>
                <a:ea typeface="+mn-ea"/>
                <a:cs typeface="+mn-cs"/>
              </a:rPr>
              <a:t>Chih</a:t>
            </a:r>
            <a:r>
              <a:rPr lang="en-US" sz="2400" b="0" i="0" u="none" strike="noStrike" kern="1200" baseline="0" dirty="0">
                <a:solidFill>
                  <a:schemeClr val="tx1"/>
                </a:solidFill>
                <a:latin typeface="+mn-lt"/>
                <a:ea typeface="+mn-ea"/>
                <a:cs typeface="+mn-cs"/>
              </a:rPr>
              <a:t>-Hung Chan, Pau-Choo Chung, </a:t>
            </a:r>
            <a:r>
              <a:rPr lang="en-US" sz="2400" b="0" i="0" u="none" strike="noStrike" kern="1200" baseline="0" dirty="0" err="1">
                <a:solidFill>
                  <a:schemeClr val="tx1"/>
                </a:solidFill>
                <a:latin typeface="+mn-lt"/>
                <a:ea typeface="+mn-ea"/>
                <a:cs typeface="+mn-cs"/>
              </a:rPr>
              <a:t>Chih</a:t>
            </a:r>
            <a:r>
              <a:rPr lang="en-US" sz="2400" b="0" i="0" u="none" strike="noStrike" kern="1200" baseline="0" dirty="0">
                <a:solidFill>
                  <a:schemeClr val="tx1"/>
                </a:solidFill>
                <a:latin typeface="+mn-lt"/>
                <a:ea typeface="+mn-ea"/>
                <a:cs typeface="+mn-cs"/>
              </a:rPr>
              <a:t>-Yang Chen, </a:t>
            </a:r>
            <a:r>
              <a:rPr lang="en-US" sz="2400" b="0" i="0" u="none" strike="noStrike" kern="1200" baseline="0" dirty="0" err="1">
                <a:solidFill>
                  <a:schemeClr val="tx1"/>
                </a:solidFill>
                <a:latin typeface="+mn-lt"/>
                <a:ea typeface="+mn-ea"/>
                <a:cs typeface="+mn-cs"/>
              </a:rPr>
              <a:t>Chein</a:t>
            </a:r>
            <a:r>
              <a:rPr lang="en-US" sz="2400" b="0" i="0" u="none" strike="noStrike" kern="1200" baseline="0" dirty="0">
                <a:solidFill>
                  <a:schemeClr val="tx1"/>
                </a:solidFill>
                <a:latin typeface="+mn-lt"/>
                <a:ea typeface="+mn-ea"/>
                <a:cs typeface="+mn-cs"/>
              </a:rPr>
              <a:t>-Chen Lee, Man-Yee Chan, </a:t>
            </a:r>
            <a:r>
              <a:rPr lang="en-US" sz="2400" b="0" i="0" u="none" strike="noStrike" kern="1200" baseline="0" dirty="0" err="1">
                <a:solidFill>
                  <a:schemeClr val="tx1"/>
                </a:solidFill>
                <a:latin typeface="+mn-lt"/>
                <a:ea typeface="+mn-ea"/>
                <a:cs typeface="+mn-cs"/>
              </a:rPr>
              <a:t>Tze</a:t>
            </a:r>
            <a:r>
              <a:rPr lang="en-US" sz="2400" b="0" i="0" u="none" strike="noStrike" kern="1200" baseline="0" dirty="0">
                <a:solidFill>
                  <a:schemeClr val="tx1"/>
                </a:solidFill>
                <a:latin typeface="+mn-lt"/>
                <a:ea typeface="+mn-ea"/>
                <a:cs typeface="+mn-cs"/>
              </a:rPr>
              <a:t>-Ta Huang ,(2019),” </a:t>
            </a:r>
            <a:r>
              <a:rPr lang="en-US" sz="2400" b="0" i="1" u="none" strike="noStrike" kern="1200" baseline="0" dirty="0">
                <a:solidFill>
                  <a:schemeClr val="tx1"/>
                </a:solidFill>
                <a:latin typeface="+mn-lt"/>
                <a:ea typeface="+mn-ea"/>
                <a:cs typeface="+mn-cs"/>
              </a:rPr>
              <a:t>Texture-Map Based Branch-Collaborative Network for Oral Cancer Detection</a:t>
            </a:r>
            <a:r>
              <a:rPr lang="en-US" sz="2400" b="0" i="1" u="none" strike="noStrike" kern="1200" baseline="0" dirty="0">
                <a:solidFill>
                  <a:schemeClr val="tx1"/>
                </a:solidFill>
                <a:ea typeface="+mn-ea"/>
                <a:cs typeface="+mn-cs"/>
              </a:rPr>
              <a:t>“,</a:t>
            </a:r>
            <a:r>
              <a:rPr lang="en-US" sz="2400" b="0" i="0" u="none" strike="noStrike" kern="1200" baseline="0" dirty="0">
                <a:solidFill>
                  <a:schemeClr val="tx1"/>
                </a:solidFill>
                <a:ea typeface="+mn-ea"/>
                <a:cs typeface="Times New Roman" panose="02020603050405020304" pitchFamily="18" charset="0"/>
              </a:rPr>
              <a:t> IEEE Transactions on Biomedical Circuits and Systems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13, Page 766 – 780</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10.1109/TBCAS.2019.2918244</a:t>
            </a:r>
            <a:endParaRPr lang="en-US" sz="2400" dirty="0"/>
          </a:p>
          <a:p>
            <a:pPr marL="0" indent="0" algn="just" fontAlgn="t">
              <a:buNone/>
            </a:pPr>
            <a:r>
              <a:rPr lang="en-US" sz="2400" dirty="0"/>
              <a:t>[8]</a:t>
            </a:r>
            <a:r>
              <a:rPr lang="en-US" sz="2400" kern="1200" dirty="0">
                <a:solidFill>
                  <a:schemeClr val="tx1"/>
                </a:solidFill>
                <a:effectLst/>
                <a:latin typeface="+mn-lt"/>
                <a:ea typeface="+mn-ea"/>
                <a:cs typeface="+mn-cs"/>
              </a:rPr>
              <a:t> Bo </a:t>
            </a:r>
            <a:r>
              <a:rPr lang="en-US" sz="2400" kern="1200" dirty="0" err="1">
                <a:solidFill>
                  <a:schemeClr val="tx1"/>
                </a:solidFill>
                <a:effectLst/>
                <a:latin typeface="+mn-lt"/>
                <a:ea typeface="+mn-ea"/>
                <a:cs typeface="+mn-cs"/>
              </a:rPr>
              <a:t>Fu,Pei</a:t>
            </a:r>
            <a:r>
              <a:rPr lang="en-US" sz="2400" kern="1200" dirty="0">
                <a:solidFill>
                  <a:schemeClr val="tx1"/>
                </a:solidFill>
                <a:effectLst/>
                <a:latin typeface="+mn-lt"/>
                <a:ea typeface="+mn-ea"/>
                <a:cs typeface="+mn-cs"/>
              </a:rPr>
              <a:t> Liu, </a:t>
            </a:r>
            <a:r>
              <a:rPr lang="en-US" sz="2400" kern="1200" dirty="0" err="1">
                <a:solidFill>
                  <a:schemeClr val="tx1"/>
                </a:solidFill>
                <a:effectLst/>
                <a:latin typeface="+mn-lt"/>
                <a:ea typeface="+mn-ea"/>
                <a:cs typeface="+mn-cs"/>
              </a:rPr>
              <a:t>Jie</a:t>
            </a:r>
            <a:r>
              <a:rPr lang="en-US" sz="2400" kern="1200" dirty="0">
                <a:solidFill>
                  <a:schemeClr val="tx1"/>
                </a:solidFill>
                <a:effectLst/>
                <a:latin typeface="+mn-lt"/>
                <a:ea typeface="+mn-ea"/>
                <a:cs typeface="+mn-cs"/>
              </a:rPr>
              <a:t> Lin, Ling Deng, </a:t>
            </a:r>
            <a:r>
              <a:rPr lang="en-US" sz="2400" kern="1200" dirty="0" err="1">
                <a:solidFill>
                  <a:schemeClr val="tx1"/>
                </a:solidFill>
                <a:effectLst/>
                <a:latin typeface="+mn-lt"/>
                <a:ea typeface="+mn-ea"/>
                <a:cs typeface="+mn-cs"/>
              </a:rPr>
              <a:t>Kejia</a:t>
            </a:r>
            <a:r>
              <a:rPr lang="en-US" sz="2400" kern="1200" dirty="0">
                <a:solidFill>
                  <a:schemeClr val="tx1"/>
                </a:solidFill>
                <a:effectLst/>
                <a:latin typeface="+mn-lt"/>
                <a:ea typeface="+mn-ea"/>
                <a:cs typeface="+mn-cs"/>
              </a:rPr>
              <a:t> Hu, Hong Zheng,(2019),” </a:t>
            </a:r>
            <a:r>
              <a:rPr lang="en-US" sz="2400" i="1" kern="1200" dirty="0">
                <a:solidFill>
                  <a:schemeClr val="tx1"/>
                </a:solidFill>
                <a:effectLst/>
                <a:latin typeface="+mn-lt"/>
                <a:ea typeface="+mn-ea"/>
                <a:cs typeface="+mn-cs"/>
              </a:rPr>
              <a:t>Predicting Invasive Disease-Free Survival for Early Stage Breast Cancer Patients Using Follow-Up Clinical </a:t>
            </a:r>
            <a:r>
              <a:rPr lang="en-US" sz="2400" i="1" kern="1200" dirty="0" err="1">
                <a:solidFill>
                  <a:schemeClr val="tx1"/>
                </a:solidFill>
                <a:effectLst/>
                <a:latin typeface="+mn-lt"/>
                <a:ea typeface="+mn-ea"/>
                <a:cs typeface="+mn-cs"/>
              </a:rPr>
              <a:t>Data</a:t>
            </a:r>
            <a:r>
              <a:rPr lang="en-US" sz="2400" kern="1200" dirty="0" err="1">
                <a:solidFill>
                  <a:schemeClr val="tx1"/>
                </a:solidFill>
                <a:effectLst/>
                <a:latin typeface="+mn-lt"/>
                <a:ea typeface="+mn-ea"/>
                <a:cs typeface="+mn-cs"/>
              </a:rPr>
              <a:t>“,</a:t>
            </a:r>
            <a:r>
              <a:rPr lang="en-US" sz="2400" b="0" i="0" u="none" strike="noStrike" kern="1200" baseline="0" dirty="0" err="1">
                <a:solidFill>
                  <a:schemeClr val="tx1"/>
                </a:solidFill>
                <a:ea typeface="+mn-ea"/>
                <a:cs typeface="Times New Roman" panose="02020603050405020304" pitchFamily="18" charset="0"/>
              </a:rPr>
              <a:t>IEEE</a:t>
            </a:r>
            <a:r>
              <a:rPr lang="en-US" sz="2400" b="0" i="0" u="none" strike="noStrike" kern="1200" baseline="0" dirty="0">
                <a:solidFill>
                  <a:schemeClr val="tx1"/>
                </a:solidFill>
                <a:ea typeface="+mn-ea"/>
                <a:cs typeface="Times New Roman" panose="02020603050405020304" pitchFamily="18" charset="0"/>
              </a:rPr>
              <a:t> Transactions on Biomedical </a:t>
            </a:r>
            <a:r>
              <a:rPr lang="en-US" sz="2400" b="0" i="0" u="none" strike="noStrike" kern="1200" baseline="0" dirty="0" err="1">
                <a:solidFill>
                  <a:schemeClr val="tx1"/>
                </a:solidFill>
                <a:ea typeface="+mn-ea"/>
                <a:cs typeface="Times New Roman" panose="02020603050405020304" pitchFamily="18" charset="0"/>
              </a:rPr>
              <a:t>Engineering</a:t>
            </a:r>
            <a:r>
              <a:rPr lang="en-US" sz="2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,Volume</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No 66, Page 2053 – 2064</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3"/>
              </a:rPr>
              <a:t>10.1109/TBME.2018.2882867</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r>
              <a:rPr lang="en-US" sz="2400" dirty="0"/>
              <a:t>[9]</a:t>
            </a:r>
            <a:r>
              <a:rPr lang="en-US" sz="2400" kern="1200" dirty="0">
                <a:solidFill>
                  <a:schemeClr val="tx1"/>
                </a:solidFill>
                <a:effectLst/>
                <a:latin typeface="+mn-lt"/>
                <a:ea typeface="+mn-ea"/>
                <a:cs typeface="+mn-cs"/>
              </a:rPr>
              <a:t> Man-Sun </a:t>
            </a:r>
            <a:r>
              <a:rPr lang="en-US" sz="2400" kern="1200" dirty="0" err="1">
                <a:solidFill>
                  <a:schemeClr val="tx1"/>
                </a:solidFill>
                <a:effectLst/>
                <a:latin typeface="+mn-lt"/>
                <a:ea typeface="+mn-ea"/>
                <a:cs typeface="+mn-cs"/>
              </a:rPr>
              <a:t>Kim,Dongsan</a:t>
            </a:r>
            <a:r>
              <a:rPr lang="en-US" sz="2400" kern="1200" dirty="0">
                <a:solidFill>
                  <a:schemeClr val="tx1"/>
                </a:solidFill>
                <a:effectLst/>
                <a:latin typeface="+mn-lt"/>
                <a:ea typeface="+mn-ea"/>
                <a:cs typeface="+mn-cs"/>
              </a:rPr>
              <a:t> Kim, </a:t>
            </a:r>
            <a:r>
              <a:rPr lang="en-US" sz="2400" kern="1200" dirty="0" err="1">
                <a:solidFill>
                  <a:schemeClr val="tx1"/>
                </a:solidFill>
                <a:effectLst/>
                <a:latin typeface="+mn-lt"/>
                <a:ea typeface="+mn-ea"/>
                <a:cs typeface="+mn-cs"/>
              </a:rPr>
              <a:t>Jeong</a:t>
            </a:r>
            <a:r>
              <a:rPr lang="en-US" sz="2400" kern="1200" dirty="0">
                <a:solidFill>
                  <a:schemeClr val="tx1"/>
                </a:solidFill>
                <a:effectLst/>
                <a:latin typeface="+mn-lt"/>
                <a:ea typeface="+mn-ea"/>
                <a:cs typeface="+mn-cs"/>
              </a:rPr>
              <a:t>-Rae Kim, (2019),”</a:t>
            </a:r>
            <a:r>
              <a:rPr lang="en-US" sz="2400" i="1" kern="1200" dirty="0">
                <a:solidFill>
                  <a:schemeClr val="tx1"/>
                </a:solidFill>
                <a:effectLst/>
                <a:latin typeface="+mn-lt"/>
                <a:ea typeface="+mn-ea"/>
                <a:cs typeface="+mn-cs"/>
              </a:rPr>
              <a:t>Stage-Dependent Gene Expression Profiling in Colorectal Cancer “,</a:t>
            </a:r>
            <a:r>
              <a:rPr lang="en-US" sz="2400" b="0" i="0" u="none" strike="noStrike" kern="1200" baseline="0" dirty="0">
                <a:solidFill>
                  <a:schemeClr val="tx1"/>
                </a:solidFill>
                <a:ea typeface="+mn-ea"/>
                <a:cs typeface="Times New Roman" panose="02020603050405020304" pitchFamily="18" charset="0"/>
              </a:rPr>
              <a:t>IEEE Transactions on Computational Biology and Bioinformatics,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16, Page  1685 - 1692</a:t>
            </a:r>
            <a:endParaRPr lang="en-US" sz="2400" b="0" i="0" u="none" strike="noStrike" kern="1200" baseline="0" dirty="0">
              <a:solidFill>
                <a:schemeClr val="tx1"/>
              </a:solidFill>
              <a:ea typeface="+mn-ea"/>
              <a:cs typeface="Times New Roman" panose="02020603050405020304" pitchFamily="18" charset="0"/>
            </a:endParaRP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4"/>
              </a:rPr>
              <a:t>10.1109/TCBB.2018.2814043</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kumimoji="0" lang="en-US" sz="2400" b="0" i="1"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a:t>
            </a:r>
          </a:p>
        </p:txBody>
      </p:sp>
    </p:spTree>
    <p:extLst>
      <p:ext uri="{BB962C8B-B14F-4D97-AF65-F5344CB8AC3E}">
        <p14:creationId xmlns:p14="http://schemas.microsoft.com/office/powerpoint/2010/main" val="137827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[10]</a:t>
            </a:r>
            <a:r>
              <a:rPr lang="en-IN" sz="2400" b="0" i="0" u="none" strike="noStrike" kern="1200" baseline="0" dirty="0">
                <a:solidFill>
                  <a:schemeClr val="tx1"/>
                </a:solidFill>
                <a:latin typeface="+mn-lt"/>
                <a:ea typeface="+mn-ea"/>
                <a:cs typeface="+mn-cs"/>
              </a:rPr>
              <a:t> </a:t>
            </a:r>
            <a:r>
              <a:rPr lang="en-IN" sz="2400" b="0" i="0" u="none" strike="noStrike" kern="1200" baseline="0" dirty="0" err="1">
                <a:solidFill>
                  <a:schemeClr val="tx1"/>
                </a:solidFill>
                <a:latin typeface="+mn-lt"/>
                <a:ea typeface="+mn-ea"/>
                <a:cs typeface="+mn-cs"/>
              </a:rPr>
              <a:t>SeongRyeol</a:t>
            </a:r>
            <a:r>
              <a:rPr lang="en-IN" sz="2400" b="0" i="0" u="none" strike="noStrike" kern="1200" baseline="0" dirty="0">
                <a:solidFill>
                  <a:schemeClr val="tx1"/>
                </a:solidFill>
                <a:latin typeface="+mn-lt"/>
                <a:ea typeface="+mn-ea"/>
                <a:cs typeface="+mn-cs"/>
              </a:rPr>
              <a:t> Moon, Curt Balch, </a:t>
            </a:r>
            <a:r>
              <a:rPr lang="en-IN" sz="2400" b="0" i="0" u="none" strike="noStrike" kern="1200" baseline="0" dirty="0" err="1">
                <a:solidFill>
                  <a:schemeClr val="tx1"/>
                </a:solidFill>
                <a:latin typeface="+mn-lt"/>
                <a:ea typeface="+mn-ea"/>
                <a:cs typeface="+mn-cs"/>
              </a:rPr>
              <a:t>Sungjin</a:t>
            </a:r>
            <a:r>
              <a:rPr lang="en-IN" sz="2400" b="0" i="0" u="none" strike="noStrike" kern="1200" baseline="0" dirty="0">
                <a:solidFill>
                  <a:schemeClr val="tx1"/>
                </a:solidFill>
                <a:latin typeface="+mn-lt"/>
                <a:ea typeface="+mn-ea"/>
                <a:cs typeface="+mn-cs"/>
              </a:rPr>
              <a:t> Park, </a:t>
            </a:r>
            <a:r>
              <a:rPr lang="en-IN" sz="2400" b="0" i="0" u="none" strike="noStrike" kern="1200" baseline="0" dirty="0" err="1">
                <a:solidFill>
                  <a:schemeClr val="tx1"/>
                </a:solidFill>
                <a:latin typeface="+mn-lt"/>
                <a:ea typeface="+mn-ea"/>
                <a:cs typeface="+mn-cs"/>
              </a:rPr>
              <a:t>Jinhyuk</a:t>
            </a:r>
            <a:r>
              <a:rPr lang="en-IN" sz="2400" b="0" i="0" u="none" strike="noStrike" kern="1200" baseline="0" dirty="0">
                <a:solidFill>
                  <a:schemeClr val="tx1"/>
                </a:solidFill>
                <a:latin typeface="+mn-lt"/>
                <a:ea typeface="+mn-ea"/>
                <a:cs typeface="+mn-cs"/>
              </a:rPr>
              <a:t> Lee, </a:t>
            </a:r>
            <a:r>
              <a:rPr lang="en-IN" sz="2400" b="0" i="0" u="none" strike="noStrike" kern="1200" baseline="0" dirty="0" err="1">
                <a:solidFill>
                  <a:schemeClr val="tx1"/>
                </a:solidFill>
                <a:latin typeface="+mn-lt"/>
                <a:ea typeface="+mn-ea"/>
                <a:cs typeface="+mn-cs"/>
              </a:rPr>
              <a:t>Jiyong</a:t>
            </a:r>
            <a:r>
              <a:rPr lang="en-IN" sz="2400" b="0" i="0" u="none" strike="noStrike" kern="1200" baseline="0" dirty="0">
                <a:solidFill>
                  <a:schemeClr val="tx1"/>
                </a:solidFill>
                <a:latin typeface="+mn-lt"/>
                <a:ea typeface="+mn-ea"/>
                <a:cs typeface="+mn-cs"/>
              </a:rPr>
              <a:t> Sung, and </a:t>
            </a:r>
            <a:r>
              <a:rPr lang="en-IN" sz="2400" b="0" i="0" u="none" strike="noStrike" kern="1200" baseline="0" dirty="0" err="1">
                <a:solidFill>
                  <a:schemeClr val="tx1"/>
                </a:solidFill>
                <a:latin typeface="+mn-lt"/>
                <a:ea typeface="+mn-ea"/>
                <a:cs typeface="+mn-cs"/>
              </a:rPr>
              <a:t>Seungyoon</a:t>
            </a:r>
            <a:r>
              <a:rPr lang="en-IN" sz="2400" b="0" i="0" u="none" strike="noStrike" kern="1200" baseline="0" dirty="0">
                <a:solidFill>
                  <a:schemeClr val="tx1"/>
                </a:solidFill>
                <a:latin typeface="+mn-lt"/>
                <a:ea typeface="+mn-ea"/>
                <a:cs typeface="+mn-cs"/>
              </a:rPr>
              <a:t> Nam,(2018),”</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Systematic Inspection of the Clinical Relevance of TP53 Missense Mutations in Gastric Cancer</a:t>
            </a:r>
            <a:r>
              <a:rPr lang="en-US" sz="2400" b="0" i="0" u="none" strike="noStrike" kern="1200" baseline="0" dirty="0">
                <a:solidFill>
                  <a:schemeClr val="tx1"/>
                </a:solidFill>
                <a:latin typeface="+mn-lt"/>
                <a:ea typeface="+mn-ea"/>
                <a:cs typeface="+mn-cs"/>
              </a:rPr>
              <a:t>”,</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ea typeface="+mn-ea"/>
                <a:cs typeface="Times New Roman" panose="02020603050405020304" pitchFamily="18" charset="0"/>
              </a:rPr>
              <a:t>IEEE/ACM Transactions on Computational Biology and Bioinformatics,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16, Page  1693 – 1701</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10.1109/TCBB.2018.2814049</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i="1"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kumimoji="0" lang="en-US" sz="24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a:t>
            </a:r>
          </a:p>
        </p:txBody>
      </p:sp>
    </p:spTree>
    <p:extLst>
      <p:ext uri="{BB962C8B-B14F-4D97-AF65-F5344CB8AC3E}">
        <p14:creationId xmlns:p14="http://schemas.microsoft.com/office/powerpoint/2010/main" val="1386049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59075F-A22A-41DB-A34B-45BA55902BFC}"/>
              </a:ext>
            </a:extLst>
          </p:cNvPr>
          <p:cNvPicPr>
            <a:picLocks noChangeAspect="1"/>
          </p:cNvPicPr>
          <p:nvPr/>
        </p:nvPicPr>
        <p:blipFill rotWithShape="1">
          <a:blip r:embed="rId2"/>
          <a:srcRect l="21036" t="4315"/>
          <a:stretch>
            <a:fillRect/>
          </a:stretch>
        </p:blipFill>
        <p:spPr>
          <a:xfrm>
            <a:off x="2670049" y="1234916"/>
            <a:ext cx="5868542" cy="4141566"/>
          </a:xfrm>
          <a:prstGeom prst="rect">
            <a:avLst/>
          </a:prstGeom>
        </p:spPr>
      </p:pic>
    </p:spTree>
    <p:extLst>
      <p:ext uri="{BB962C8B-B14F-4D97-AF65-F5344CB8AC3E}">
        <p14:creationId xmlns:p14="http://schemas.microsoft.com/office/powerpoint/2010/main" val="152833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1307167896"/>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16187">
                  <a:extLst>
                    <a:ext uri="{9D8B030D-6E8A-4147-A177-3AD203B41FA5}">
                      <a16:colId xmlns:a16="http://schemas.microsoft.com/office/drawing/2014/main" val="20001"/>
                    </a:ext>
                  </a:extLst>
                </a:gridCol>
                <a:gridCol w="2507276">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Leveraging Multimodal Semantic Fusion for Gastric Cancer Screening via Hierarchical Attention Mechanism [</a:t>
                      </a:r>
                      <a:r>
                        <a:rPr lang="en-IN" sz="1600" b="0" i="0" u="none" strike="noStrike" kern="1200" baseline="0" dirty="0">
                          <a:solidFill>
                            <a:schemeClr val="tx1"/>
                          </a:solidFill>
                          <a:latin typeface="+mn-lt"/>
                          <a:ea typeface="+mn-ea"/>
                          <a:cs typeface="+mn-cs"/>
                        </a:rPr>
                        <a:t>2021]</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IEEE</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Shuai Ding , Member, IEEE, </a:t>
                      </a:r>
                      <a:r>
                        <a:rPr lang="en-US" sz="1600" dirty="0" err="1"/>
                        <a:t>Shikang</a:t>
                      </a:r>
                      <a:r>
                        <a:rPr lang="en-US" sz="1600" dirty="0"/>
                        <a:t> Hu, </a:t>
                      </a:r>
                      <a:r>
                        <a:rPr lang="en-US" sz="1600" dirty="0" err="1"/>
                        <a:t>Xiaojian</a:t>
                      </a:r>
                      <a:r>
                        <a:rPr lang="en-US" sz="1600" dirty="0"/>
                        <a:t> Li , </a:t>
                      </a:r>
                      <a:r>
                        <a:rPr lang="en-US" sz="1600" dirty="0" err="1"/>
                        <a:t>Youtao</a:t>
                      </a:r>
                      <a:r>
                        <a:rPr lang="en-US" sz="1600" dirty="0"/>
                        <a:t> Zhang , Member, IEEE, and </a:t>
                      </a:r>
                      <a:r>
                        <a:rPr lang="en-US" sz="1600" dirty="0" err="1"/>
                        <a:t>Desheng</a:t>
                      </a:r>
                      <a:r>
                        <a:rPr lang="en-US" sz="1600" dirty="0"/>
                        <a:t> Dash Wu , Senior Member, IEEE</a:t>
                      </a: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ID-GCS</a:t>
                      </a: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Accuracy 94%</a:t>
                      </a:r>
                    </a:p>
                    <a:p>
                      <a:pPr algn="just">
                        <a:lnSpc>
                          <a:spcPct val="150000"/>
                        </a:lnSpc>
                      </a:pPr>
                      <a:r>
                        <a:rPr lang="en-IN" sz="1800" u="sng" kern="1200" dirty="0">
                          <a:solidFill>
                            <a:schemeClr val="tx1"/>
                          </a:solidFill>
                          <a:effectLst/>
                          <a:latin typeface="+mn-lt"/>
                          <a:ea typeface="+mn-ea"/>
                          <a:cs typeface="+mn-cs"/>
                          <a:hlinkClick r:id="rId2"/>
                        </a:rPr>
                        <a:t>https://ieeexplore.ieee.org/abstract/document/9492312/</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buFont typeface="Arial" panose="020B0604020202020204" pitchFamily="34" charset="0"/>
                        <a:buNone/>
                      </a:pPr>
                      <a:r>
                        <a:rPr lang="en-US" sz="1600" dirty="0"/>
                        <a:t>ID-GCS captures the clinical thinking and diagnostic approaches of physicians and integrates objective medical data and subjective experiential knowledge obtained from gastroscopy reports for GC screening.</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600" dirty="0"/>
                        <a:t>The ID-GCS method had slightly worse complexity and fitting. </a:t>
                      </a:r>
                      <a:endParaRPr lang="en-US" sz="1600" dirty="0"/>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4771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4129448810"/>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NGA-Inspired Nanorobots-Assisted Detection of Multifocal Cancer, [2020]</a:t>
                      </a:r>
                      <a:endParaRPr lang="en-IN"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IEEE</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err="1">
                          <a:solidFill>
                            <a:schemeClr val="tx1"/>
                          </a:solidFill>
                          <a:latin typeface="+mn-lt"/>
                          <a:ea typeface="+mn-ea"/>
                          <a:cs typeface="+mn-cs"/>
                        </a:rPr>
                        <a:t>Shaolong</a:t>
                      </a:r>
                      <a:r>
                        <a:rPr lang="en-IN" sz="1600" b="0" i="0" u="none" strike="noStrike" kern="1200" baseline="0" dirty="0">
                          <a:solidFill>
                            <a:schemeClr val="tx1"/>
                          </a:solidFill>
                          <a:latin typeface="+mn-lt"/>
                          <a:ea typeface="+mn-ea"/>
                          <a:cs typeface="+mn-cs"/>
                        </a:rPr>
                        <a:t> Shi , Student Member, IEEE, </a:t>
                      </a:r>
                      <a:r>
                        <a:rPr lang="en-IN" sz="1600" b="0" i="0" u="none" strike="noStrike" kern="1200" baseline="0" dirty="0" err="1">
                          <a:solidFill>
                            <a:schemeClr val="tx1"/>
                          </a:solidFill>
                          <a:latin typeface="+mn-lt"/>
                          <a:ea typeface="+mn-ea"/>
                          <a:cs typeface="+mn-cs"/>
                        </a:rPr>
                        <a:t>Yifan</a:t>
                      </a:r>
                      <a:r>
                        <a:rPr lang="en-IN" sz="1600" b="0" i="0" u="none" strike="noStrike" kern="1200" baseline="0" dirty="0">
                          <a:solidFill>
                            <a:schemeClr val="tx1"/>
                          </a:solidFill>
                          <a:latin typeface="+mn-lt"/>
                          <a:ea typeface="+mn-ea"/>
                          <a:cs typeface="+mn-cs"/>
                        </a:rPr>
                        <a:t> Chen , Senior Member, IEEE, and Xin </a:t>
                      </a:r>
                      <a:r>
                        <a:rPr lang="en-IN" sz="1600" b="0" i="0" u="none" strike="noStrike" kern="1200" baseline="0" dirty="0" err="1">
                          <a:solidFill>
                            <a:schemeClr val="tx1"/>
                          </a:solidFill>
                          <a:latin typeface="+mn-lt"/>
                          <a:ea typeface="+mn-ea"/>
                          <a:cs typeface="+mn-cs"/>
                        </a:rPr>
                        <a:t>Yao,Fellow</a:t>
                      </a:r>
                      <a:r>
                        <a:rPr lang="en-IN" sz="1600" b="0" i="0" u="none" strike="noStrike" kern="1200" baseline="0" dirty="0">
                          <a:solidFill>
                            <a:schemeClr val="tx1"/>
                          </a:solidFill>
                          <a:latin typeface="+mn-lt"/>
                          <a:ea typeface="+mn-ea"/>
                          <a:cs typeface="+mn-cs"/>
                        </a:rPr>
                        <a:t>, IEEE</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a:solidFill>
                            <a:schemeClr val="tx1"/>
                          </a:solidFill>
                          <a:latin typeface="+mn-lt"/>
                          <a:ea typeface="+mn-ea"/>
                          <a:cs typeface="+mn-cs"/>
                        </a:rPr>
                        <a:t>NGA-Inspired Nanorobots</a:t>
                      </a:r>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https://ieeexplore.ieee.org/abstract/document/9226097/</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buFont typeface="Arial" panose="020B0604020202020204" pitchFamily="34" charset="0"/>
                        <a:buNone/>
                      </a:pPr>
                      <a:r>
                        <a:rPr lang="en-US" sz="1600" dirty="0"/>
                        <a:t>NGA-inspired MCDP in order to locate the tumor targets efficiently while taking into account realistic in vivo propagation and controlling of nanorobots, which is different from the use scenario of the standard NGA.</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pPr>
                      <a:r>
                        <a:rPr lang="en-US" sz="1600" dirty="0"/>
                        <a:t>The performance of the algorithm has to be improved to accomplish the deduction of all the cancer areas with many more nanorobots.</a:t>
                      </a:r>
                    </a:p>
                    <a:p>
                      <a:pPr lvl="0" algn="just">
                        <a:lnSpc>
                          <a:spcPct val="150000"/>
                        </a:lnSpc>
                      </a:pPr>
                      <a:r>
                        <a:rPr lang="en-US" sz="1600" dirty="0"/>
                        <a:t>It is also important to examine further the impact of nanorobot nonidealities, such as finite lifespan, imprecise steering, and inaccurate tracking.</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6170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3962629403"/>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Chip-Scale Angle-Selective Imager for In Vivo Microscopic Cancer Detection[2020]</a:t>
                      </a:r>
                      <a:endParaRPr lang="en-IN"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err="1">
                          <a:solidFill>
                            <a:schemeClr val="tx1"/>
                          </a:solidFill>
                          <a:effectLst/>
                          <a:latin typeface="+mn-lt"/>
                          <a:ea typeface="+mn-ea"/>
                          <a:cs typeface="+mn-cs"/>
                        </a:rPr>
                        <a:t>Efthymios</a:t>
                      </a:r>
                      <a:r>
                        <a:rPr lang="en-US" sz="1600" kern="1200" dirty="0">
                          <a:solidFill>
                            <a:schemeClr val="tx1"/>
                          </a:solidFill>
                          <a:effectLst/>
                          <a:latin typeface="+mn-lt"/>
                          <a:ea typeface="+mn-ea"/>
                          <a:cs typeface="+mn-cs"/>
                        </a:rPr>
                        <a:t> P. </a:t>
                      </a:r>
                      <a:r>
                        <a:rPr lang="en-US" sz="1600" kern="1200" dirty="0" err="1">
                          <a:solidFill>
                            <a:schemeClr val="tx1"/>
                          </a:solidFill>
                          <a:effectLst/>
                          <a:latin typeface="+mn-lt"/>
                          <a:ea typeface="+mn-ea"/>
                          <a:cs typeface="+mn-cs"/>
                        </a:rPr>
                        <a:t>Papageorgiou</a:t>
                      </a:r>
                      <a:r>
                        <a:rPr lang="en-US" sz="1600" kern="1200" dirty="0">
                          <a:solidFill>
                            <a:schemeClr val="tx1"/>
                          </a:solidFill>
                          <a:effectLst/>
                          <a:latin typeface="+mn-lt"/>
                          <a:ea typeface="+mn-ea"/>
                          <a:cs typeface="+mn-cs"/>
                        </a:rPr>
                        <a:t>; Bernhard E. </a:t>
                      </a:r>
                      <a:r>
                        <a:rPr lang="en-US" sz="1600" kern="1200" dirty="0" err="1">
                          <a:solidFill>
                            <a:schemeClr val="tx1"/>
                          </a:solidFill>
                          <a:effectLst/>
                          <a:latin typeface="+mn-lt"/>
                          <a:ea typeface="+mn-ea"/>
                          <a:cs typeface="+mn-cs"/>
                        </a:rPr>
                        <a:t>Boser</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Mekhail</a:t>
                      </a:r>
                      <a:r>
                        <a:rPr lang="en-US" sz="1600" kern="1200" dirty="0">
                          <a:solidFill>
                            <a:schemeClr val="tx1"/>
                          </a:solidFill>
                          <a:effectLst/>
                          <a:latin typeface="+mn-lt"/>
                          <a:ea typeface="+mn-ea"/>
                          <a:cs typeface="+mn-cs"/>
                        </a:rPr>
                        <a:t> Anwar</a:t>
                      </a:r>
                      <a:endParaRPr lang="en-IN" sz="1600" b="0" i="0" u="none" strike="noStrike" kern="1200" baseline="0" dirty="0">
                        <a:solidFill>
                          <a:schemeClr val="tx1"/>
                        </a:solidFill>
                        <a:latin typeface="+mn-lt"/>
                        <a:ea typeface="+mn-ea"/>
                        <a:cs typeface="+mn-cs"/>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CMOS image sensor incorporating angle selective gratings(AGS) for resolution enhancement in contact imaging applications.</a:t>
                      </a:r>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https://ieeexplore.ieee.org/abstract/document/8931582/</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u="none" strike="noStrike" kern="1200" baseline="0" dirty="0">
                          <a:solidFill>
                            <a:schemeClr val="tx1"/>
                          </a:solidFill>
                          <a:effectLst/>
                          <a:latin typeface="Times New Roman" panose="02020603050405020304" charset="0"/>
                          <a:ea typeface="+mn-ea"/>
                          <a:cs typeface="Times New Roman" panose="02020603050405020304" charset="0"/>
                        </a:rPr>
                        <a:t> </a:t>
                      </a:r>
                      <a:r>
                        <a:rPr lang="en-US" sz="1600" dirty="0"/>
                        <a:t>chip-scale fluorescence imaging ASIC that uses ASGs to enhance image resolution and has the ability to detect small foci containing less than 200 cancer cells.</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Miniaturized optical elements are difficult to fabricate and they often suffer from increased aberrations.</a:t>
                      </a: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819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4134679935"/>
              </p:ext>
            </p:extLst>
          </p:nvPr>
        </p:nvGraphicFramePr>
        <p:xfrm>
          <a:off x="261938" y="666750"/>
          <a:ext cx="11668124" cy="6416509"/>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Comparison of three radio-frequency discharge modes on the treatment of breast cancer cells in vitro[2020]</a:t>
                      </a: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tx1"/>
                          </a:solidFill>
                          <a:latin typeface="+mn-lt"/>
                          <a:ea typeface="+mn-ea"/>
                          <a:cs typeface="+mn-cs"/>
                        </a:rPr>
                        <a:t>Jean-</a:t>
                      </a:r>
                      <a:r>
                        <a:rPr lang="en-IN" sz="1600" b="0" i="0" u="none" strike="noStrike" kern="1200" baseline="0" dirty="0" err="1">
                          <a:solidFill>
                            <a:schemeClr val="tx1"/>
                          </a:solidFill>
                          <a:latin typeface="+mn-lt"/>
                          <a:ea typeface="+mn-ea"/>
                          <a:cs typeface="+mn-cs"/>
                        </a:rPr>
                        <a:t>S´ebastien</a:t>
                      </a:r>
                      <a:r>
                        <a:rPr lang="en-IN" sz="1600" b="0" i="0" u="none" strike="noStrike" kern="1200" baseline="0" dirty="0">
                          <a:solidFill>
                            <a:schemeClr val="tx1"/>
                          </a:solidFill>
                          <a:latin typeface="+mn-lt"/>
                          <a:ea typeface="+mn-ea"/>
                          <a:cs typeface="+mn-cs"/>
                        </a:rPr>
                        <a:t> Boisvert, Julie Lafontaine, Audrey Glory, Sylvain Coulombe and Philip Wong</a:t>
                      </a: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t>Three modes, namely the Ω and γ modes of the capacitively coupled radio-frequency (CCRF) discharge and a RF plasma jet mode.</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Accuracy 80%</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IN" sz="1800" u="sng" kern="1200" dirty="0">
                          <a:solidFill>
                            <a:schemeClr val="tx1"/>
                          </a:solidFill>
                          <a:effectLst/>
                          <a:latin typeface="+mn-lt"/>
                          <a:ea typeface="+mn-ea"/>
                          <a:cs typeface="+mn-cs"/>
                          <a:hlinkClick r:id="rId2"/>
                        </a:rPr>
                        <a:t>https://ieeexplore.ieee.org/abstract/document/9094221/</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dirty="0"/>
                        <a:t>In order to observe the different discharge modes, the light distribution between the electrodes is measured with the help of a CCD camera.</a:t>
                      </a:r>
                      <a:endParaRPr lang="en-US" sz="1600" b="0" i="0" u="none" strike="noStrike" kern="1200" baseline="0" dirty="0">
                        <a:solidFill>
                          <a:schemeClr val="tx1"/>
                        </a:solidFill>
                        <a:latin typeface="+mn-lt"/>
                        <a:ea typeface="+mn-ea"/>
                        <a:cs typeface="+mn-cs"/>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u="none" strike="noStrike" kern="1200" baseline="0" dirty="0">
                          <a:solidFill>
                            <a:schemeClr val="tx1"/>
                          </a:solidFill>
                          <a:latin typeface="+mn-lt"/>
                          <a:ea typeface="+mn-ea"/>
                          <a:cs typeface="+mn-cs"/>
                        </a:rPr>
                        <a:t>short-lived reactive species are expected to play an important role in the anti-cancer effect of all three discharge modes.</a:t>
                      </a:r>
                    </a:p>
                    <a:p>
                      <a:pPr lvl="0" algn="just">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But the treatment time required to reach the same efﬁcacy is more than ten times longer using the Ω and the γ modes than using the jet mode.</a:t>
                      </a: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224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45380588"/>
              </p:ext>
            </p:extLst>
          </p:nvPr>
        </p:nvGraphicFramePr>
        <p:xfrm>
          <a:off x="323850" y="666752"/>
          <a:ext cx="11606212" cy="6178117"/>
        </p:xfrm>
        <a:graphic>
          <a:graphicData uri="http://schemas.openxmlformats.org/drawingml/2006/table">
            <a:tbl>
              <a:tblPr/>
              <a:tblGrid>
                <a:gridCol w="1975424">
                  <a:extLst>
                    <a:ext uri="{9D8B030D-6E8A-4147-A177-3AD203B41FA5}">
                      <a16:colId xmlns:a16="http://schemas.microsoft.com/office/drawing/2014/main" val="20000"/>
                    </a:ext>
                  </a:extLst>
                </a:gridCol>
                <a:gridCol w="2055958">
                  <a:extLst>
                    <a:ext uri="{9D8B030D-6E8A-4147-A177-3AD203B41FA5}">
                      <a16:colId xmlns:a16="http://schemas.microsoft.com/office/drawing/2014/main" val="20001"/>
                    </a:ext>
                  </a:extLst>
                </a:gridCol>
                <a:gridCol w="2443504">
                  <a:extLst>
                    <a:ext uri="{9D8B030D-6E8A-4147-A177-3AD203B41FA5}">
                      <a16:colId xmlns:a16="http://schemas.microsoft.com/office/drawing/2014/main" val="20002"/>
                    </a:ext>
                  </a:extLst>
                </a:gridCol>
                <a:gridCol w="2180033">
                  <a:extLst>
                    <a:ext uri="{9D8B030D-6E8A-4147-A177-3AD203B41FA5}">
                      <a16:colId xmlns:a16="http://schemas.microsoft.com/office/drawing/2014/main" val="20003"/>
                    </a:ext>
                  </a:extLst>
                </a:gridCol>
                <a:gridCol w="2951293">
                  <a:extLst>
                    <a:ext uri="{9D8B030D-6E8A-4147-A177-3AD203B41FA5}">
                      <a16:colId xmlns:a16="http://schemas.microsoft.com/office/drawing/2014/main" val="20004"/>
                    </a:ext>
                  </a:extLst>
                </a:gridCol>
              </a:tblGrid>
              <a:tr h="774648">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37041">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D-TSVR Recurrence Prediction Driven by Medical Big Data in Cancer[2020]</a:t>
                      </a:r>
                      <a:endParaRPr lang="en-US"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Ai-Min Yang, Yang Han, Chen-Shuai Liu, Jian-Hui Wu, Dian-Bo Hua</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TSVR algorithm </a:t>
                      </a:r>
                      <a:endPar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Accuracy 91%</a:t>
                      </a: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https://ieeexplore.ieee.org/abstract/document/9147031/</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kern="1200" dirty="0">
                          <a:solidFill>
                            <a:schemeClr val="tx1"/>
                          </a:solidFill>
                          <a:effectLst/>
                          <a:latin typeface="+mn-lt"/>
                          <a:ea typeface="+mn-ea"/>
                          <a:cs typeface="+mn-cs"/>
                        </a:rPr>
                        <a:t>They got score of each index by the physical health evaluation of each patients under established the cancer recurrence prediction model  based on D-TSVR ALGORITHM.</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kern="1200" dirty="0">
                          <a:solidFill>
                            <a:schemeClr val="tx1"/>
                          </a:solidFill>
                          <a:effectLst/>
                          <a:latin typeface="+mn-lt"/>
                          <a:ea typeface="+mn-ea"/>
                          <a:cs typeface="+mn-cs"/>
                        </a:rPr>
                        <a:t>They compared e-</a:t>
                      </a:r>
                      <a:r>
                        <a:rPr lang="en-US" sz="1600" kern="1200" dirty="0" err="1">
                          <a:solidFill>
                            <a:schemeClr val="tx1"/>
                          </a:solidFill>
                          <a:effectLst/>
                          <a:latin typeface="+mn-lt"/>
                          <a:ea typeface="+mn-ea"/>
                          <a:cs typeface="+mn-cs"/>
                        </a:rPr>
                        <a:t>tsvr</a:t>
                      </a:r>
                      <a:r>
                        <a:rPr lang="en-US" sz="1600" kern="1200" dirty="0">
                          <a:solidFill>
                            <a:schemeClr val="tx1"/>
                          </a:solidFill>
                          <a:effectLst/>
                          <a:latin typeface="+mn-lt"/>
                          <a:ea typeface="+mn-ea"/>
                          <a:cs typeface="+mn-cs"/>
                        </a:rPr>
                        <a:t> and </a:t>
                      </a:r>
                      <a:r>
                        <a:rPr lang="en-US" sz="1600" kern="1200" dirty="0" err="1">
                          <a:solidFill>
                            <a:schemeClr val="tx1"/>
                          </a:solidFill>
                          <a:effectLst/>
                          <a:latin typeface="+mn-lt"/>
                          <a:ea typeface="+mn-ea"/>
                          <a:cs typeface="+mn-cs"/>
                        </a:rPr>
                        <a:t>cnn</a:t>
                      </a:r>
                      <a:r>
                        <a:rPr lang="en-US" sz="1600" kern="1200" dirty="0">
                          <a:solidFill>
                            <a:schemeClr val="tx1"/>
                          </a:solidFill>
                          <a:effectLst/>
                          <a:latin typeface="+mn-lt"/>
                          <a:ea typeface="+mn-ea"/>
                          <a:cs typeface="+mn-cs"/>
                        </a:rPr>
                        <a:t> algorithm and found that </a:t>
                      </a:r>
                      <a:r>
                        <a:rPr lang="en-US" sz="1600" kern="1200" dirty="0" err="1">
                          <a:solidFill>
                            <a:schemeClr val="tx1"/>
                          </a:solidFill>
                          <a:effectLst/>
                          <a:latin typeface="+mn-lt"/>
                          <a:ea typeface="+mn-ea"/>
                          <a:cs typeface="+mn-cs"/>
                        </a:rPr>
                        <a:t>tsvr</a:t>
                      </a:r>
                      <a:r>
                        <a:rPr lang="en-US" sz="1600" kern="1200" dirty="0">
                          <a:solidFill>
                            <a:schemeClr val="tx1"/>
                          </a:solidFill>
                          <a:effectLst/>
                          <a:latin typeface="+mn-lt"/>
                          <a:ea typeface="+mn-ea"/>
                          <a:cs typeface="+mn-cs"/>
                        </a:rPr>
                        <a:t> algorithm produced highest prediction accuracy rate is 91%</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rPr>
                        <a:t>To improve the algorithm to further improve the accuracy of the model prediction, and then through nutrition intervention, change the patient's nutritional indicators and other indicators to further improve the patient's survival time and quality of life.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293784">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7295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1743881359"/>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A CMOS VEGF Sensor for Cancer Diagnosis Using a Peptide Aptamer-Based Functionalized Microneedle</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[2019]</a:t>
                      </a: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err="1">
                          <a:solidFill>
                            <a:schemeClr val="tx1"/>
                          </a:solidFill>
                          <a:latin typeface="+mn-lt"/>
                          <a:ea typeface="+mn-ea"/>
                          <a:cs typeface="+mn-cs"/>
                        </a:rPr>
                        <a:t>Seungwoo</a:t>
                      </a:r>
                      <a:r>
                        <a:rPr lang="en-IN" sz="1600" b="0" i="0" u="none" strike="noStrike" kern="1200" baseline="0" dirty="0">
                          <a:solidFill>
                            <a:schemeClr val="tx1"/>
                          </a:solidFill>
                          <a:latin typeface="+mn-lt"/>
                          <a:ea typeface="+mn-ea"/>
                          <a:cs typeface="+mn-cs"/>
                        </a:rPr>
                        <a:t> Song, Student Member, IEEE, </a:t>
                      </a:r>
                      <a:r>
                        <a:rPr lang="en-IN" sz="1600" b="0" i="0" u="none" strike="noStrike" kern="1200" baseline="0" dirty="0" err="1">
                          <a:solidFill>
                            <a:schemeClr val="tx1"/>
                          </a:solidFill>
                          <a:latin typeface="+mn-lt"/>
                          <a:ea typeface="+mn-ea"/>
                          <a:cs typeface="+mn-cs"/>
                        </a:rPr>
                        <a:t>Jukwan</a:t>
                      </a:r>
                      <a:r>
                        <a:rPr lang="en-IN" sz="1600" b="0" i="0" u="none" strike="noStrike" kern="1200" baseline="0" dirty="0">
                          <a:solidFill>
                            <a:schemeClr val="tx1"/>
                          </a:solidFill>
                          <a:latin typeface="+mn-lt"/>
                          <a:ea typeface="+mn-ea"/>
                          <a:cs typeface="+mn-cs"/>
                        </a:rPr>
                        <a:t> Na, </a:t>
                      </a:r>
                      <a:r>
                        <a:rPr lang="en-IN" sz="1600" b="0" i="0" u="none" strike="noStrike" kern="1200" baseline="0" dirty="0" err="1">
                          <a:solidFill>
                            <a:schemeClr val="tx1"/>
                          </a:solidFill>
                          <a:latin typeface="+mn-lt"/>
                          <a:ea typeface="+mn-ea"/>
                          <a:cs typeface="+mn-cs"/>
                        </a:rPr>
                        <a:t>MoonHyung</a:t>
                      </a:r>
                      <a:r>
                        <a:rPr lang="en-IN" sz="1600" b="0" i="0" u="none" strike="noStrike" kern="1200" baseline="0" dirty="0">
                          <a:solidFill>
                            <a:schemeClr val="tx1"/>
                          </a:solidFill>
                          <a:latin typeface="+mn-lt"/>
                          <a:ea typeface="+mn-ea"/>
                          <a:cs typeface="+mn-cs"/>
                        </a:rPr>
                        <a:t> Jang, Student Member, IEEE, </a:t>
                      </a:r>
                      <a:r>
                        <a:rPr lang="en-IN" sz="1600" b="0" i="0" u="none" strike="noStrike" kern="1200" baseline="0" dirty="0" err="1">
                          <a:solidFill>
                            <a:schemeClr val="tx1"/>
                          </a:solidFill>
                          <a:latin typeface="+mn-lt"/>
                          <a:ea typeface="+mn-ea"/>
                          <a:cs typeface="+mn-cs"/>
                        </a:rPr>
                        <a:t>Hyeyeon</a:t>
                      </a:r>
                      <a:r>
                        <a:rPr lang="en-IN" sz="1600" b="0" i="0" u="none" strike="noStrike" kern="1200" baseline="0" dirty="0">
                          <a:solidFill>
                            <a:schemeClr val="tx1"/>
                          </a:solidFill>
                          <a:latin typeface="+mn-lt"/>
                          <a:ea typeface="+mn-ea"/>
                          <a:cs typeface="+mn-cs"/>
                        </a:rPr>
                        <a:t> Lee, Student Member, IEEE</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Peptide Aptamer-Based Functionalized Microneedle </a:t>
                      </a:r>
                      <a:endPar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https://ieeexplore.ieee.org/abstract/document/8908680/</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u="none" strike="noStrike" kern="1200" baseline="0" dirty="0">
                          <a:solidFill>
                            <a:schemeClr val="tx1"/>
                          </a:solidFill>
                          <a:latin typeface="+mn-lt"/>
                          <a:ea typeface="+mn-ea"/>
                          <a:cs typeface="+mn-cs"/>
                        </a:rPr>
                        <a:t>The  sensor system successfully detects the VEGF in both phosphate-buffered saline (PBS) and human blood serum</a:t>
                      </a:r>
                      <a:endParaRPr lang="en-IN" sz="1600" kern="1200" dirty="0">
                        <a:solidFill>
                          <a:schemeClr val="tx1"/>
                        </a:solidFill>
                        <a:effectLst/>
                        <a:latin typeface="Times New Roman" panose="02020603050405020304" charset="0"/>
                        <a:ea typeface="+mn-ea"/>
                        <a:cs typeface="Times New Roman" panose="02020603050405020304" charset="0"/>
                      </a:endParaRPr>
                    </a:p>
                    <a:p>
                      <a:pPr lvl="0" algn="just">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rPr>
                        <a:t>Can cause vascular disease in the retina of the eye</a:t>
                      </a: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9358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2529229332"/>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Texture-Map Based Branch-Collaborative Network for Oral Cancer Detection, [2019]</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err="1">
                          <a:solidFill>
                            <a:schemeClr val="tx1"/>
                          </a:solidFill>
                          <a:latin typeface="+mn-lt"/>
                          <a:ea typeface="+mn-ea"/>
                          <a:cs typeface="+mn-cs"/>
                        </a:rPr>
                        <a:t>Chih</a:t>
                      </a:r>
                      <a:r>
                        <a:rPr lang="en-US" sz="1600" b="0" i="0" u="none" strike="noStrike" kern="1200" baseline="0" dirty="0">
                          <a:solidFill>
                            <a:schemeClr val="tx1"/>
                          </a:solidFill>
                          <a:latin typeface="+mn-lt"/>
                          <a:ea typeface="+mn-ea"/>
                          <a:cs typeface="+mn-cs"/>
                        </a:rPr>
                        <a:t>-Hung Chan, Pau-Choo Chung, </a:t>
                      </a:r>
                      <a:r>
                        <a:rPr lang="en-US" sz="1600" b="0" i="0" u="none" strike="noStrike" kern="1200" baseline="0" dirty="0" err="1">
                          <a:solidFill>
                            <a:schemeClr val="tx1"/>
                          </a:solidFill>
                          <a:latin typeface="+mn-lt"/>
                          <a:ea typeface="+mn-ea"/>
                          <a:cs typeface="+mn-cs"/>
                        </a:rPr>
                        <a:t>Chih</a:t>
                      </a:r>
                      <a:r>
                        <a:rPr lang="en-US" sz="1600" b="0" i="0" u="none" strike="noStrike" kern="1200" baseline="0" dirty="0">
                          <a:solidFill>
                            <a:schemeClr val="tx1"/>
                          </a:solidFill>
                          <a:latin typeface="+mn-lt"/>
                          <a:ea typeface="+mn-ea"/>
                          <a:cs typeface="+mn-cs"/>
                        </a:rPr>
                        <a:t>-Yang Chen, </a:t>
                      </a:r>
                      <a:r>
                        <a:rPr lang="en-US" sz="1600" b="0" i="0" u="none" strike="noStrike" kern="1200" baseline="0" dirty="0" err="1">
                          <a:solidFill>
                            <a:schemeClr val="tx1"/>
                          </a:solidFill>
                          <a:latin typeface="+mn-lt"/>
                          <a:ea typeface="+mn-ea"/>
                          <a:cs typeface="+mn-cs"/>
                        </a:rPr>
                        <a:t>Chein</a:t>
                      </a:r>
                      <a:r>
                        <a:rPr lang="en-US" sz="1600" b="0" i="0" u="none" strike="noStrike" kern="1200" baseline="0" dirty="0">
                          <a:solidFill>
                            <a:schemeClr val="tx1"/>
                          </a:solidFill>
                          <a:latin typeface="+mn-lt"/>
                          <a:ea typeface="+mn-ea"/>
                          <a:cs typeface="+mn-cs"/>
                        </a:rPr>
                        <a:t>-Chen Lee, Man-Yee Chan, </a:t>
                      </a:r>
                      <a:r>
                        <a:rPr lang="en-US" sz="1600" b="0" i="0" u="none" strike="noStrike" kern="1200" baseline="0" dirty="0" err="1">
                          <a:solidFill>
                            <a:schemeClr val="tx1"/>
                          </a:solidFill>
                          <a:latin typeface="+mn-lt"/>
                          <a:ea typeface="+mn-ea"/>
                          <a:cs typeface="+mn-cs"/>
                        </a:rPr>
                        <a:t>Tze</a:t>
                      </a:r>
                      <a:r>
                        <a:rPr lang="en-US" sz="1600" b="0" i="0" u="none" strike="noStrike" kern="1200" baseline="0" dirty="0">
                          <a:solidFill>
                            <a:schemeClr val="tx1"/>
                          </a:solidFill>
                          <a:latin typeface="+mn-lt"/>
                          <a:ea typeface="+mn-ea"/>
                          <a:cs typeface="+mn-cs"/>
                        </a:rPr>
                        <a:t>-Ta Huang </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Branch-Collaborative Network for Oral Cancer Detection</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https://ieeexplore.ieee.org/abstract/document/8719967/</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buFont typeface="Arial" panose="020B0604020202020204" pitchFamily="34" charset="0"/>
                        <a:buNone/>
                      </a:pPr>
                      <a:r>
                        <a:rPr lang="en-US" sz="1600" b="0" i="0" u="none" strike="noStrike" kern="1200" baseline="0" dirty="0">
                          <a:solidFill>
                            <a:schemeClr val="tx1"/>
                          </a:solidFill>
                          <a:latin typeface="+mn-lt"/>
                          <a:ea typeface="+mn-ea"/>
                          <a:cs typeface="+mn-cs"/>
                        </a:rPr>
                        <a:t>It can be used as the input data to the deep convolutional network model.</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A major disadvantage of R-CNN(</a:t>
                      </a:r>
                      <a:r>
                        <a:rPr lang="en-US" sz="1600" b="0" i="0" kern="1200" dirty="0">
                          <a:solidFill>
                            <a:schemeClr val="tx1"/>
                          </a:solidFill>
                          <a:effectLst/>
                          <a:latin typeface="+mn-lt"/>
                          <a:ea typeface="+mn-ea"/>
                          <a:cs typeface="+mn-cs"/>
                        </a:rPr>
                        <a:t>Region-based Convolutional Neural Network)</a:t>
                      </a:r>
                      <a:r>
                        <a:rPr lang="en-US" sz="1600" b="0" i="0" u="none" strike="noStrike" kern="1200" baseline="0" dirty="0">
                          <a:solidFill>
                            <a:schemeClr val="tx1"/>
                          </a:solidFill>
                          <a:latin typeface="+mn-lt"/>
                          <a:ea typeface="+mn-ea"/>
                          <a:cs typeface="+mn-cs"/>
                        </a:rPr>
                        <a:t> since it is not significantly flexible. </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4763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1882</TotalTime>
  <Words>2552</Words>
  <Application>Microsoft Office PowerPoint</Application>
  <PresentationFormat>Widescreen</PresentationFormat>
  <Paragraphs>269</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Calibri Light (Body)</vt:lpstr>
      <vt:lpstr>Cambria Math</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keerthana s</cp:lastModifiedBy>
  <cp:revision>117</cp:revision>
  <dcterms:created xsi:type="dcterms:W3CDTF">2021-12-29T13:03:26Z</dcterms:created>
  <dcterms:modified xsi:type="dcterms:W3CDTF">2022-04-06T14:46:51Z</dcterms:modified>
</cp:coreProperties>
</file>