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9" r:id="rId3"/>
    <p:sldId id="270" r:id="rId4"/>
    <p:sldId id="277" r:id="rId5"/>
    <p:sldId id="338" r:id="rId6"/>
    <p:sldId id="278" r:id="rId7"/>
    <p:sldId id="339" r:id="rId8"/>
    <p:sldId id="280" r:id="rId9"/>
    <p:sldId id="337" r:id="rId10"/>
    <p:sldId id="294" r:id="rId11"/>
    <p:sldId id="285" r:id="rId12"/>
    <p:sldId id="282" r:id="rId13"/>
    <p:sldId id="291" r:id="rId14"/>
    <p:sldId id="290" r:id="rId15"/>
    <p:sldId id="293" r:id="rId16"/>
    <p:sldId id="292" r:id="rId17"/>
    <p:sldId id="302" r:id="rId18"/>
    <p:sldId id="333" r:id="rId19"/>
    <p:sldId id="330" r:id="rId20"/>
    <p:sldId id="335" r:id="rId21"/>
    <p:sldId id="331" r:id="rId22"/>
    <p:sldId id="332" r:id="rId23"/>
    <p:sldId id="334" r:id="rId24"/>
    <p:sldId id="336" r:id="rId25"/>
    <p:sldId id="340" r:id="rId26"/>
    <p:sldId id="341" r:id="rId27"/>
    <p:sldId id="342" r:id="rId28"/>
    <p:sldId id="272" r:id="rId29"/>
    <p:sldId id="317" r:id="rId30"/>
    <p:sldId id="318" r:id="rId31"/>
    <p:sldId id="319" r:id="rId32"/>
    <p:sldId id="27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91" d="100"/>
          <a:sy n="91" d="100"/>
        </p:scale>
        <p:origin x="-534"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1FB4AC4-F7D1-4D93-AB9C-C9618994034D}" type="datetimeFigureOut">
              <a:rPr lang="en-US" smtClean="0"/>
              <a:pPr/>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25A12-E41F-46FF-A1B7-788DD3CF127E}" type="slidenum">
              <a:rPr lang="en-US" smtClean="0"/>
              <a:pPr/>
              <a:t>‹#›</a:t>
            </a:fld>
            <a:endParaRPr lang="en-US"/>
          </a:p>
        </p:txBody>
      </p:sp>
    </p:spTree>
    <p:extLst>
      <p:ext uri="{BB962C8B-B14F-4D97-AF65-F5344CB8AC3E}">
        <p14:creationId xmlns:p14="http://schemas.microsoft.com/office/powerpoint/2010/main" xmlns="" val="2692806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FB4AC4-F7D1-4D93-AB9C-C9618994034D}" type="datetimeFigureOut">
              <a:rPr lang="en-US" smtClean="0"/>
              <a:pPr/>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25A12-E41F-46FF-A1B7-788DD3CF127E}" type="slidenum">
              <a:rPr lang="en-US" smtClean="0"/>
              <a:pPr/>
              <a:t>‹#›</a:t>
            </a:fld>
            <a:endParaRPr lang="en-US"/>
          </a:p>
        </p:txBody>
      </p:sp>
    </p:spTree>
    <p:extLst>
      <p:ext uri="{BB962C8B-B14F-4D97-AF65-F5344CB8AC3E}">
        <p14:creationId xmlns:p14="http://schemas.microsoft.com/office/powerpoint/2010/main" xmlns="" val="595097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FB4AC4-F7D1-4D93-AB9C-C9618994034D}" type="datetimeFigureOut">
              <a:rPr lang="en-US" smtClean="0"/>
              <a:pPr/>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25A12-E41F-46FF-A1B7-788DD3CF127E}" type="slidenum">
              <a:rPr lang="en-US" smtClean="0"/>
              <a:pPr/>
              <a:t>‹#›</a:t>
            </a:fld>
            <a:endParaRPr lang="en-US"/>
          </a:p>
        </p:txBody>
      </p:sp>
    </p:spTree>
    <p:extLst>
      <p:ext uri="{BB962C8B-B14F-4D97-AF65-F5344CB8AC3E}">
        <p14:creationId xmlns:p14="http://schemas.microsoft.com/office/powerpoint/2010/main" xmlns="" val="2914800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FB4AC4-F7D1-4D93-AB9C-C9618994034D}" type="datetimeFigureOut">
              <a:rPr lang="en-US" smtClean="0"/>
              <a:pPr/>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25A12-E41F-46FF-A1B7-788DD3CF127E}" type="slidenum">
              <a:rPr lang="en-US" smtClean="0"/>
              <a:pPr/>
              <a:t>‹#›</a:t>
            </a:fld>
            <a:endParaRPr lang="en-US"/>
          </a:p>
        </p:txBody>
      </p:sp>
    </p:spTree>
    <p:extLst>
      <p:ext uri="{BB962C8B-B14F-4D97-AF65-F5344CB8AC3E}">
        <p14:creationId xmlns:p14="http://schemas.microsoft.com/office/powerpoint/2010/main" xmlns="" val="2274560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FB4AC4-F7D1-4D93-AB9C-C9618994034D}" type="datetimeFigureOut">
              <a:rPr lang="en-US" smtClean="0"/>
              <a:pPr/>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25A12-E41F-46FF-A1B7-788DD3CF127E}" type="slidenum">
              <a:rPr lang="en-US" smtClean="0"/>
              <a:pPr/>
              <a:t>‹#›</a:t>
            </a:fld>
            <a:endParaRPr lang="en-US"/>
          </a:p>
        </p:txBody>
      </p:sp>
    </p:spTree>
    <p:extLst>
      <p:ext uri="{BB962C8B-B14F-4D97-AF65-F5344CB8AC3E}">
        <p14:creationId xmlns:p14="http://schemas.microsoft.com/office/powerpoint/2010/main" xmlns="" val="1714861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FB4AC4-F7D1-4D93-AB9C-C9618994034D}" type="datetimeFigureOut">
              <a:rPr lang="en-US" smtClean="0"/>
              <a:pPr/>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C25A12-E41F-46FF-A1B7-788DD3CF127E}" type="slidenum">
              <a:rPr lang="en-US" smtClean="0"/>
              <a:pPr/>
              <a:t>‹#›</a:t>
            </a:fld>
            <a:endParaRPr lang="en-US"/>
          </a:p>
        </p:txBody>
      </p:sp>
    </p:spTree>
    <p:extLst>
      <p:ext uri="{BB962C8B-B14F-4D97-AF65-F5344CB8AC3E}">
        <p14:creationId xmlns:p14="http://schemas.microsoft.com/office/powerpoint/2010/main" xmlns="" val="2294042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1FB4AC4-F7D1-4D93-AB9C-C9618994034D}" type="datetimeFigureOut">
              <a:rPr lang="en-US" smtClean="0"/>
              <a:pPr/>
              <a:t>5/16/2022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C25A12-E41F-46FF-A1B7-788DD3CF127E}" type="slidenum">
              <a:rPr lang="en-US" smtClean="0"/>
              <a:pPr/>
              <a:t>‹#›</a:t>
            </a:fld>
            <a:endParaRPr lang="en-US"/>
          </a:p>
        </p:txBody>
      </p:sp>
    </p:spTree>
    <p:extLst>
      <p:ext uri="{BB962C8B-B14F-4D97-AF65-F5344CB8AC3E}">
        <p14:creationId xmlns:p14="http://schemas.microsoft.com/office/powerpoint/2010/main" xmlns="" val="4097120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1FB4AC4-F7D1-4D93-AB9C-C9618994034D}" type="datetimeFigureOut">
              <a:rPr lang="en-US" smtClean="0"/>
              <a:pPr/>
              <a:t>5/16/2022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C25A12-E41F-46FF-A1B7-788DD3CF127E}" type="slidenum">
              <a:rPr lang="en-US" smtClean="0"/>
              <a:pPr/>
              <a:t>‹#›</a:t>
            </a:fld>
            <a:endParaRPr lang="en-US"/>
          </a:p>
        </p:txBody>
      </p:sp>
    </p:spTree>
    <p:extLst>
      <p:ext uri="{BB962C8B-B14F-4D97-AF65-F5344CB8AC3E}">
        <p14:creationId xmlns:p14="http://schemas.microsoft.com/office/powerpoint/2010/main" xmlns="" val="3403806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FB4AC4-F7D1-4D93-AB9C-C9618994034D}" type="datetimeFigureOut">
              <a:rPr lang="en-US" smtClean="0"/>
              <a:pPr/>
              <a:t>5/16/2022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C25A12-E41F-46FF-A1B7-788DD3CF127E}" type="slidenum">
              <a:rPr lang="en-US" smtClean="0"/>
              <a:pPr/>
              <a:t>‹#›</a:t>
            </a:fld>
            <a:endParaRPr lang="en-US"/>
          </a:p>
        </p:txBody>
      </p:sp>
    </p:spTree>
    <p:extLst>
      <p:ext uri="{BB962C8B-B14F-4D97-AF65-F5344CB8AC3E}">
        <p14:creationId xmlns:p14="http://schemas.microsoft.com/office/powerpoint/2010/main" xmlns="" val="3180151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FB4AC4-F7D1-4D93-AB9C-C9618994034D}" type="datetimeFigureOut">
              <a:rPr lang="en-US" smtClean="0"/>
              <a:pPr/>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C25A12-E41F-46FF-A1B7-788DD3CF127E}" type="slidenum">
              <a:rPr lang="en-US" smtClean="0"/>
              <a:pPr/>
              <a:t>‹#›</a:t>
            </a:fld>
            <a:endParaRPr lang="en-US"/>
          </a:p>
        </p:txBody>
      </p:sp>
    </p:spTree>
    <p:extLst>
      <p:ext uri="{BB962C8B-B14F-4D97-AF65-F5344CB8AC3E}">
        <p14:creationId xmlns:p14="http://schemas.microsoft.com/office/powerpoint/2010/main" xmlns="" val="3043413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FB4AC4-F7D1-4D93-AB9C-C9618994034D}" type="datetimeFigureOut">
              <a:rPr lang="en-US" smtClean="0"/>
              <a:pPr/>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C25A12-E41F-46FF-A1B7-788DD3CF127E}" type="slidenum">
              <a:rPr lang="en-US" smtClean="0"/>
              <a:pPr/>
              <a:t>‹#›</a:t>
            </a:fld>
            <a:endParaRPr lang="en-US"/>
          </a:p>
        </p:txBody>
      </p:sp>
    </p:spTree>
    <p:extLst>
      <p:ext uri="{BB962C8B-B14F-4D97-AF65-F5344CB8AC3E}">
        <p14:creationId xmlns:p14="http://schemas.microsoft.com/office/powerpoint/2010/main" xmlns="" val="76570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FB4AC4-F7D1-4D93-AB9C-C9618994034D}" type="datetimeFigureOut">
              <a:rPr lang="en-US" smtClean="0"/>
              <a:pPr/>
              <a:t>5/16/2022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C25A12-E41F-46FF-A1B7-788DD3CF127E}" type="slidenum">
              <a:rPr lang="en-US" smtClean="0"/>
              <a:pPr/>
              <a:t>‹#›</a:t>
            </a:fld>
            <a:endParaRPr lang="en-US"/>
          </a:p>
        </p:txBody>
      </p:sp>
    </p:spTree>
    <p:extLst>
      <p:ext uri="{BB962C8B-B14F-4D97-AF65-F5344CB8AC3E}">
        <p14:creationId xmlns:p14="http://schemas.microsoft.com/office/powerpoint/2010/main" xmlns="" val="355628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oi.org/10.1109/TCYB.2020.3024868" TargetMode="External"/><Relationship Id="rId2" Type="http://schemas.openxmlformats.org/officeDocument/2006/relationships/hyperlink" Target="https://doi.org/10.1109/TSMC.2021.3096974" TargetMode="External"/><Relationship Id="rId1" Type="http://schemas.openxmlformats.org/officeDocument/2006/relationships/slideLayout" Target="../slideLayouts/slideLayout7.xml"/><Relationship Id="rId4" Type="http://schemas.openxmlformats.org/officeDocument/2006/relationships/hyperlink" Target="https://doi.org/10.1109/TBCAS.2019.2959278"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doi.org/10.1109/TII.2020.3011675" TargetMode="External"/><Relationship Id="rId2" Type="http://schemas.openxmlformats.org/officeDocument/2006/relationships/hyperlink" Target="https://doi.org/10.1109/TRPMS.2020.2994870" TargetMode="External"/><Relationship Id="rId1" Type="http://schemas.openxmlformats.org/officeDocument/2006/relationships/slideLayout" Target="../slideLayouts/slideLayout7.xml"/><Relationship Id="rId4" Type="http://schemas.openxmlformats.org/officeDocument/2006/relationships/hyperlink" Target="https://doi.org/10.1109/TBCAS.2019.2954846"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doi.org/10.1109/TBME.2018.2882867" TargetMode="External"/><Relationship Id="rId2" Type="http://schemas.openxmlformats.org/officeDocument/2006/relationships/hyperlink" Target="https://doi.org/10.1109/TBCAS.2019.2918244" TargetMode="External"/><Relationship Id="rId1" Type="http://schemas.openxmlformats.org/officeDocument/2006/relationships/slideLayout" Target="../slideLayouts/slideLayout7.xml"/><Relationship Id="rId4" Type="http://schemas.openxmlformats.org/officeDocument/2006/relationships/hyperlink" Target="https://doi.org/10.1109/TCBB.2018.2814043" TargetMode="External"/></Relationships>
</file>

<file path=ppt/slides/_rels/slide31.xml.rels><?xml version="1.0" encoding="UTF-8" standalone="yes"?>
<Relationships xmlns="http://schemas.openxmlformats.org/package/2006/relationships"><Relationship Id="rId2" Type="http://schemas.openxmlformats.org/officeDocument/2006/relationships/hyperlink" Target="https://doi.org/10.1109/TCBB.2018.2814049"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850FB0D-E624-46FF-9182-FAB39DC3D132}"/>
              </a:ext>
            </a:extLst>
          </p:cNvPr>
          <p:cNvSpPr/>
          <p:nvPr/>
        </p:nvSpPr>
        <p:spPr>
          <a:xfrm>
            <a:off x="855519" y="683024"/>
            <a:ext cx="10474036" cy="1569660"/>
          </a:xfrm>
          <a:prstGeom prst="rect">
            <a:avLst/>
          </a:prstGeom>
        </p:spPr>
        <p:txBody>
          <a:bodyPr wrap="square">
            <a:spAutoFit/>
          </a:bodyPr>
          <a:lstStyle/>
          <a:p>
            <a:pPr algn="ctr"/>
            <a:r>
              <a:rPr lang="en-IN" sz="4800" b="1" dirty="0">
                <a:solidFill>
                  <a:schemeClr val="accent1"/>
                </a:solidFill>
                <a:latin typeface="+mj-lt"/>
                <a:ea typeface="Calibri" panose="020F0502020204030204" pitchFamily="34" charset="0"/>
              </a:rPr>
              <a:t>DIAGNOSIS OF GASTRIC CANCER USING MIFNET ALGORITHM</a:t>
            </a:r>
            <a:endParaRPr lang="en-US" sz="4800" dirty="0">
              <a:solidFill>
                <a:schemeClr val="accent1"/>
              </a:solidFill>
              <a:latin typeface="+mj-lt"/>
            </a:endParaRPr>
          </a:p>
        </p:txBody>
      </p:sp>
      <p:sp>
        <p:nvSpPr>
          <p:cNvPr id="5" name="TextBox 4">
            <a:extLst>
              <a:ext uri="{FF2B5EF4-FFF2-40B4-BE49-F238E27FC236}">
                <a16:creationId xmlns:a16="http://schemas.microsoft.com/office/drawing/2014/main" xmlns="" id="{F0FBE3C8-59B0-4342-A332-50016DF9EA5C}"/>
              </a:ext>
            </a:extLst>
          </p:cNvPr>
          <p:cNvSpPr txBox="1"/>
          <p:nvPr/>
        </p:nvSpPr>
        <p:spPr>
          <a:xfrm>
            <a:off x="6305550" y="2924175"/>
            <a:ext cx="4276725" cy="2308324"/>
          </a:xfrm>
          <a:prstGeom prst="rect">
            <a:avLst/>
          </a:prstGeom>
          <a:noFill/>
        </p:spPr>
        <p:txBody>
          <a:bodyPr wrap="square" rtlCol="0">
            <a:spAutoFit/>
          </a:bodyPr>
          <a:lstStyle/>
          <a:p>
            <a:r>
              <a:rPr lang="en-US" dirty="0"/>
              <a:t>BATCH A4</a:t>
            </a:r>
          </a:p>
          <a:p>
            <a:r>
              <a:rPr lang="en-US" dirty="0"/>
              <a:t>H.DHIVYADHARSHINI – 2018PECCS126</a:t>
            </a:r>
          </a:p>
          <a:p>
            <a:r>
              <a:rPr lang="en-US" dirty="0"/>
              <a:t>R.DIVYA DHARSHINI – 2018PECCS127</a:t>
            </a:r>
          </a:p>
          <a:p>
            <a:r>
              <a:rPr lang="en-US" dirty="0"/>
              <a:t>S.KEERTHANA – 2018PECCS149</a:t>
            </a:r>
          </a:p>
          <a:p>
            <a:endParaRPr lang="en-US" dirty="0"/>
          </a:p>
          <a:p>
            <a:r>
              <a:rPr lang="en-US" dirty="0"/>
              <a:t>PROJECT GUIDE: </a:t>
            </a:r>
            <a:r>
              <a:rPr lang="en-US" dirty="0" err="1"/>
              <a:t>Dr.K.Sangeetha</a:t>
            </a:r>
            <a:endParaRPr lang="en-US" dirty="0"/>
          </a:p>
          <a:p>
            <a:r>
              <a:rPr lang="en-US" dirty="0"/>
              <a:t>PROJECT COORDINATOR: </a:t>
            </a:r>
            <a:r>
              <a:rPr lang="en-US" dirty="0" err="1"/>
              <a:t>Dr.L.Jaba</a:t>
            </a:r>
            <a:r>
              <a:rPr lang="en-US" dirty="0"/>
              <a:t> Sheela</a:t>
            </a:r>
          </a:p>
          <a:p>
            <a:endParaRPr lang="en-IN" dirty="0"/>
          </a:p>
        </p:txBody>
      </p:sp>
    </p:spTree>
    <p:extLst>
      <p:ext uri="{BB962C8B-B14F-4D97-AF65-F5344CB8AC3E}">
        <p14:creationId xmlns:p14="http://schemas.microsoft.com/office/powerpoint/2010/main" xmlns="" val="3444666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D6E05687-4877-4EA7-9608-31164C308D80}"/>
              </a:ext>
            </a:extLst>
          </p:cNvPr>
          <p:cNvSpPr txBox="1">
            <a:spLocks/>
          </p:cNvSpPr>
          <p:nvPr/>
        </p:nvSpPr>
        <p:spPr>
          <a:xfrm>
            <a:off x="465999" y="206478"/>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mn-lt"/>
                <a:cs typeface="+mn-lt"/>
              </a:rPr>
              <a:t>ANNOTATING IMAGES</a:t>
            </a:r>
          </a:p>
        </p:txBody>
      </p:sp>
      <p:sp>
        <p:nvSpPr>
          <p:cNvPr id="3" name="TextBox 2">
            <a:extLst>
              <a:ext uri="{FF2B5EF4-FFF2-40B4-BE49-F238E27FC236}">
                <a16:creationId xmlns:a16="http://schemas.microsoft.com/office/drawing/2014/main" xmlns="" id="{295D8C90-7EFB-4B82-AAC6-6FCB9261733A}"/>
              </a:ext>
            </a:extLst>
          </p:cNvPr>
          <p:cNvSpPr txBox="1"/>
          <p:nvPr/>
        </p:nvSpPr>
        <p:spPr>
          <a:xfrm>
            <a:off x="588579" y="860996"/>
            <a:ext cx="10825655" cy="557505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Image annotation is the process of labeling or classifying an image using text, annotation tools, or both.</a:t>
            </a:r>
          </a:p>
          <a:p>
            <a:pPr marL="342900" indent="-342900" algn="just">
              <a:lnSpc>
                <a:spcPct val="150000"/>
              </a:lnSpc>
              <a:buFont typeface="Arial" panose="020B0604020202020204" pitchFamily="34" charset="0"/>
              <a:buChar char="•"/>
            </a:pPr>
            <a:r>
              <a:rPr lang="en-US" sz="2400" dirty="0"/>
              <a:t>The datasets are annotated using makesense.ai.</a:t>
            </a:r>
          </a:p>
          <a:p>
            <a:pPr marL="342900" indent="-342900" algn="just">
              <a:lnSpc>
                <a:spcPct val="150000"/>
              </a:lnSpc>
              <a:buFont typeface="Arial" panose="020B0604020202020204" pitchFamily="34" charset="0"/>
              <a:buChar char="•"/>
            </a:pPr>
            <a:r>
              <a:rPr lang="en-US" sz="2400" dirty="0"/>
              <a:t>After selecting the images from the dataset, object detection is selected.</a:t>
            </a:r>
          </a:p>
          <a:p>
            <a:pPr marL="342900" indent="-342900" algn="just">
              <a:lnSpc>
                <a:spcPct val="150000"/>
              </a:lnSpc>
              <a:buFont typeface="Arial" panose="020B0604020202020204" pitchFamily="34" charset="0"/>
              <a:buChar char="•"/>
            </a:pPr>
            <a:r>
              <a:rPr lang="en-US" sz="2400" dirty="0"/>
              <a:t>Label is created for each image.</a:t>
            </a:r>
          </a:p>
          <a:p>
            <a:pPr marL="342900" indent="-342900" algn="just">
              <a:lnSpc>
                <a:spcPct val="150000"/>
              </a:lnSpc>
              <a:buFont typeface="Arial" panose="020B0604020202020204" pitchFamily="34" charset="0"/>
              <a:buChar char="•"/>
            </a:pPr>
            <a:r>
              <a:rPr lang="en-US" sz="2400" dirty="0"/>
              <a:t>Region of Interest(ROI) is marked (i.e.), the part in which cancer is present is segmented.</a:t>
            </a:r>
          </a:p>
          <a:p>
            <a:pPr marL="342900" indent="-342900" algn="just">
              <a:lnSpc>
                <a:spcPct val="150000"/>
              </a:lnSpc>
              <a:buFont typeface="Arial" panose="020B0604020202020204" pitchFamily="34" charset="0"/>
              <a:buChar char="•"/>
            </a:pPr>
            <a:r>
              <a:rPr lang="en-US" sz="2400" dirty="0"/>
              <a:t>Finally, segmented data is produced as JSON file which is then given as the output for training. </a:t>
            </a:r>
          </a:p>
          <a:p>
            <a:pPr marL="342900" indent="-342900" algn="just">
              <a:lnSpc>
                <a:spcPct val="150000"/>
              </a:lnSpc>
              <a:buFont typeface="Arial" panose="020B0604020202020204" pitchFamily="34" charset="0"/>
              <a:buChar char="•"/>
            </a:pP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790418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0E02E3FC-8C1D-4ADD-9DC2-2A455030474A}"/>
              </a:ext>
            </a:extLst>
          </p:cNvPr>
          <p:cNvSpPr txBox="1">
            <a:spLocks/>
          </p:cNvSpPr>
          <p:nvPr/>
        </p:nvSpPr>
        <p:spPr>
          <a:xfrm>
            <a:off x="491757" y="373488"/>
            <a:ext cx="9642288" cy="6291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solidFill>
                <a:cs typeface="+mn-lt"/>
              </a:rPr>
              <a:t>MIFNET ALGORITHM TRAINING PROCESS</a:t>
            </a:r>
          </a:p>
        </p:txBody>
      </p:sp>
      <p:pic>
        <p:nvPicPr>
          <p:cNvPr id="4" name="Picture 3"/>
          <p:cNvPicPr/>
          <p:nvPr/>
        </p:nvPicPr>
        <p:blipFill>
          <a:blip r:embed="rId2"/>
          <a:stretch>
            <a:fillRect/>
          </a:stretch>
        </p:blipFill>
        <p:spPr>
          <a:xfrm>
            <a:off x="2395471" y="1760156"/>
            <a:ext cx="7443989" cy="3970941"/>
          </a:xfrm>
          <a:prstGeom prst="rect">
            <a:avLst/>
          </a:prstGeom>
        </p:spPr>
      </p:pic>
    </p:spTree>
    <p:extLst>
      <p:ext uri="{BB962C8B-B14F-4D97-AF65-F5344CB8AC3E}">
        <p14:creationId xmlns:p14="http://schemas.microsoft.com/office/powerpoint/2010/main" xmlns="" val="2070577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0E02E3FC-8C1D-4ADD-9DC2-2A455030474A}"/>
              </a:ext>
            </a:extLst>
          </p:cNvPr>
          <p:cNvSpPr txBox="1">
            <a:spLocks/>
          </p:cNvSpPr>
          <p:nvPr/>
        </p:nvSpPr>
        <p:spPr>
          <a:xfrm>
            <a:off x="569030" y="348145"/>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solidFill>
                <a:cs typeface="+mn-lt"/>
              </a:rPr>
              <a:t>MIFNET ALGORITHM TRAINING</a:t>
            </a:r>
          </a:p>
        </p:txBody>
      </p:sp>
      <p:sp>
        <p:nvSpPr>
          <p:cNvPr id="3" name="TextBox 2"/>
          <p:cNvSpPr txBox="1"/>
          <p:nvPr/>
        </p:nvSpPr>
        <p:spPr>
          <a:xfrm>
            <a:off x="569030" y="1002663"/>
            <a:ext cx="11214538" cy="618630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t>After the collected dataset is passed </a:t>
            </a:r>
            <a:r>
              <a:rPr lang="en-US" sz="2400"/>
              <a:t>and preprocessed, </a:t>
            </a:r>
            <a:r>
              <a:rPr lang="en-US" sz="2400" dirty="0"/>
              <a:t>it will be fed for training with the Deep Learning algorithms.</a:t>
            </a:r>
          </a:p>
          <a:p>
            <a:pPr marL="342900" indent="-342900" algn="just">
              <a:lnSpc>
                <a:spcPct val="150000"/>
              </a:lnSpc>
              <a:buFont typeface="Arial" panose="020B0604020202020204" pitchFamily="34" charset="0"/>
              <a:buChar char="•"/>
            </a:pPr>
            <a:r>
              <a:rPr lang="en-US" sz="2400" dirty="0"/>
              <a:t>The advanced algorithm such as MIFNET is used to diagnose the presence of cancer more accurately.</a:t>
            </a:r>
          </a:p>
          <a:p>
            <a:pPr marL="342900" indent="-342900" algn="just">
              <a:lnSpc>
                <a:spcPct val="150000"/>
              </a:lnSpc>
              <a:buFont typeface="Arial" panose="020B0604020202020204" pitchFamily="34" charset="0"/>
              <a:buChar char="•"/>
            </a:pPr>
            <a:r>
              <a:rPr lang="en-IN" sz="2400" dirty="0"/>
              <a:t>MIFNET is a combination of three different algorithm such as </a:t>
            </a:r>
          </a:p>
          <a:p>
            <a:pPr marL="800100" lvl="1" indent="-342900" algn="just">
              <a:lnSpc>
                <a:spcPct val="150000"/>
              </a:lnSpc>
              <a:buFont typeface="Arial" panose="020B0604020202020204" pitchFamily="34" charset="0"/>
              <a:buChar char="•"/>
            </a:pPr>
            <a:r>
              <a:rPr lang="en-IN" sz="2400" dirty="0"/>
              <a:t>Multi task Net</a:t>
            </a:r>
          </a:p>
          <a:p>
            <a:pPr marL="800100" lvl="1" indent="-342900" algn="just">
              <a:lnSpc>
                <a:spcPct val="150000"/>
              </a:lnSpc>
              <a:buFont typeface="Arial" panose="020B0604020202020204" pitchFamily="34" charset="0"/>
              <a:buChar char="•"/>
            </a:pPr>
            <a:r>
              <a:rPr lang="en-IN" sz="2400" dirty="0"/>
              <a:t>Fusion Net</a:t>
            </a:r>
          </a:p>
          <a:p>
            <a:pPr marL="800100" lvl="1" indent="-342900" algn="just">
              <a:lnSpc>
                <a:spcPct val="150000"/>
              </a:lnSpc>
              <a:buFont typeface="Arial" panose="020B0604020202020204" pitchFamily="34" charset="0"/>
              <a:buChar char="•"/>
            </a:pPr>
            <a:r>
              <a:rPr lang="en-IN" sz="2400" dirty="0"/>
              <a:t>Global Net</a:t>
            </a:r>
          </a:p>
          <a:p>
            <a:pPr marL="342900" indent="-342900" algn="just">
              <a:lnSpc>
                <a:spcPct val="150000"/>
              </a:lnSpc>
              <a:buFont typeface="Arial" panose="020B0604020202020204" pitchFamily="34" charset="0"/>
              <a:buChar char="•"/>
            </a:pPr>
            <a:r>
              <a:rPr lang="en-IN" sz="2400" dirty="0"/>
              <a:t>The combination of the algorithm gives accurate prediction of gastric cancer without any additional diagnosis.</a:t>
            </a:r>
            <a:endParaRPr lang="en-US" sz="2400" dirty="0"/>
          </a:p>
          <a:p>
            <a:pPr marL="342900" indent="-342900" algn="just">
              <a:lnSpc>
                <a:spcPct val="150000"/>
              </a:lnSpc>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4279689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0E02E3FC-8C1D-4ADD-9DC2-2A455030474A}"/>
              </a:ext>
            </a:extLst>
          </p:cNvPr>
          <p:cNvSpPr txBox="1">
            <a:spLocks/>
          </p:cNvSpPr>
          <p:nvPr/>
        </p:nvSpPr>
        <p:spPr>
          <a:xfrm>
            <a:off x="491757" y="373488"/>
            <a:ext cx="9642288" cy="6291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solidFill>
                <a:cs typeface="+mn-lt"/>
              </a:rPr>
              <a:t>VALIDATION AND EVALUATION PROCESS</a:t>
            </a:r>
          </a:p>
        </p:txBody>
      </p:sp>
      <p:pic>
        <p:nvPicPr>
          <p:cNvPr id="10" name="Picture 9"/>
          <p:cNvPicPr/>
          <p:nvPr/>
        </p:nvPicPr>
        <p:blipFill>
          <a:blip r:embed="rId2">
            <a:extLst>
              <a:ext uri="{28A0092B-C50C-407E-A947-70E740481C1C}">
                <a14:useLocalDpi xmlns:a14="http://schemas.microsoft.com/office/drawing/2010/main" xmlns="" val="0"/>
              </a:ext>
            </a:extLst>
          </a:blip>
          <a:srcRect/>
          <a:stretch>
            <a:fillRect/>
          </a:stretch>
        </p:blipFill>
        <p:spPr bwMode="auto">
          <a:xfrm>
            <a:off x="1648496" y="1136556"/>
            <a:ext cx="9285667" cy="5315760"/>
          </a:xfrm>
          <a:prstGeom prst="rect">
            <a:avLst/>
          </a:prstGeom>
          <a:noFill/>
          <a:ln>
            <a:noFill/>
          </a:ln>
        </p:spPr>
      </p:pic>
    </p:spTree>
    <p:extLst>
      <p:ext uri="{BB962C8B-B14F-4D97-AF65-F5344CB8AC3E}">
        <p14:creationId xmlns:p14="http://schemas.microsoft.com/office/powerpoint/2010/main" xmlns="" val="2723882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09652D96-C21A-4839-94C1-18335358BF6F}"/>
              </a:ext>
            </a:extLst>
          </p:cNvPr>
          <p:cNvSpPr txBox="1">
            <a:spLocks/>
          </p:cNvSpPr>
          <p:nvPr/>
        </p:nvSpPr>
        <p:spPr>
          <a:xfrm>
            <a:off x="465999" y="1260764"/>
            <a:ext cx="11256100" cy="537237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00000"/>
              </a:lnSpc>
            </a:pPr>
            <a:endParaRPr lang="en-IN" sz="2400" dirty="0"/>
          </a:p>
        </p:txBody>
      </p:sp>
      <p:sp>
        <p:nvSpPr>
          <p:cNvPr id="3" name="Title 2">
            <a:extLst>
              <a:ext uri="{FF2B5EF4-FFF2-40B4-BE49-F238E27FC236}">
                <a16:creationId xmlns:a16="http://schemas.microsoft.com/office/drawing/2014/main" xmlns="" id="{81AC3736-81CA-48AF-9AEC-EBE5EC935FE1}"/>
              </a:ext>
            </a:extLst>
          </p:cNvPr>
          <p:cNvSpPr txBox="1">
            <a:spLocks/>
          </p:cNvSpPr>
          <p:nvPr/>
        </p:nvSpPr>
        <p:spPr>
          <a:xfrm>
            <a:off x="465999" y="232758"/>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solidFill>
                <a:cs typeface="+mn-lt"/>
              </a:rPr>
              <a:t>VALIDATION AND EVALUATION</a:t>
            </a:r>
          </a:p>
        </p:txBody>
      </p:sp>
      <p:sp>
        <p:nvSpPr>
          <p:cNvPr id="4" name="Text Placeholder 1">
            <a:extLst>
              <a:ext uri="{FF2B5EF4-FFF2-40B4-BE49-F238E27FC236}">
                <a16:creationId xmlns:a16="http://schemas.microsoft.com/office/drawing/2014/main" xmlns="" id="{6C3D5F99-1664-4F41-BAF7-B2558B1D9B25}"/>
              </a:ext>
            </a:extLst>
          </p:cNvPr>
          <p:cNvSpPr txBox="1">
            <a:spLocks/>
          </p:cNvSpPr>
          <p:nvPr/>
        </p:nvSpPr>
        <p:spPr>
          <a:xfrm>
            <a:off x="465999" y="771367"/>
            <a:ext cx="11256100" cy="537237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2000" dirty="0"/>
              <a:t>After applying the MIFNET algorithm and training the data, validation is carried on.</a:t>
            </a:r>
          </a:p>
          <a:p>
            <a:pPr algn="just">
              <a:lnSpc>
                <a:spcPct val="150000"/>
              </a:lnSpc>
            </a:pPr>
            <a:r>
              <a:rPr lang="en-US" sz="2000" dirty="0"/>
              <a:t>75% of the dataset goes to the training set and 25% to the testing set.</a:t>
            </a:r>
          </a:p>
          <a:p>
            <a:pPr algn="just">
              <a:lnSpc>
                <a:spcPct val="150000"/>
              </a:lnSpc>
            </a:pPr>
            <a:r>
              <a:rPr lang="en-US" sz="2000" dirty="0"/>
              <a:t>After training data, the trained model file has been generated and the testing data is given to the trained model file.</a:t>
            </a:r>
          </a:p>
          <a:p>
            <a:pPr algn="just">
              <a:lnSpc>
                <a:spcPct val="150000"/>
              </a:lnSpc>
            </a:pPr>
            <a:r>
              <a:rPr lang="en-US" sz="2000" dirty="0"/>
              <a:t>As the features has been extracted as a model file, when an input image is given for the disease prediction process and it will predict the presence of disease.</a:t>
            </a:r>
          </a:p>
          <a:p>
            <a:pPr algn="just">
              <a:lnSpc>
                <a:spcPct val="150000"/>
              </a:lnSpc>
            </a:pPr>
            <a:r>
              <a:rPr lang="en-US" sz="2000" dirty="0"/>
              <a:t>If the disease is presents yes or no, the output result will be compared with actual data. If the data is true, it will be accurate and if the data is false, it will be not accurate.</a:t>
            </a:r>
          </a:p>
          <a:p>
            <a:pPr algn="just">
              <a:lnSpc>
                <a:spcPct val="150000"/>
              </a:lnSpc>
            </a:pPr>
            <a:r>
              <a:rPr lang="en-US" sz="2000" dirty="0"/>
              <a:t>At last, it will determine the presence of disease with higher accuracy.</a:t>
            </a:r>
            <a:endParaRPr lang="en-IN" sz="2000" dirty="0"/>
          </a:p>
        </p:txBody>
      </p:sp>
    </p:spTree>
    <p:extLst>
      <p:ext uri="{BB962C8B-B14F-4D97-AF65-F5344CB8AC3E}">
        <p14:creationId xmlns:p14="http://schemas.microsoft.com/office/powerpoint/2010/main" xmlns="" val="714931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0E02E3FC-8C1D-4ADD-9DC2-2A455030474A}"/>
              </a:ext>
            </a:extLst>
          </p:cNvPr>
          <p:cNvSpPr txBox="1">
            <a:spLocks/>
          </p:cNvSpPr>
          <p:nvPr/>
        </p:nvSpPr>
        <p:spPr>
          <a:xfrm>
            <a:off x="491757" y="373488"/>
            <a:ext cx="9642288" cy="6291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solidFill>
                <a:cs typeface="+mn-lt"/>
              </a:rPr>
              <a:t>DISEASE PREDICTION PROCESS</a:t>
            </a:r>
          </a:p>
        </p:txBody>
      </p:sp>
      <p:pic>
        <p:nvPicPr>
          <p:cNvPr id="4" name="Picture 3"/>
          <p:cNvPicPr/>
          <p:nvPr/>
        </p:nvPicPr>
        <p:blipFill>
          <a:blip r:embed="rId2">
            <a:extLst>
              <a:ext uri="{28A0092B-C50C-407E-A947-70E740481C1C}">
                <a14:useLocalDpi xmlns:a14="http://schemas.microsoft.com/office/drawing/2010/main" xmlns="" val="0"/>
              </a:ext>
            </a:extLst>
          </a:blip>
          <a:srcRect/>
          <a:stretch>
            <a:fillRect/>
          </a:stretch>
        </p:blipFill>
        <p:spPr bwMode="auto">
          <a:xfrm>
            <a:off x="3258355" y="1559877"/>
            <a:ext cx="5422006" cy="4428799"/>
          </a:xfrm>
          <a:prstGeom prst="rect">
            <a:avLst/>
          </a:prstGeom>
          <a:noFill/>
          <a:ln>
            <a:noFill/>
          </a:ln>
        </p:spPr>
      </p:pic>
    </p:spTree>
    <p:extLst>
      <p:ext uri="{BB962C8B-B14F-4D97-AF65-F5344CB8AC3E}">
        <p14:creationId xmlns:p14="http://schemas.microsoft.com/office/powerpoint/2010/main" xmlns="" val="981604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xmlns="" id="{09652D96-C21A-4839-94C1-18335358BF6F}"/>
              </a:ext>
            </a:extLst>
          </p:cNvPr>
          <p:cNvSpPr txBox="1">
            <a:spLocks/>
          </p:cNvSpPr>
          <p:nvPr/>
        </p:nvSpPr>
        <p:spPr>
          <a:xfrm>
            <a:off x="465999" y="1260764"/>
            <a:ext cx="11256100" cy="537237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00000"/>
              </a:lnSpc>
            </a:pPr>
            <a:endParaRPr lang="en-IN" sz="2400" dirty="0"/>
          </a:p>
        </p:txBody>
      </p:sp>
      <p:sp>
        <p:nvSpPr>
          <p:cNvPr id="4" name="Title 2">
            <a:extLst>
              <a:ext uri="{FF2B5EF4-FFF2-40B4-BE49-F238E27FC236}">
                <a16:creationId xmlns:a16="http://schemas.microsoft.com/office/drawing/2014/main" xmlns="" id="{81AC3736-81CA-48AF-9AEC-EBE5EC935FE1}"/>
              </a:ext>
            </a:extLst>
          </p:cNvPr>
          <p:cNvSpPr txBox="1">
            <a:spLocks/>
          </p:cNvSpPr>
          <p:nvPr/>
        </p:nvSpPr>
        <p:spPr>
          <a:xfrm>
            <a:off x="465999" y="361547"/>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solidFill>
                <a:cs typeface="+mn-lt"/>
              </a:rPr>
              <a:t>DISEASE PREDICTION</a:t>
            </a:r>
          </a:p>
        </p:txBody>
      </p:sp>
      <p:sp>
        <p:nvSpPr>
          <p:cNvPr id="5" name="Text Placeholder 1">
            <a:extLst>
              <a:ext uri="{FF2B5EF4-FFF2-40B4-BE49-F238E27FC236}">
                <a16:creationId xmlns:a16="http://schemas.microsoft.com/office/drawing/2014/main" xmlns="" id="{6C3D5F99-1664-4F41-BAF7-B2558B1D9B25}"/>
              </a:ext>
            </a:extLst>
          </p:cNvPr>
          <p:cNvSpPr txBox="1">
            <a:spLocks/>
          </p:cNvSpPr>
          <p:nvPr/>
        </p:nvSpPr>
        <p:spPr>
          <a:xfrm>
            <a:off x="465999" y="1016065"/>
            <a:ext cx="11256100" cy="537237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2200" dirty="0"/>
              <a:t>The main objective is to predict the prediction efficiency that would be beneficial for the patients who are suffering from Gastric cancer and the percentage ratio will be reduced.</a:t>
            </a:r>
          </a:p>
          <a:p>
            <a:pPr algn="just">
              <a:lnSpc>
                <a:spcPct val="150000"/>
              </a:lnSpc>
            </a:pPr>
            <a:r>
              <a:rPr lang="en-US" sz="2200" dirty="0"/>
              <a:t>Generally in the first stage of the disease can be cured by the proper treatment. So it‘s important to identify the disease at the early stage for the betterment of the patients.</a:t>
            </a:r>
          </a:p>
          <a:p>
            <a:pPr algn="just">
              <a:lnSpc>
                <a:spcPct val="150000"/>
              </a:lnSpc>
            </a:pPr>
            <a:r>
              <a:rPr lang="en-US" sz="2200" dirty="0"/>
              <a:t>The main purpose of this research work is to find the best prediction model i.e. the best Deep Learning technique which will distinguishes the Gastric cancer patient from the healthy person.</a:t>
            </a:r>
          </a:p>
          <a:p>
            <a:pPr algn="just">
              <a:lnSpc>
                <a:spcPct val="150000"/>
              </a:lnSpc>
            </a:pPr>
            <a:r>
              <a:rPr lang="en-US" sz="2200" dirty="0"/>
              <a:t>After the validation and evaluation, the final trained model file has been generated.</a:t>
            </a:r>
          </a:p>
          <a:p>
            <a:pPr algn="just">
              <a:lnSpc>
                <a:spcPct val="150000"/>
              </a:lnSpc>
            </a:pPr>
            <a:r>
              <a:rPr lang="en-US" sz="2200" dirty="0"/>
              <a:t>When an input image is given, it will predict the disease and check whether the data is accurate or not. So, we can easily predict the presence of disease with higher accuracy.</a:t>
            </a:r>
            <a:endParaRPr lang="en-IN" sz="2200" dirty="0"/>
          </a:p>
        </p:txBody>
      </p:sp>
    </p:spTree>
    <p:extLst>
      <p:ext uri="{BB962C8B-B14F-4D97-AF65-F5344CB8AC3E}">
        <p14:creationId xmlns:p14="http://schemas.microsoft.com/office/powerpoint/2010/main" xmlns="" val="3653324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xmlns="" id="{09652D96-C21A-4839-94C1-18335358BF6F}"/>
              </a:ext>
            </a:extLst>
          </p:cNvPr>
          <p:cNvSpPr txBox="1">
            <a:spLocks/>
          </p:cNvSpPr>
          <p:nvPr/>
        </p:nvSpPr>
        <p:spPr>
          <a:xfrm>
            <a:off x="465999" y="1260764"/>
            <a:ext cx="11256100" cy="537237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00000"/>
              </a:lnSpc>
            </a:pPr>
            <a:endParaRPr lang="en-IN" sz="2400" dirty="0"/>
          </a:p>
        </p:txBody>
      </p:sp>
      <p:sp>
        <p:nvSpPr>
          <p:cNvPr id="4" name="Title 2">
            <a:extLst>
              <a:ext uri="{FF2B5EF4-FFF2-40B4-BE49-F238E27FC236}">
                <a16:creationId xmlns:a16="http://schemas.microsoft.com/office/drawing/2014/main" xmlns="" id="{81AC3736-81CA-48AF-9AEC-EBE5EC935FE1}"/>
              </a:ext>
            </a:extLst>
          </p:cNvPr>
          <p:cNvSpPr txBox="1">
            <a:spLocks/>
          </p:cNvSpPr>
          <p:nvPr/>
        </p:nvSpPr>
        <p:spPr>
          <a:xfrm>
            <a:off x="465999" y="361547"/>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solidFill>
                <a:cs typeface="+mn-lt"/>
              </a:rPr>
              <a:t>WEB APPLICATION</a:t>
            </a:r>
          </a:p>
        </p:txBody>
      </p:sp>
      <p:sp>
        <p:nvSpPr>
          <p:cNvPr id="5" name="Text Placeholder 1">
            <a:extLst>
              <a:ext uri="{FF2B5EF4-FFF2-40B4-BE49-F238E27FC236}">
                <a16:creationId xmlns:a16="http://schemas.microsoft.com/office/drawing/2014/main" xmlns="" id="{6C3D5F99-1664-4F41-BAF7-B2558B1D9B25}"/>
              </a:ext>
            </a:extLst>
          </p:cNvPr>
          <p:cNvSpPr txBox="1">
            <a:spLocks/>
          </p:cNvSpPr>
          <p:nvPr/>
        </p:nvSpPr>
        <p:spPr>
          <a:xfrm>
            <a:off x="465999" y="1016065"/>
            <a:ext cx="11256100" cy="537237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200" dirty="0"/>
              <a:t>In this project we have used </a:t>
            </a:r>
            <a:r>
              <a:rPr lang="en-US" sz="2200" dirty="0" err="1"/>
              <a:t>Reactjs</a:t>
            </a:r>
            <a:r>
              <a:rPr lang="en-US" sz="2200" dirty="0"/>
              <a:t> which is a </a:t>
            </a:r>
            <a:r>
              <a:rPr lang="en-US" sz="2200" dirty="0" err="1"/>
              <a:t>javascript</a:t>
            </a:r>
            <a:r>
              <a:rPr lang="en-US" sz="2200" dirty="0"/>
              <a:t> library for developing user interface.</a:t>
            </a:r>
          </a:p>
          <a:p>
            <a:pPr>
              <a:lnSpc>
                <a:spcPct val="150000"/>
              </a:lnSpc>
            </a:pPr>
            <a:r>
              <a:rPr lang="en-IN" sz="2200" dirty="0"/>
              <a:t>React is a JavaScript library for building user interfaces. React is used to build single-page applications. React allows us to create reusable UI components. </a:t>
            </a:r>
          </a:p>
          <a:p>
            <a:pPr>
              <a:lnSpc>
                <a:spcPct val="150000"/>
              </a:lnSpc>
            </a:pPr>
            <a:r>
              <a:rPr lang="en-IN" sz="2200" dirty="0"/>
              <a:t>Web application development is the creation of application programs that reside on remote servers and are delivered to the user’s device over the Internet. </a:t>
            </a:r>
          </a:p>
          <a:p>
            <a:pPr>
              <a:lnSpc>
                <a:spcPct val="150000"/>
              </a:lnSpc>
            </a:pPr>
            <a:r>
              <a:rPr lang="en-IN" sz="2200" dirty="0"/>
              <a:t>A web application (web app) does not need to be downloaded and is instead accessed through a network. An end user can access a web application through a web browser such as Google Chrome, Safari, or Mozilla Firefox.</a:t>
            </a:r>
          </a:p>
          <a:p>
            <a:pPr>
              <a:lnSpc>
                <a:spcPct val="150000"/>
              </a:lnSpc>
            </a:pPr>
            <a:r>
              <a:rPr lang="en-IN" sz="2200" dirty="0"/>
              <a:t> A majority of web applications can be written in JavaScript, Cascading Style Sheets (CSS), and HTML5.</a:t>
            </a:r>
          </a:p>
        </p:txBody>
      </p:sp>
    </p:spTree>
    <p:extLst>
      <p:ext uri="{BB962C8B-B14F-4D97-AF65-F5344CB8AC3E}">
        <p14:creationId xmlns:p14="http://schemas.microsoft.com/office/powerpoint/2010/main" xmlns="" val="3869437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67670522-35EA-4A3A-9419-1736ACFB6FFF}"/>
              </a:ext>
            </a:extLst>
          </p:cNvPr>
          <p:cNvSpPr txBox="1">
            <a:spLocks/>
          </p:cNvSpPr>
          <p:nvPr/>
        </p:nvSpPr>
        <p:spPr>
          <a:xfrm>
            <a:off x="4016620" y="2842225"/>
            <a:ext cx="7108722" cy="129785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solidFill>
                  <a:schemeClr val="accent1"/>
                </a:solidFill>
              </a:rPr>
              <a:t>SYSTEM DESIGN</a:t>
            </a:r>
            <a:endParaRPr lang="en-IN" sz="4800" b="1" dirty="0">
              <a:solidFill>
                <a:schemeClr val="accent1"/>
              </a:solidFill>
            </a:endParaRPr>
          </a:p>
        </p:txBody>
      </p:sp>
    </p:spTree>
    <p:extLst>
      <p:ext uri="{BB962C8B-B14F-4D97-AF65-F5344CB8AC3E}">
        <p14:creationId xmlns:p14="http://schemas.microsoft.com/office/powerpoint/2010/main" xmlns="" val="1856304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9870" y="158116"/>
            <a:ext cx="3182403" cy="54441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b="1" dirty="0">
                <a:solidFill>
                  <a:schemeClr val="accent1"/>
                </a:solidFill>
                <a:latin typeface="Calibri" panose="020F0502020204030204" pitchFamily="34" charset="0"/>
                <a:cs typeface="Calibri" panose="020F0502020204030204" pitchFamily="34" charset="0"/>
              </a:rPr>
              <a:t>ER DIAGRAM</a:t>
            </a:r>
            <a:endParaRPr lang="en-IN" altLang="en-US" sz="2800" b="1" dirty="0">
              <a:solidFill>
                <a:schemeClr val="accent1"/>
              </a:solidFill>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565626" y="553674"/>
            <a:ext cx="7767094" cy="5724525"/>
          </a:xfrm>
          <a:prstGeom prst="rect">
            <a:avLst/>
          </a:prstGeom>
        </p:spPr>
      </p:pic>
    </p:spTree>
    <p:extLst>
      <p:ext uri="{BB962C8B-B14F-4D97-AF65-F5344CB8AC3E}">
        <p14:creationId xmlns:p14="http://schemas.microsoft.com/office/powerpoint/2010/main" xmlns="" val="3349867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67670522-35EA-4A3A-9419-1736ACFB6FFF}"/>
              </a:ext>
            </a:extLst>
          </p:cNvPr>
          <p:cNvSpPr txBox="1">
            <a:spLocks/>
          </p:cNvSpPr>
          <p:nvPr/>
        </p:nvSpPr>
        <p:spPr>
          <a:xfrm>
            <a:off x="2684209" y="2580968"/>
            <a:ext cx="7108722" cy="129785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solidFill>
                  <a:schemeClr val="accent1"/>
                </a:solidFill>
              </a:rPr>
              <a:t>SYSTEM ARCHITECTURE</a:t>
            </a:r>
            <a:endParaRPr lang="en-IN" sz="4800" b="1" dirty="0">
              <a:solidFill>
                <a:schemeClr val="accent1"/>
              </a:solidFill>
            </a:endParaRPr>
          </a:p>
        </p:txBody>
      </p:sp>
    </p:spTree>
    <p:extLst>
      <p:ext uri="{BB962C8B-B14F-4D97-AF65-F5344CB8AC3E}">
        <p14:creationId xmlns:p14="http://schemas.microsoft.com/office/powerpoint/2010/main" xmlns="" val="3076215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9870" y="158116"/>
            <a:ext cx="3182403" cy="54441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b="1" dirty="0">
                <a:solidFill>
                  <a:schemeClr val="accent1"/>
                </a:solidFill>
                <a:latin typeface="Calibri" panose="020F0502020204030204" pitchFamily="34" charset="0"/>
                <a:cs typeface="Calibri" panose="020F0502020204030204" pitchFamily="34" charset="0"/>
              </a:rPr>
              <a:t>USECASE DIAGRAM</a:t>
            </a:r>
            <a:endParaRPr lang="en-IN" altLang="en-US" sz="2800" b="1" dirty="0">
              <a:solidFill>
                <a:schemeClr val="accent1"/>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194560" y="1007744"/>
            <a:ext cx="8138977" cy="5467350"/>
          </a:xfrm>
          <a:prstGeom prst="rect">
            <a:avLst/>
          </a:prstGeom>
        </p:spPr>
      </p:pic>
    </p:spTree>
    <p:extLst>
      <p:ext uri="{BB962C8B-B14F-4D97-AF65-F5344CB8AC3E}">
        <p14:creationId xmlns:p14="http://schemas.microsoft.com/office/powerpoint/2010/main" xmlns="" val="2963352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9870" y="158116"/>
            <a:ext cx="3182403" cy="54441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b="1" dirty="0">
                <a:solidFill>
                  <a:schemeClr val="accent1"/>
                </a:solidFill>
                <a:latin typeface="Calibri" panose="020F0502020204030204" pitchFamily="34" charset="0"/>
                <a:cs typeface="Calibri" panose="020F0502020204030204" pitchFamily="34" charset="0"/>
              </a:rPr>
              <a:t>CLASS DIAGRAM</a:t>
            </a:r>
            <a:endParaRPr lang="en-IN" altLang="en-US" sz="2800" b="1" dirty="0">
              <a:solidFill>
                <a:schemeClr val="accent1"/>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744837" y="584962"/>
            <a:ext cx="7172587" cy="5946467"/>
          </a:xfrm>
          <a:prstGeom prst="rect">
            <a:avLst/>
          </a:prstGeom>
        </p:spPr>
      </p:pic>
    </p:spTree>
    <p:extLst>
      <p:ext uri="{BB962C8B-B14F-4D97-AF65-F5344CB8AC3E}">
        <p14:creationId xmlns:p14="http://schemas.microsoft.com/office/powerpoint/2010/main" xmlns="" val="4142781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9870" y="158116"/>
            <a:ext cx="3182403" cy="54441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b="1" dirty="0">
                <a:solidFill>
                  <a:schemeClr val="accent1"/>
                </a:solidFill>
                <a:latin typeface="Calibri" panose="020F0502020204030204" pitchFamily="34" charset="0"/>
                <a:cs typeface="Calibri" panose="020F0502020204030204" pitchFamily="34" charset="0"/>
              </a:rPr>
              <a:t>ACTIVITY DIAGRAM</a:t>
            </a:r>
            <a:endParaRPr lang="en-IN" altLang="en-US" sz="2800" b="1" dirty="0">
              <a:solidFill>
                <a:schemeClr val="accent1"/>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511878" y="702528"/>
            <a:ext cx="6880316" cy="5861141"/>
          </a:xfrm>
          <a:prstGeom prst="rect">
            <a:avLst/>
          </a:prstGeom>
        </p:spPr>
      </p:pic>
    </p:spTree>
    <p:extLst>
      <p:ext uri="{BB962C8B-B14F-4D97-AF65-F5344CB8AC3E}">
        <p14:creationId xmlns:p14="http://schemas.microsoft.com/office/powerpoint/2010/main" xmlns="" val="734492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9870" y="158116"/>
            <a:ext cx="3466919" cy="54441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b="1" dirty="0">
                <a:solidFill>
                  <a:schemeClr val="accent1"/>
                </a:solidFill>
                <a:latin typeface="Calibri" panose="020F0502020204030204" pitchFamily="34" charset="0"/>
                <a:cs typeface="Calibri" panose="020F0502020204030204" pitchFamily="34" charset="0"/>
              </a:rPr>
              <a:t>SEQUENCE  DIAGRAM</a:t>
            </a:r>
            <a:endParaRPr lang="en-IN" altLang="en-US" sz="2800" b="1" dirty="0">
              <a:solidFill>
                <a:schemeClr val="accent1"/>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821071" y="1136468"/>
            <a:ext cx="7930709" cy="5194934"/>
          </a:xfrm>
          <a:prstGeom prst="rect">
            <a:avLst/>
          </a:prstGeom>
        </p:spPr>
      </p:pic>
    </p:spTree>
    <p:extLst>
      <p:ext uri="{BB962C8B-B14F-4D97-AF65-F5344CB8AC3E}">
        <p14:creationId xmlns:p14="http://schemas.microsoft.com/office/powerpoint/2010/main" xmlns="" val="2572511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9870" y="158116"/>
            <a:ext cx="3182403" cy="54441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sz="2800" b="1" dirty="0">
                <a:solidFill>
                  <a:schemeClr val="accent1"/>
                </a:solidFill>
                <a:latin typeface="Calibri" panose="020F0502020204030204" pitchFamily="34" charset="0"/>
                <a:cs typeface="Calibri" panose="020F0502020204030204" pitchFamily="34" charset="0"/>
              </a:rPr>
              <a:t>DATA DICTIONARY</a:t>
            </a:r>
          </a:p>
        </p:txBody>
      </p:sp>
      <p:graphicFrame>
        <p:nvGraphicFramePr>
          <p:cNvPr id="4" name="Table 3"/>
          <p:cNvGraphicFramePr>
            <a:graphicFrameLocks noGrp="1"/>
          </p:cNvGraphicFramePr>
          <p:nvPr/>
        </p:nvGraphicFramePr>
        <p:xfrm>
          <a:off x="1821071" y="964994"/>
          <a:ext cx="8884100" cy="5123569"/>
        </p:xfrm>
        <a:graphic>
          <a:graphicData uri="http://schemas.openxmlformats.org/drawingml/2006/table">
            <a:tbl>
              <a:tblPr firstRow="1" bandRow="1">
                <a:tableStyleId>{5C22544A-7EE6-4342-B048-85BDC9FD1C3A}</a:tableStyleId>
              </a:tblPr>
              <a:tblGrid>
                <a:gridCol w="2221025">
                  <a:extLst>
                    <a:ext uri="{9D8B030D-6E8A-4147-A177-3AD203B41FA5}">
                      <a16:colId xmlns:a16="http://schemas.microsoft.com/office/drawing/2014/main" xmlns="" val="1784681569"/>
                    </a:ext>
                  </a:extLst>
                </a:gridCol>
                <a:gridCol w="2221025">
                  <a:extLst>
                    <a:ext uri="{9D8B030D-6E8A-4147-A177-3AD203B41FA5}">
                      <a16:colId xmlns:a16="http://schemas.microsoft.com/office/drawing/2014/main" xmlns="" val="3976754754"/>
                    </a:ext>
                  </a:extLst>
                </a:gridCol>
                <a:gridCol w="2221025">
                  <a:extLst>
                    <a:ext uri="{9D8B030D-6E8A-4147-A177-3AD203B41FA5}">
                      <a16:colId xmlns:a16="http://schemas.microsoft.com/office/drawing/2014/main" xmlns="" val="2904972415"/>
                    </a:ext>
                  </a:extLst>
                </a:gridCol>
                <a:gridCol w="2221025">
                  <a:extLst>
                    <a:ext uri="{9D8B030D-6E8A-4147-A177-3AD203B41FA5}">
                      <a16:colId xmlns:a16="http://schemas.microsoft.com/office/drawing/2014/main" xmlns="" val="3325082204"/>
                    </a:ext>
                  </a:extLst>
                </a:gridCol>
              </a:tblGrid>
              <a:tr h="508531">
                <a:tc>
                  <a:txBody>
                    <a:bodyPr/>
                    <a:lstStyle/>
                    <a:p>
                      <a:pPr algn="ctr"/>
                      <a:r>
                        <a:rPr lang="en-US" dirty="0"/>
                        <a:t>ENTITY</a:t>
                      </a:r>
                      <a:endParaRPr lang="en-IN" dirty="0"/>
                    </a:p>
                  </a:txBody>
                  <a:tcPr anchor="ctr"/>
                </a:tc>
                <a:tc>
                  <a:txBody>
                    <a:bodyPr/>
                    <a:lstStyle/>
                    <a:p>
                      <a:pPr algn="ctr"/>
                      <a:r>
                        <a:rPr lang="en-US" dirty="0"/>
                        <a:t>ATTRIBUTE</a:t>
                      </a:r>
                      <a:endParaRPr lang="en-IN" dirty="0"/>
                    </a:p>
                  </a:txBody>
                  <a:tcPr anchor="ctr"/>
                </a:tc>
                <a:tc>
                  <a:txBody>
                    <a:bodyPr/>
                    <a:lstStyle/>
                    <a:p>
                      <a:pPr algn="ctr"/>
                      <a:r>
                        <a:rPr lang="en-US" dirty="0"/>
                        <a:t>DATA TYPE</a:t>
                      </a:r>
                      <a:endParaRPr lang="en-IN" dirty="0"/>
                    </a:p>
                  </a:txBody>
                  <a:tcPr anchor="ctr"/>
                </a:tc>
                <a:tc>
                  <a:txBody>
                    <a:bodyPr/>
                    <a:lstStyle/>
                    <a:p>
                      <a:pPr algn="ctr"/>
                      <a:r>
                        <a:rPr lang="en-US" dirty="0"/>
                        <a:t>DESCRIPTION</a:t>
                      </a:r>
                      <a:endParaRPr lang="en-IN" dirty="0"/>
                    </a:p>
                  </a:txBody>
                  <a:tcPr anchor="ctr"/>
                </a:tc>
                <a:extLst>
                  <a:ext uri="{0D108BD9-81ED-4DB2-BD59-A6C34878D82A}">
                    <a16:rowId xmlns:a16="http://schemas.microsoft.com/office/drawing/2014/main" xmlns="" val="31785248"/>
                  </a:ext>
                </a:extLst>
              </a:tr>
              <a:tr h="769173">
                <a:tc>
                  <a:txBody>
                    <a:bodyPr/>
                    <a:lstStyle/>
                    <a:p>
                      <a:pPr algn="ctr"/>
                      <a:r>
                        <a:rPr lang="en-US" dirty="0"/>
                        <a:t>pixel</a:t>
                      </a:r>
                      <a:endParaRPr lang="en-IN" dirty="0"/>
                    </a:p>
                  </a:txBody>
                  <a:tcPr anchor="ctr"/>
                </a:tc>
                <a:tc>
                  <a:txBody>
                    <a:bodyPr/>
                    <a:lstStyle/>
                    <a:p>
                      <a:pPr algn="ctr"/>
                      <a:r>
                        <a:rPr lang="en-US" dirty="0"/>
                        <a:t>image</a:t>
                      </a:r>
                      <a:endParaRPr lang="en-IN" dirty="0"/>
                    </a:p>
                  </a:txBody>
                  <a:tcPr anchor="ctr"/>
                </a:tc>
                <a:tc>
                  <a:txBody>
                    <a:bodyPr/>
                    <a:lstStyle/>
                    <a:p>
                      <a:pPr algn="ctr"/>
                      <a:r>
                        <a:rPr lang="en-US" dirty="0" err="1"/>
                        <a:t>numpy.array</a:t>
                      </a:r>
                      <a:endParaRPr lang="en-IN" dirty="0"/>
                    </a:p>
                  </a:txBody>
                  <a:tcPr anchor="ctr"/>
                </a:tc>
                <a:tc>
                  <a:txBody>
                    <a:bodyPr/>
                    <a:lstStyle/>
                    <a:p>
                      <a:pPr algn="ctr"/>
                      <a:r>
                        <a:rPr lang="en-US" dirty="0"/>
                        <a:t>Input image</a:t>
                      </a:r>
                      <a:endParaRPr lang="en-IN" dirty="0"/>
                    </a:p>
                  </a:txBody>
                  <a:tcPr anchor="ctr"/>
                </a:tc>
                <a:extLst>
                  <a:ext uri="{0D108BD9-81ED-4DB2-BD59-A6C34878D82A}">
                    <a16:rowId xmlns:a16="http://schemas.microsoft.com/office/drawing/2014/main" xmlns="" val="4154612805"/>
                  </a:ext>
                </a:extLst>
              </a:tr>
              <a:tr h="769173">
                <a:tc>
                  <a:txBody>
                    <a:bodyPr/>
                    <a:lstStyle/>
                    <a:p>
                      <a:pPr algn="ctr"/>
                      <a:r>
                        <a:rPr lang="en-US" dirty="0"/>
                        <a:t>dataset</a:t>
                      </a:r>
                      <a:endParaRPr lang="en-IN" dirty="0"/>
                    </a:p>
                  </a:txBody>
                  <a:tcPr anchor="ctr"/>
                </a:tc>
                <a:tc>
                  <a:txBody>
                    <a:bodyPr/>
                    <a:lstStyle/>
                    <a:p>
                      <a:pPr algn="ctr"/>
                      <a:r>
                        <a:rPr lang="en-US" dirty="0"/>
                        <a:t>class</a:t>
                      </a:r>
                      <a:endParaRPr lang="en-IN" dirty="0"/>
                    </a:p>
                  </a:txBody>
                  <a:tcPr anchor="ctr"/>
                </a:tc>
                <a:tc>
                  <a:txBody>
                    <a:bodyPr/>
                    <a:lstStyle/>
                    <a:p>
                      <a:pPr algn="ctr"/>
                      <a:r>
                        <a:rPr lang="en-US" dirty="0"/>
                        <a:t>string</a:t>
                      </a:r>
                      <a:endParaRPr lang="en-IN" dirty="0"/>
                    </a:p>
                  </a:txBody>
                  <a:tcPr anchor="ctr"/>
                </a:tc>
                <a:tc>
                  <a:txBody>
                    <a:bodyPr/>
                    <a:lstStyle/>
                    <a:p>
                      <a:pPr algn="ctr"/>
                      <a:r>
                        <a:rPr lang="en-US" dirty="0"/>
                        <a:t> dataset</a:t>
                      </a:r>
                      <a:r>
                        <a:rPr lang="en-US" baseline="0" dirty="0"/>
                        <a:t> label</a:t>
                      </a:r>
                      <a:endParaRPr lang="en-IN" dirty="0"/>
                    </a:p>
                  </a:txBody>
                  <a:tcPr anchor="ctr"/>
                </a:tc>
                <a:extLst>
                  <a:ext uri="{0D108BD9-81ED-4DB2-BD59-A6C34878D82A}">
                    <a16:rowId xmlns:a16="http://schemas.microsoft.com/office/drawing/2014/main" xmlns="" val="3637251116"/>
                  </a:ext>
                </a:extLst>
              </a:tr>
              <a:tr h="769173">
                <a:tc>
                  <a:txBody>
                    <a:bodyPr/>
                    <a:lstStyle/>
                    <a:p>
                      <a:pPr algn="ctr"/>
                      <a:r>
                        <a:rPr lang="en-US" dirty="0"/>
                        <a:t>preprocess</a:t>
                      </a:r>
                      <a:endParaRPr lang="en-IN" dirty="0"/>
                    </a:p>
                  </a:txBody>
                  <a:tcPr anchor="ctr"/>
                </a:tc>
                <a:tc>
                  <a:txBody>
                    <a:bodyPr/>
                    <a:lstStyle/>
                    <a:p>
                      <a:pPr algn="ctr"/>
                      <a:r>
                        <a:rPr lang="en-US" dirty="0"/>
                        <a:t>size</a:t>
                      </a:r>
                      <a:endParaRPr lang="en-IN" dirty="0"/>
                    </a:p>
                  </a:txBody>
                  <a:tcPr anchor="ctr"/>
                </a:tc>
                <a:tc>
                  <a:txBody>
                    <a:bodyPr/>
                    <a:lstStyle/>
                    <a:p>
                      <a:pPr algn="ctr"/>
                      <a:r>
                        <a:rPr lang="en-US" dirty="0" err="1"/>
                        <a:t>int</a:t>
                      </a:r>
                      <a:endParaRPr lang="en-IN" dirty="0"/>
                    </a:p>
                  </a:txBody>
                  <a:tcPr anchor="ctr"/>
                </a:tc>
                <a:tc>
                  <a:txBody>
                    <a:bodyPr/>
                    <a:lstStyle/>
                    <a:p>
                      <a:pPr algn="ctr"/>
                      <a:r>
                        <a:rPr lang="en-US" dirty="0"/>
                        <a:t>image size</a:t>
                      </a:r>
                      <a:endParaRPr lang="en-IN" dirty="0"/>
                    </a:p>
                  </a:txBody>
                  <a:tcPr anchor="ctr"/>
                </a:tc>
                <a:extLst>
                  <a:ext uri="{0D108BD9-81ED-4DB2-BD59-A6C34878D82A}">
                    <a16:rowId xmlns:a16="http://schemas.microsoft.com/office/drawing/2014/main" xmlns="" val="1813586063"/>
                  </a:ext>
                </a:extLst>
              </a:tr>
              <a:tr h="769173">
                <a:tc>
                  <a:txBody>
                    <a:bodyPr/>
                    <a:lstStyle/>
                    <a:p>
                      <a:pPr algn="ctr"/>
                      <a:r>
                        <a:rPr lang="en-US" dirty="0"/>
                        <a:t>augmentation</a:t>
                      </a:r>
                      <a:endParaRPr lang="en-IN" dirty="0"/>
                    </a:p>
                  </a:txBody>
                  <a:tcPr anchor="ctr"/>
                </a:tc>
                <a:tc>
                  <a:txBody>
                    <a:bodyPr/>
                    <a:lstStyle/>
                    <a:p>
                      <a:pPr algn="ctr"/>
                      <a:r>
                        <a:rPr lang="en-US" dirty="0"/>
                        <a:t>angle</a:t>
                      </a:r>
                      <a:endParaRPr lang="en-IN" dirty="0"/>
                    </a:p>
                  </a:txBody>
                  <a:tcPr anchor="ctr"/>
                </a:tc>
                <a:tc>
                  <a:txBody>
                    <a:bodyPr/>
                    <a:lstStyle/>
                    <a:p>
                      <a:pPr algn="ctr"/>
                      <a:r>
                        <a:rPr lang="en-US" dirty="0"/>
                        <a:t>float</a:t>
                      </a:r>
                      <a:endParaRPr lang="en-IN" dirty="0"/>
                    </a:p>
                  </a:txBody>
                  <a:tcPr anchor="ctr"/>
                </a:tc>
                <a:tc>
                  <a:txBody>
                    <a:bodyPr/>
                    <a:lstStyle/>
                    <a:p>
                      <a:pPr algn="ctr"/>
                      <a:r>
                        <a:rPr lang="en-US" dirty="0"/>
                        <a:t>rotation range</a:t>
                      </a:r>
                      <a:endParaRPr lang="en-IN" dirty="0"/>
                    </a:p>
                  </a:txBody>
                  <a:tcPr anchor="ctr"/>
                </a:tc>
                <a:extLst>
                  <a:ext uri="{0D108BD9-81ED-4DB2-BD59-A6C34878D82A}">
                    <a16:rowId xmlns:a16="http://schemas.microsoft.com/office/drawing/2014/main" xmlns="" val="1382736143"/>
                  </a:ext>
                </a:extLst>
              </a:tr>
              <a:tr h="769173">
                <a:tc>
                  <a:txBody>
                    <a:bodyPr/>
                    <a:lstStyle/>
                    <a:p>
                      <a:pPr algn="ctr"/>
                      <a:r>
                        <a:rPr lang="en-US" dirty="0"/>
                        <a:t>annotation</a:t>
                      </a:r>
                      <a:endParaRPr lang="en-I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annotated file</a:t>
                      </a:r>
                      <a:endParaRPr lang="en-IN" dirty="0"/>
                    </a:p>
                  </a:txBody>
                  <a:tcPr anchor="ctr"/>
                </a:tc>
                <a:tc>
                  <a:txBody>
                    <a:bodyPr/>
                    <a:lstStyle/>
                    <a:p>
                      <a:pPr algn="ctr"/>
                      <a:r>
                        <a:rPr lang="en-US" dirty="0" err="1"/>
                        <a:t>json</a:t>
                      </a:r>
                      <a:endParaRPr lang="en-IN" dirty="0"/>
                    </a:p>
                  </a:txBody>
                  <a:tcPr anchor="ctr"/>
                </a:tc>
                <a:tc>
                  <a:txBody>
                    <a:bodyPr/>
                    <a:lstStyle/>
                    <a:p>
                      <a:pPr algn="ctr"/>
                      <a:r>
                        <a:rPr lang="en-US" dirty="0"/>
                        <a:t>annotated</a:t>
                      </a:r>
                      <a:r>
                        <a:rPr lang="en-US" baseline="0" dirty="0"/>
                        <a:t> cancer</a:t>
                      </a:r>
                    </a:p>
                    <a:p>
                      <a:pPr algn="ctr"/>
                      <a:r>
                        <a:rPr lang="en-US" baseline="0" dirty="0"/>
                        <a:t>part in image</a:t>
                      </a:r>
                      <a:endParaRPr lang="en-IN" dirty="0"/>
                    </a:p>
                  </a:txBody>
                  <a:tcPr anchor="ctr"/>
                </a:tc>
                <a:extLst>
                  <a:ext uri="{0D108BD9-81ED-4DB2-BD59-A6C34878D82A}">
                    <a16:rowId xmlns:a16="http://schemas.microsoft.com/office/drawing/2014/main" xmlns="" val="261012694"/>
                  </a:ext>
                </a:extLst>
              </a:tr>
              <a:tr h="76917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trained model</a:t>
                      </a:r>
                      <a:endParaRPr lang="en-IN" dirty="0"/>
                    </a:p>
                  </a:txBody>
                  <a:tcPr anchor="ctr"/>
                </a:tc>
                <a:tc>
                  <a:txBody>
                    <a:bodyPr/>
                    <a:lstStyle/>
                    <a:p>
                      <a:pPr algn="ctr"/>
                      <a:r>
                        <a:rPr lang="en-US" dirty="0"/>
                        <a:t>model</a:t>
                      </a:r>
                      <a:endParaRPr lang="en-IN" dirty="0"/>
                    </a:p>
                  </a:txBody>
                  <a:tcPr anchor="ctr"/>
                </a:tc>
                <a:tc>
                  <a:txBody>
                    <a:bodyPr/>
                    <a:lstStyle/>
                    <a:p>
                      <a:pPr algn="ctr"/>
                      <a:r>
                        <a:rPr lang="en-US" dirty="0"/>
                        <a:t>h5</a:t>
                      </a:r>
                      <a:endParaRPr lang="en-IN" dirty="0"/>
                    </a:p>
                  </a:txBody>
                  <a:tcPr anchor="ctr"/>
                </a:tc>
                <a:tc>
                  <a:txBody>
                    <a:bodyPr/>
                    <a:lstStyle/>
                    <a:p>
                      <a:pPr algn="ctr"/>
                      <a:r>
                        <a:rPr lang="en-US" dirty="0"/>
                        <a:t>Saving model</a:t>
                      </a:r>
                      <a:endParaRPr lang="en-IN" dirty="0"/>
                    </a:p>
                  </a:txBody>
                  <a:tcPr anchor="ctr"/>
                </a:tc>
                <a:extLst>
                  <a:ext uri="{0D108BD9-81ED-4DB2-BD59-A6C34878D82A}">
                    <a16:rowId xmlns:a16="http://schemas.microsoft.com/office/drawing/2014/main" xmlns="" val="527972091"/>
                  </a:ext>
                </a:extLst>
              </a:tr>
            </a:tbl>
          </a:graphicData>
        </a:graphic>
      </p:graphicFrame>
    </p:spTree>
    <p:extLst>
      <p:ext uri="{BB962C8B-B14F-4D97-AF65-F5344CB8AC3E}">
        <p14:creationId xmlns:p14="http://schemas.microsoft.com/office/powerpoint/2010/main" xmlns="" val="2049980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838200" y="2766218"/>
            <a:ext cx="10515600" cy="132556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altLang="en-US" sz="4800" b="1" dirty="0">
              <a:ln/>
              <a:solidFill>
                <a:schemeClr val="accent1"/>
              </a:solidFill>
              <a:effectLst/>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xmlns="" id="{98ED6AD3-48E1-E38B-C749-D625B707F60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60656" y="1527000"/>
            <a:ext cx="9870688" cy="5129561"/>
          </a:xfrm>
          <a:prstGeom prst="rect">
            <a:avLst/>
          </a:prstGeom>
        </p:spPr>
      </p:pic>
      <p:sp>
        <p:nvSpPr>
          <p:cNvPr id="6" name="TextBox 5">
            <a:extLst>
              <a:ext uri="{FF2B5EF4-FFF2-40B4-BE49-F238E27FC236}">
                <a16:creationId xmlns:a16="http://schemas.microsoft.com/office/drawing/2014/main" xmlns="" id="{491BB3FC-A0F6-F9B6-0554-4830C65A94B6}"/>
              </a:ext>
            </a:extLst>
          </p:cNvPr>
          <p:cNvSpPr txBox="1"/>
          <p:nvPr/>
        </p:nvSpPr>
        <p:spPr>
          <a:xfrm>
            <a:off x="-666285" y="538059"/>
            <a:ext cx="6094140" cy="646331"/>
          </a:xfrm>
          <a:prstGeom prst="rect">
            <a:avLst/>
          </a:prstGeom>
          <a:noFill/>
        </p:spPr>
        <p:txBody>
          <a:bodyPr wrap="square">
            <a:spAutoFit/>
          </a:bodyPr>
          <a:lstStyle/>
          <a:p>
            <a:pPr algn="ctr"/>
            <a:r>
              <a:rPr lang="en-IN" altLang="en-US" sz="3600" b="1" dirty="0">
                <a:ln/>
                <a:solidFill>
                  <a:schemeClr val="accent1"/>
                </a:solidFill>
                <a:latin typeface="Calibri" panose="020F0502020204030204" pitchFamily="34" charset="0"/>
                <a:cs typeface="Calibri" panose="020F0502020204030204" pitchFamily="34" charset="0"/>
              </a:rPr>
              <a:t>INPUT DESIGN</a:t>
            </a:r>
            <a:endParaRPr lang="en-IN" altLang="en-US" sz="3600" b="1" dirty="0">
              <a:ln/>
              <a:solidFill>
                <a:schemeClr val="accent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393948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b="1" dirty="0" smtClean="0">
                <a:ln/>
                <a:solidFill>
                  <a:schemeClr val="accent1"/>
                </a:solidFill>
                <a:latin typeface="Calibri" panose="020F0502020204030204" pitchFamily="34" charset="0"/>
                <a:cs typeface="Calibri" panose="020F0502020204030204" pitchFamily="34" charset="0"/>
              </a:rPr>
              <a:t>INPUT DESIGN</a:t>
            </a:r>
            <a:r>
              <a:rPr lang="en-IN" altLang="en-US" b="1" dirty="0" smtClean="0">
                <a:ln/>
                <a:solidFill>
                  <a:schemeClr val="accent1"/>
                </a:solidFill>
                <a:latin typeface="Calibri" panose="020F0502020204030204" pitchFamily="34" charset="0"/>
                <a:cs typeface="Calibri" panose="020F0502020204030204" pitchFamily="34" charset="0"/>
              </a:rPr>
              <a:t/>
            </a:r>
            <a:br>
              <a:rPr lang="en-IN" altLang="en-US" b="1" dirty="0" smtClean="0">
                <a:ln/>
                <a:solidFill>
                  <a:schemeClr val="accent1"/>
                </a:solidFill>
                <a:latin typeface="Calibri" panose="020F0502020204030204" pitchFamily="34" charset="0"/>
                <a:cs typeface="Calibri" panose="020F0502020204030204" pitchFamily="34" charset="0"/>
              </a:rPr>
            </a:br>
            <a:endParaRPr lang="en-IN" dirty="0"/>
          </a:p>
        </p:txBody>
      </p:sp>
      <p:pic>
        <p:nvPicPr>
          <p:cNvPr id="5" name="Picture 4" descr="Screenshot (684).png"/>
          <p:cNvPicPr>
            <a:picLocks noChangeAspect="1"/>
          </p:cNvPicPr>
          <p:nvPr/>
        </p:nvPicPr>
        <p:blipFill>
          <a:blip r:embed="rId2"/>
          <a:stretch>
            <a:fillRect/>
          </a:stretch>
        </p:blipFill>
        <p:spPr>
          <a:xfrm>
            <a:off x="693683" y="1313792"/>
            <a:ext cx="10352689" cy="478220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b="1" dirty="0" smtClean="0">
                <a:ln/>
                <a:solidFill>
                  <a:schemeClr val="accent1"/>
                </a:solidFill>
                <a:latin typeface="Calibri" panose="020F0502020204030204" pitchFamily="34" charset="0"/>
                <a:cs typeface="Calibri" panose="020F0502020204030204" pitchFamily="34" charset="0"/>
              </a:rPr>
              <a:t>INPUT DESIGN</a:t>
            </a:r>
            <a:r>
              <a:rPr lang="en-IN" altLang="en-US" b="1" dirty="0" smtClean="0">
                <a:ln/>
                <a:solidFill>
                  <a:schemeClr val="accent1"/>
                </a:solidFill>
                <a:latin typeface="Calibri" panose="020F0502020204030204" pitchFamily="34" charset="0"/>
                <a:cs typeface="Calibri" panose="020F0502020204030204" pitchFamily="34" charset="0"/>
              </a:rPr>
              <a:t/>
            </a:r>
            <a:br>
              <a:rPr lang="en-IN" altLang="en-US" b="1" dirty="0" smtClean="0">
                <a:ln/>
                <a:solidFill>
                  <a:schemeClr val="accent1"/>
                </a:solidFill>
                <a:latin typeface="Calibri" panose="020F0502020204030204" pitchFamily="34" charset="0"/>
                <a:cs typeface="Calibri" panose="020F0502020204030204" pitchFamily="34" charset="0"/>
              </a:rPr>
            </a:br>
            <a:endParaRPr lang="en-IN" dirty="0"/>
          </a:p>
        </p:txBody>
      </p:sp>
      <p:pic>
        <p:nvPicPr>
          <p:cNvPr id="4" name="Picture 3" descr="WhatsApp Image 2022-05-04 at 11.10.09 AM.jpeg"/>
          <p:cNvPicPr>
            <a:picLocks noChangeAspect="1"/>
          </p:cNvPicPr>
          <p:nvPr/>
        </p:nvPicPr>
        <p:blipFill>
          <a:blip r:embed="rId2"/>
          <a:stretch>
            <a:fillRect/>
          </a:stretch>
        </p:blipFill>
        <p:spPr>
          <a:xfrm>
            <a:off x="903890" y="1072054"/>
            <a:ext cx="10121462" cy="5065987"/>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C7430623-3AB3-4177-B3E5-006843072F9C}"/>
              </a:ext>
            </a:extLst>
          </p:cNvPr>
          <p:cNvSpPr txBox="1"/>
          <p:nvPr/>
        </p:nvSpPr>
        <p:spPr>
          <a:xfrm>
            <a:off x="1010265" y="955486"/>
            <a:ext cx="10688436" cy="505627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t">
              <a:buNone/>
            </a:pPr>
            <a:r>
              <a:rPr lang="en-US" sz="2400" dirty="0"/>
              <a:t>[1] Shuai Ding , Member, IEEE, </a:t>
            </a:r>
            <a:r>
              <a:rPr lang="en-US" sz="2400" dirty="0" err="1"/>
              <a:t>Shikang</a:t>
            </a:r>
            <a:r>
              <a:rPr lang="en-US" sz="2400" dirty="0"/>
              <a:t> Hu, </a:t>
            </a:r>
            <a:r>
              <a:rPr lang="en-US" sz="2400" dirty="0" err="1"/>
              <a:t>Xiaojian</a:t>
            </a:r>
            <a:r>
              <a:rPr lang="en-US" sz="2400" dirty="0"/>
              <a:t> Li , </a:t>
            </a:r>
            <a:r>
              <a:rPr lang="en-US" sz="2400" dirty="0" err="1"/>
              <a:t>Youtao</a:t>
            </a:r>
            <a:r>
              <a:rPr lang="en-US" sz="2400" dirty="0"/>
              <a:t> Zhang , Member, IEEE, and </a:t>
            </a:r>
            <a:r>
              <a:rPr lang="en-US" sz="2400" dirty="0" err="1"/>
              <a:t>Desheng</a:t>
            </a:r>
            <a:r>
              <a:rPr lang="en-US" sz="2400" dirty="0"/>
              <a:t> Dash </a:t>
            </a:r>
            <a:r>
              <a:rPr lang="en-US" sz="2400" dirty="0" err="1"/>
              <a:t>Wu,Senior</a:t>
            </a:r>
            <a:r>
              <a:rPr lang="en-US" sz="2400" dirty="0"/>
              <a:t> Member, IEEE,(2021),“</a:t>
            </a:r>
            <a:r>
              <a:rPr lang="en-US" sz="2400" i="1" dirty="0"/>
              <a:t>Leveraging Multimodal Semantic Fusion for Gastric Cancer Screening via Hierarchical Attention </a:t>
            </a:r>
            <a:r>
              <a:rPr lang="en-US" sz="2400" i="1" dirty="0" err="1"/>
              <a:t>Mechanism”,</a:t>
            </a:r>
            <a:r>
              <a:rPr lang="en-US" sz="2400" dirty="0" err="1"/>
              <a:t>IEEE</a:t>
            </a:r>
            <a:r>
              <a:rPr lang="en-US" sz="2400" dirty="0"/>
              <a:t> Transactions on Systems, </a:t>
            </a:r>
            <a:r>
              <a:rPr lang="en-US" sz="2400" dirty="0" err="1"/>
              <a:t>Man,and</a:t>
            </a:r>
            <a:r>
              <a:rPr lang="en-US" sz="2400" dirty="0"/>
              <a:t> </a:t>
            </a:r>
            <a:r>
              <a:rPr lang="en-US" sz="2400" dirty="0" err="1"/>
              <a:t>Cybernetics:Systems,Page</a:t>
            </a:r>
            <a:r>
              <a:rPr lang="en-US" sz="2400" dirty="0"/>
              <a:t> 1 - 14</a:t>
            </a:r>
          </a:p>
          <a:p>
            <a:pPr marL="0" indent="0" algn="just" fontAlgn="t">
              <a:buNone/>
            </a:pPr>
            <a:r>
              <a:rPr lang="en-IN" sz="2300" b="1" i="0" dirty="0">
                <a:solidFill>
                  <a:srgbClr val="333333"/>
                </a:solidFill>
                <a:effectLst/>
              </a:rPr>
              <a:t>DOI: </a:t>
            </a:r>
            <a:r>
              <a:rPr lang="en-IN" sz="2300" b="0" i="0" u="none" strike="noStrike" dirty="0">
                <a:solidFill>
                  <a:srgbClr val="006699"/>
                </a:solidFill>
                <a:effectLst/>
                <a:hlinkClick r:id="rId2"/>
              </a:rPr>
              <a:t>10.1109/TSMC.2021.3096974</a:t>
            </a:r>
            <a:endParaRPr lang="en-US" sz="2300" i="1" dirty="0"/>
          </a:p>
          <a:p>
            <a:pPr marL="0" indent="0">
              <a:buNone/>
            </a:pPr>
            <a:r>
              <a:rPr lang="en-US" sz="2400" dirty="0"/>
              <a:t>[2] </a:t>
            </a:r>
            <a:r>
              <a:rPr lang="en-IN" sz="2400" dirty="0" err="1"/>
              <a:t>Shaolong</a:t>
            </a:r>
            <a:r>
              <a:rPr lang="en-IN" sz="2400" dirty="0"/>
              <a:t> Shi , Student Member, IEEE, </a:t>
            </a:r>
            <a:r>
              <a:rPr lang="en-IN" sz="2400" dirty="0" err="1"/>
              <a:t>Yifan</a:t>
            </a:r>
            <a:r>
              <a:rPr lang="en-IN" sz="2400" dirty="0"/>
              <a:t> Chen , Senior Member, IEEE, and Xin </a:t>
            </a:r>
            <a:r>
              <a:rPr lang="en-IN" sz="2400" dirty="0" err="1"/>
              <a:t>Yao,Fellow</a:t>
            </a:r>
            <a:r>
              <a:rPr lang="en-IN" sz="2400" dirty="0"/>
              <a:t>, IEEE,(2020)”</a:t>
            </a:r>
            <a:r>
              <a:rPr lang="en-US" sz="2400" i="1" dirty="0"/>
              <a:t>NGA-Inspired Nanorobots-Assisted Detection of Multifocal Cancer”, </a:t>
            </a:r>
            <a:r>
              <a:rPr lang="en-US" sz="2400" dirty="0"/>
              <a:t>IEEE Transactions on Cybernetics, Page 1 - 11</a:t>
            </a:r>
          </a:p>
          <a:p>
            <a:pPr marL="0" indent="0">
              <a:buNone/>
            </a:pPr>
            <a:r>
              <a:rPr lang="en-IN" sz="2300" b="1" i="0" dirty="0">
                <a:solidFill>
                  <a:srgbClr val="333333"/>
                </a:solidFill>
                <a:effectLst/>
              </a:rPr>
              <a:t>DOI: </a:t>
            </a:r>
            <a:r>
              <a:rPr lang="en-IN" sz="2300" b="0" i="0" u="none" strike="noStrike" dirty="0">
                <a:solidFill>
                  <a:srgbClr val="006699"/>
                </a:solidFill>
                <a:effectLst/>
                <a:hlinkClick r:id="rId3"/>
              </a:rPr>
              <a:t>10.1109/TCYB.2020.3024868</a:t>
            </a:r>
            <a:endParaRPr lang="en-US" sz="2300" dirty="0"/>
          </a:p>
          <a:p>
            <a:pPr marL="0" indent="0">
              <a:buNone/>
            </a:pPr>
            <a:r>
              <a:rPr lang="en-US" sz="2400" dirty="0"/>
              <a:t>[3]</a:t>
            </a:r>
            <a:r>
              <a:rPr lang="en-US" sz="2400" kern="1200" dirty="0">
                <a:solidFill>
                  <a:schemeClr val="tx1"/>
                </a:solidFill>
                <a:effectLst/>
                <a:latin typeface="+mn-lt"/>
                <a:ea typeface="+mn-ea"/>
                <a:cs typeface="+mn-cs"/>
              </a:rPr>
              <a:t> </a:t>
            </a:r>
            <a:r>
              <a:rPr lang="en-US" sz="2400" kern="1200" dirty="0" err="1">
                <a:solidFill>
                  <a:schemeClr val="tx1"/>
                </a:solidFill>
                <a:effectLst/>
                <a:latin typeface="+mn-lt"/>
                <a:ea typeface="+mn-ea"/>
                <a:cs typeface="+mn-cs"/>
              </a:rPr>
              <a:t>Efthymios</a:t>
            </a:r>
            <a:r>
              <a:rPr lang="en-US" sz="2400" kern="1200" dirty="0">
                <a:solidFill>
                  <a:schemeClr val="tx1"/>
                </a:solidFill>
                <a:effectLst/>
                <a:latin typeface="+mn-lt"/>
                <a:ea typeface="+mn-ea"/>
                <a:cs typeface="+mn-cs"/>
              </a:rPr>
              <a:t> P. </a:t>
            </a:r>
            <a:r>
              <a:rPr lang="en-US" sz="2400" kern="1200" dirty="0" err="1">
                <a:solidFill>
                  <a:schemeClr val="tx1"/>
                </a:solidFill>
                <a:effectLst/>
                <a:latin typeface="+mn-lt"/>
                <a:ea typeface="+mn-ea"/>
                <a:cs typeface="+mn-cs"/>
              </a:rPr>
              <a:t>Papageorgiou</a:t>
            </a:r>
            <a:r>
              <a:rPr lang="en-US" sz="2400" kern="1200" dirty="0">
                <a:solidFill>
                  <a:schemeClr val="tx1"/>
                </a:solidFill>
                <a:effectLst/>
                <a:latin typeface="+mn-lt"/>
                <a:ea typeface="+mn-ea"/>
                <a:cs typeface="+mn-cs"/>
              </a:rPr>
              <a:t>; Bernhard E. </a:t>
            </a:r>
            <a:r>
              <a:rPr lang="en-US" sz="2400" kern="1200" dirty="0" err="1">
                <a:solidFill>
                  <a:schemeClr val="tx1"/>
                </a:solidFill>
                <a:effectLst/>
                <a:latin typeface="+mn-lt"/>
                <a:ea typeface="+mn-ea"/>
                <a:cs typeface="+mn-cs"/>
              </a:rPr>
              <a:t>Boser</a:t>
            </a:r>
            <a:r>
              <a:rPr lang="en-US" sz="2400" kern="1200" dirty="0">
                <a:solidFill>
                  <a:schemeClr val="tx1"/>
                </a:solidFill>
                <a:effectLst/>
                <a:latin typeface="+mn-lt"/>
                <a:ea typeface="+mn-ea"/>
                <a:cs typeface="+mn-cs"/>
              </a:rPr>
              <a:t>; </a:t>
            </a:r>
            <a:r>
              <a:rPr lang="en-US" sz="2400" kern="1200" dirty="0" err="1">
                <a:solidFill>
                  <a:schemeClr val="tx1"/>
                </a:solidFill>
                <a:effectLst/>
                <a:latin typeface="+mn-lt"/>
                <a:ea typeface="+mn-ea"/>
                <a:cs typeface="+mn-cs"/>
              </a:rPr>
              <a:t>Mekhail</a:t>
            </a:r>
            <a:r>
              <a:rPr lang="en-US" sz="2400" kern="1200" dirty="0">
                <a:solidFill>
                  <a:schemeClr val="tx1"/>
                </a:solidFill>
                <a:effectLst/>
                <a:latin typeface="+mn-lt"/>
                <a:ea typeface="+mn-ea"/>
                <a:cs typeface="+mn-cs"/>
              </a:rPr>
              <a:t> Anwar,(2020),” </a:t>
            </a:r>
            <a:r>
              <a:rPr lang="en-US" sz="2400" i="1" kern="1200" dirty="0">
                <a:solidFill>
                  <a:schemeClr val="tx1"/>
                </a:solidFill>
                <a:effectLst/>
                <a:latin typeface="+mn-lt"/>
                <a:ea typeface="+mn-ea"/>
                <a:cs typeface="+mn-cs"/>
              </a:rPr>
              <a:t>Chip-Scale Angle-Selective Imager for In Vivo Microscopic Cancer Detection”,</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US" sz="2400" b="0" i="0" u="none" strike="noStrike" kern="1200" baseline="0" dirty="0">
                <a:solidFill>
                  <a:schemeClr val="tx1"/>
                </a:solidFill>
                <a:cs typeface="Times New Roman" panose="02020603050405020304" pitchFamily="18" charset="0"/>
              </a:rPr>
              <a:t>IEEE Transactions on Biomedical Circuits and Systems, </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Volume No 14, Page 91 – 103</a:t>
            </a:r>
          </a:p>
          <a:p>
            <a:pPr marL="0" indent="0">
              <a:buNone/>
            </a:pPr>
            <a:r>
              <a:rPr lang="en-IN" sz="2300" b="1" i="0" dirty="0">
                <a:solidFill>
                  <a:srgbClr val="333333"/>
                </a:solidFill>
                <a:effectLst/>
              </a:rPr>
              <a:t>DOI: </a:t>
            </a:r>
            <a:r>
              <a:rPr lang="en-IN" sz="2300" b="0" i="0" u="none" strike="noStrike" dirty="0">
                <a:solidFill>
                  <a:srgbClr val="006699"/>
                </a:solidFill>
                <a:effectLst/>
                <a:hlinkClick r:id="rId4"/>
              </a:rPr>
              <a:t>10.1109/TBCAS.2019.2959278</a:t>
            </a:r>
            <a:endParaRPr lang="en-US" sz="2300" b="0" i="0" u="none" strike="noStrike" kern="1200" baseline="0" dirty="0">
              <a:solidFill>
                <a:schemeClr val="tx1"/>
              </a:solidFill>
              <a:ea typeface="+mn-ea"/>
              <a:cs typeface="Times New Roman" panose="02020603050405020304" pitchFamily="18" charset="0"/>
            </a:endParaRPr>
          </a:p>
          <a:p>
            <a:pPr marL="0" indent="0">
              <a:buNone/>
            </a:pPr>
            <a:endPar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indent="0">
              <a:buNone/>
            </a:pPr>
            <a:endParaRPr lang="en-IN" sz="2400" b="0" i="1" u="none" strike="noStrike" kern="1200" baseline="0" dirty="0">
              <a:solidFill>
                <a:schemeClr val="tx1"/>
              </a:solidFill>
              <a:latin typeface="+mn-lt"/>
              <a:ea typeface="+mn-ea"/>
              <a:cs typeface="+mn-cs"/>
            </a:endParaRPr>
          </a:p>
          <a:p>
            <a:pPr marL="0" indent="0">
              <a:buNone/>
            </a:pPr>
            <a:endParaRPr lang="en-IN" sz="2400" dirty="0"/>
          </a:p>
          <a:p>
            <a:pPr marL="0" indent="0" fontAlgn="t">
              <a:buNone/>
            </a:pPr>
            <a:endParaRPr lang="en-IN" sz="2400" dirty="0"/>
          </a:p>
        </p:txBody>
      </p:sp>
      <p:sp>
        <p:nvSpPr>
          <p:cNvPr id="3" name="Title 2">
            <a:extLst>
              <a:ext uri="{FF2B5EF4-FFF2-40B4-BE49-F238E27FC236}">
                <a16:creationId xmlns:a16="http://schemas.microsoft.com/office/drawing/2014/main" xmlns="" id="{5CB7B9A7-415B-4485-9617-B037954F6D11}"/>
              </a:ext>
            </a:extLst>
          </p:cNvPr>
          <p:cNvSpPr txBox="1"/>
          <p:nvPr/>
        </p:nvSpPr>
        <p:spPr>
          <a:xfrm>
            <a:off x="1010265" y="248077"/>
            <a:ext cx="7756263" cy="10542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accent1"/>
                </a:solidFill>
                <a:latin typeface="Calibri" pitchFamily="34" charset="0"/>
                <a:cs typeface="Times New Roman" panose="02020603050405020304" charset="0"/>
              </a:rPr>
              <a:t>REFERENCES</a:t>
            </a:r>
          </a:p>
        </p:txBody>
      </p:sp>
    </p:spTree>
    <p:extLst>
      <p:ext uri="{BB962C8B-B14F-4D97-AF65-F5344CB8AC3E}">
        <p14:creationId xmlns:p14="http://schemas.microsoft.com/office/powerpoint/2010/main" xmlns="" val="4207766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C7430623-3AB3-4177-B3E5-006843072F9C}"/>
              </a:ext>
            </a:extLst>
          </p:cNvPr>
          <p:cNvSpPr txBox="1"/>
          <p:nvPr/>
        </p:nvSpPr>
        <p:spPr>
          <a:xfrm>
            <a:off x="1010265" y="955486"/>
            <a:ext cx="10688436" cy="557866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defRPr/>
            </a:pPr>
            <a:r>
              <a:rPr lang="en-US" sz="2400" dirty="0"/>
              <a:t>[4]</a:t>
            </a:r>
            <a:r>
              <a:rPr lang="en-IN" sz="2400" b="0" i="0" u="none" strike="noStrike" kern="1200" baseline="0" dirty="0">
                <a:solidFill>
                  <a:schemeClr val="tx1"/>
                </a:solidFill>
                <a:latin typeface="+mn-lt"/>
                <a:ea typeface="+mn-ea"/>
                <a:cs typeface="+mn-cs"/>
              </a:rPr>
              <a:t> Jean-</a:t>
            </a:r>
            <a:r>
              <a:rPr lang="en-IN" sz="2400" b="0" i="0" u="none" strike="noStrike" kern="1200" baseline="0" dirty="0" err="1">
                <a:solidFill>
                  <a:schemeClr val="tx1"/>
                </a:solidFill>
                <a:latin typeface="+mn-lt"/>
                <a:ea typeface="+mn-ea"/>
                <a:cs typeface="+mn-cs"/>
              </a:rPr>
              <a:t>S´ebastien</a:t>
            </a:r>
            <a:r>
              <a:rPr lang="en-IN" sz="2400" b="0" i="0" u="none" strike="noStrike" kern="1200" baseline="0" dirty="0">
                <a:solidFill>
                  <a:schemeClr val="tx1"/>
                </a:solidFill>
                <a:latin typeface="+mn-lt"/>
                <a:ea typeface="+mn-ea"/>
                <a:cs typeface="+mn-cs"/>
              </a:rPr>
              <a:t> Boisvert, Julie Lafontaine, Audrey Glory, Sylvain Coulombe and Philip Wong,(2020),”</a:t>
            </a:r>
            <a:r>
              <a:rPr lang="en-US" sz="2400" b="0" i="0" u="none" strike="noStrike" kern="1200" baseline="0" dirty="0">
                <a:solidFill>
                  <a:schemeClr val="tx1"/>
                </a:solidFill>
                <a:latin typeface="+mn-lt"/>
                <a:ea typeface="+mn-ea"/>
                <a:cs typeface="+mn-cs"/>
              </a:rPr>
              <a:t> </a:t>
            </a:r>
            <a:r>
              <a:rPr lang="en-US" sz="2400" b="0" i="1" u="none" strike="noStrike" kern="1200" baseline="0" dirty="0">
                <a:solidFill>
                  <a:schemeClr val="tx1"/>
                </a:solidFill>
                <a:latin typeface="+mn-lt"/>
                <a:ea typeface="+mn-ea"/>
                <a:cs typeface="+mn-cs"/>
              </a:rPr>
              <a:t>Comparison of three radio-frequency discharge modes on the treatment of breast cancer cells in vitro”,</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US" sz="2400" b="0" i="0" u="none" strike="noStrike" kern="1200" baseline="0" dirty="0">
                <a:solidFill>
                  <a:schemeClr val="tx1"/>
                </a:solidFill>
                <a:ea typeface="+mn-ea"/>
                <a:cs typeface="Times New Roman" panose="02020603050405020304" pitchFamily="18" charset="0"/>
              </a:rPr>
              <a:t>IEEE Transactions on Radiation and Plasma Medical Sciences</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Volume No 4, Page  644 - 654</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300" b="1" i="0" dirty="0">
                <a:solidFill>
                  <a:srgbClr val="333333"/>
                </a:solidFill>
                <a:effectLst/>
              </a:rPr>
              <a:t>DOI: </a:t>
            </a:r>
            <a:r>
              <a:rPr lang="en-IN" sz="2300" b="0" i="0" u="none" strike="noStrike" dirty="0">
                <a:solidFill>
                  <a:srgbClr val="006699"/>
                </a:solidFill>
                <a:effectLst/>
                <a:hlinkClick r:id="rId2"/>
              </a:rPr>
              <a:t>10.1109/TRPMS.2020.2994870</a:t>
            </a:r>
            <a:endParaRPr lang="en-US" sz="2400" dirty="0"/>
          </a:p>
          <a:p>
            <a:pPr marL="0" indent="0" algn="just" fontAlgn="t">
              <a:buNone/>
            </a:pPr>
            <a:r>
              <a:rPr lang="en-US" sz="2400" dirty="0"/>
              <a:t>[5] </a:t>
            </a:r>
            <a:r>
              <a:rPr lang="en-US" sz="2400" kern="1200" dirty="0">
                <a:solidFill>
                  <a:schemeClr val="tx1"/>
                </a:solidFill>
                <a:effectLst/>
                <a:latin typeface="+mn-lt"/>
                <a:ea typeface="+mn-ea"/>
                <a:cs typeface="+mn-cs"/>
              </a:rPr>
              <a:t>Ai-Min Yang, Yang Han, Chen-Shuai Liu, Jian-Hui Wu, Dian-Bo Hua,(2020),” </a:t>
            </a:r>
            <a:r>
              <a:rPr lang="en-US" sz="2400" i="1" kern="1200" dirty="0">
                <a:solidFill>
                  <a:schemeClr val="tx1"/>
                </a:solidFill>
                <a:effectLst/>
                <a:latin typeface="+mn-lt"/>
                <a:ea typeface="+mn-ea"/>
                <a:cs typeface="+mn-cs"/>
              </a:rPr>
              <a:t>D-TSVR Recurrence Prediction Driven by Medical Big Data in Cancer</a:t>
            </a:r>
            <a:r>
              <a:rPr lang="en-US" sz="2400" kern="1200" dirty="0">
                <a:solidFill>
                  <a:schemeClr val="tx1"/>
                </a:solidFill>
                <a:effectLst/>
                <a:latin typeface="+mn-lt"/>
                <a:ea typeface="+mn-ea"/>
                <a:cs typeface="+mn-cs"/>
              </a:rPr>
              <a:t>”,</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US" sz="2400" b="0" i="0" u="none" strike="noStrike" kern="1200" baseline="0" dirty="0">
                <a:solidFill>
                  <a:schemeClr val="tx1"/>
                </a:solidFill>
                <a:cs typeface="Times New Roman" panose="02020603050405020304" pitchFamily="18" charset="0"/>
              </a:rPr>
              <a:t>IEEE Transactions on Industrial Informatics</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Volume No 17, Page  </a:t>
            </a:r>
            <a:r>
              <a:rPr lang="en-US" sz="2400" dirty="0"/>
              <a:t>3508 – 3517</a:t>
            </a:r>
          </a:p>
          <a:p>
            <a:pPr marL="0" indent="0" algn="just" fontAlgn="t">
              <a:buNone/>
            </a:pPr>
            <a:r>
              <a:rPr lang="en-IN" sz="2300" b="1" i="0" dirty="0">
                <a:solidFill>
                  <a:srgbClr val="333333"/>
                </a:solidFill>
                <a:effectLst/>
              </a:rPr>
              <a:t>DOI: </a:t>
            </a:r>
            <a:r>
              <a:rPr lang="en-IN" sz="2300" b="0" i="0" u="none" strike="noStrike" dirty="0">
                <a:solidFill>
                  <a:srgbClr val="006699"/>
                </a:solidFill>
                <a:effectLst/>
                <a:hlinkClick r:id="rId3"/>
              </a:rPr>
              <a:t>10.1109/TII.2020.3011675</a:t>
            </a:r>
            <a:endParaRPr lang="en-US" sz="2300" dirty="0"/>
          </a:p>
          <a:p>
            <a:pPr marL="0" indent="0" algn="just" fontAlgn="t">
              <a:buNone/>
            </a:pPr>
            <a:r>
              <a:rPr lang="en-US" sz="2400" dirty="0"/>
              <a:t>[6]</a:t>
            </a:r>
            <a:r>
              <a:rPr lang="en-IN" sz="2400" dirty="0"/>
              <a:t> </a:t>
            </a:r>
            <a:r>
              <a:rPr lang="en-IN" sz="2400" b="0" i="0" u="none" strike="noStrike" kern="1200" baseline="0" dirty="0" err="1">
                <a:solidFill>
                  <a:schemeClr val="tx1"/>
                </a:solidFill>
                <a:latin typeface="+mn-lt"/>
                <a:ea typeface="+mn-ea"/>
                <a:cs typeface="+mn-cs"/>
              </a:rPr>
              <a:t>Seungwoo</a:t>
            </a:r>
            <a:r>
              <a:rPr lang="en-IN" sz="2400" b="0" i="0" u="none" strike="noStrike" kern="1200" baseline="0" dirty="0">
                <a:solidFill>
                  <a:schemeClr val="tx1"/>
                </a:solidFill>
                <a:latin typeface="+mn-lt"/>
                <a:ea typeface="+mn-ea"/>
                <a:cs typeface="+mn-cs"/>
              </a:rPr>
              <a:t> Song, Student Member, IEEE, </a:t>
            </a:r>
            <a:r>
              <a:rPr lang="en-IN" sz="2400" b="0" i="0" u="none" strike="noStrike" kern="1200" baseline="0" dirty="0" err="1">
                <a:solidFill>
                  <a:schemeClr val="tx1"/>
                </a:solidFill>
                <a:latin typeface="+mn-lt"/>
                <a:ea typeface="+mn-ea"/>
                <a:cs typeface="+mn-cs"/>
              </a:rPr>
              <a:t>Jukwan</a:t>
            </a:r>
            <a:r>
              <a:rPr lang="en-IN" sz="2400" b="0" i="0" u="none" strike="noStrike" kern="1200" baseline="0" dirty="0">
                <a:solidFill>
                  <a:schemeClr val="tx1"/>
                </a:solidFill>
                <a:latin typeface="+mn-lt"/>
                <a:ea typeface="+mn-ea"/>
                <a:cs typeface="+mn-cs"/>
              </a:rPr>
              <a:t> Na, </a:t>
            </a:r>
            <a:r>
              <a:rPr lang="en-IN" sz="2400" b="0" i="0" u="none" strike="noStrike" kern="1200" baseline="0" dirty="0" err="1">
                <a:solidFill>
                  <a:schemeClr val="tx1"/>
                </a:solidFill>
                <a:latin typeface="+mn-lt"/>
                <a:ea typeface="+mn-ea"/>
                <a:cs typeface="+mn-cs"/>
              </a:rPr>
              <a:t>MoonHyung</a:t>
            </a:r>
            <a:r>
              <a:rPr lang="en-IN" sz="2400" b="0" i="0" u="none" strike="noStrike" kern="1200" baseline="0" dirty="0">
                <a:solidFill>
                  <a:schemeClr val="tx1"/>
                </a:solidFill>
                <a:latin typeface="+mn-lt"/>
                <a:ea typeface="+mn-ea"/>
                <a:cs typeface="+mn-cs"/>
              </a:rPr>
              <a:t> Jang, Student Member, IEEE, </a:t>
            </a:r>
            <a:r>
              <a:rPr lang="en-IN" sz="2400" b="0" i="0" u="none" strike="noStrike" kern="1200" baseline="0" dirty="0" err="1">
                <a:solidFill>
                  <a:schemeClr val="tx1"/>
                </a:solidFill>
                <a:latin typeface="+mn-lt"/>
                <a:ea typeface="+mn-ea"/>
                <a:cs typeface="+mn-cs"/>
              </a:rPr>
              <a:t>Hyeyeon</a:t>
            </a:r>
            <a:r>
              <a:rPr lang="en-IN" sz="2400" b="0" i="0" u="none" strike="noStrike" kern="1200" baseline="0" dirty="0">
                <a:solidFill>
                  <a:schemeClr val="tx1"/>
                </a:solidFill>
                <a:latin typeface="+mn-lt"/>
                <a:ea typeface="+mn-ea"/>
                <a:cs typeface="+mn-cs"/>
              </a:rPr>
              <a:t> Lee, Student Member, IEEE,(2019),”</a:t>
            </a:r>
            <a:r>
              <a:rPr lang="en-US" sz="2400" b="0" i="0" u="none" strike="noStrike" kern="1200" baseline="0" dirty="0">
                <a:solidFill>
                  <a:schemeClr val="tx1"/>
                </a:solidFill>
                <a:latin typeface="+mn-lt"/>
                <a:ea typeface="+mn-ea"/>
                <a:cs typeface="+mn-cs"/>
              </a:rPr>
              <a:t> </a:t>
            </a:r>
            <a:r>
              <a:rPr lang="en-US" sz="2400" b="0" i="1" u="none" strike="noStrike" kern="1200" baseline="0" dirty="0">
                <a:solidFill>
                  <a:schemeClr val="tx1"/>
                </a:solidFill>
                <a:latin typeface="+mn-lt"/>
                <a:ea typeface="+mn-ea"/>
                <a:cs typeface="+mn-cs"/>
              </a:rPr>
              <a:t>A CMOS VEGF Sensor for Cancer Diagnosis Using a Peptide Aptamer-Based Functionalized </a:t>
            </a:r>
            <a:r>
              <a:rPr lang="en-US" sz="2400" b="0" i="1" u="none" strike="noStrike" kern="1200" baseline="0" dirty="0" err="1">
                <a:solidFill>
                  <a:schemeClr val="tx1"/>
                </a:solidFill>
                <a:latin typeface="+mn-lt"/>
                <a:ea typeface="+mn-ea"/>
                <a:cs typeface="+mn-cs"/>
              </a:rPr>
              <a:t>Microneedle”,</a:t>
            </a:r>
            <a:r>
              <a:rPr lang="en-US" sz="2400" b="0" i="0" u="none" strike="noStrike" kern="1200" baseline="0" dirty="0" err="1">
                <a:solidFill>
                  <a:schemeClr val="tx1"/>
                </a:solidFill>
                <a:ea typeface="+mn-ea"/>
                <a:cs typeface="Times New Roman" panose="02020603050405020304" pitchFamily="18" charset="0"/>
              </a:rPr>
              <a:t>IEEE</a:t>
            </a:r>
            <a:r>
              <a:rPr lang="en-US" sz="2400" b="0" i="0" u="none" strike="noStrike" kern="1200" baseline="0" dirty="0">
                <a:solidFill>
                  <a:schemeClr val="tx1"/>
                </a:solidFill>
                <a:ea typeface="+mn-ea"/>
                <a:cs typeface="Times New Roman" panose="02020603050405020304" pitchFamily="18" charset="0"/>
              </a:rPr>
              <a:t> Transactions on Biomedical Circuits and Systems,</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Volume No 13, Page 1288 - 1299</a:t>
            </a:r>
            <a:endParaRPr lang="en-US" sz="2400" b="0" i="0" u="none" strike="noStrike" kern="1200" baseline="0" dirty="0">
              <a:solidFill>
                <a:schemeClr val="tx1"/>
              </a:solidFill>
              <a:ea typeface="+mn-ea"/>
              <a:cs typeface="Times New Roman" panose="02020603050405020304" pitchFamily="18" charset="0"/>
            </a:endParaRPr>
          </a:p>
          <a:p>
            <a:pPr marL="0" indent="0" algn="just" fontAlgn="t">
              <a:buNone/>
            </a:pPr>
            <a:r>
              <a:rPr lang="en-IN" sz="2300" b="1" i="0" dirty="0">
                <a:solidFill>
                  <a:srgbClr val="333333"/>
                </a:solidFill>
                <a:effectLst/>
              </a:rPr>
              <a:t>DOI: </a:t>
            </a:r>
            <a:r>
              <a:rPr lang="en-IN" sz="2300" b="0" i="0" u="none" strike="noStrike" dirty="0">
                <a:solidFill>
                  <a:srgbClr val="006699"/>
                </a:solidFill>
                <a:effectLst/>
                <a:hlinkClick r:id="rId4"/>
              </a:rPr>
              <a:t>10.1109/TBCAS.2019.2954846</a:t>
            </a:r>
            <a:endParaRPr lang="en-US" sz="2300" b="0" i="0" u="none" strike="noStrike" kern="1200" baseline="0" dirty="0">
              <a:solidFill>
                <a:schemeClr val="tx1"/>
              </a:solidFill>
              <a:ea typeface="+mn-ea"/>
              <a:cs typeface="Times New Roman" panose="02020603050405020304" pitchFamily="18" charset="0"/>
            </a:endParaRPr>
          </a:p>
          <a:p>
            <a:pPr marL="0" indent="0" algn="just" fontAlgn="t">
              <a:buNone/>
            </a:pPr>
            <a:endParaRPr lang="en-US" sz="2400" dirty="0">
              <a:latin typeface="Times New Roman" panose="02020603050405020304" pitchFamily="18" charset="0"/>
              <a:cs typeface="Times New Roman" panose="02020603050405020304" pitchFamily="18" charset="0"/>
            </a:endParaRPr>
          </a:p>
          <a:p>
            <a:pPr marL="0" indent="0" algn="just" fontAlgn="t">
              <a:buNone/>
            </a:pPr>
            <a:endPar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indent="0" algn="just" fontAlgn="t">
              <a:buNone/>
            </a:pPr>
            <a:endParaRPr kumimoji="0" lang="en-US" sz="24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marL="0" indent="0" algn="just" fontAlgn="t">
              <a:buNone/>
            </a:pPr>
            <a:endParaRPr lang="en-IN" sz="2400" b="0" i="1" u="none" strike="noStrike" kern="1200" baseline="0" dirty="0">
              <a:solidFill>
                <a:schemeClr val="tx1"/>
              </a:solidFill>
              <a:latin typeface="+mn-lt"/>
              <a:ea typeface="+mn-ea"/>
              <a:cs typeface="+mn-cs"/>
            </a:endParaRPr>
          </a:p>
          <a:p>
            <a:pPr marL="0" indent="0">
              <a:buNone/>
            </a:pPr>
            <a:endParaRPr lang="en-IN" sz="2400" dirty="0"/>
          </a:p>
          <a:p>
            <a:pPr marL="0" indent="0" fontAlgn="t">
              <a:buNone/>
            </a:pPr>
            <a:endParaRPr lang="en-IN" sz="2400" dirty="0"/>
          </a:p>
        </p:txBody>
      </p:sp>
      <p:sp>
        <p:nvSpPr>
          <p:cNvPr id="3" name="Title 2">
            <a:extLst>
              <a:ext uri="{FF2B5EF4-FFF2-40B4-BE49-F238E27FC236}">
                <a16:creationId xmlns:a16="http://schemas.microsoft.com/office/drawing/2014/main" xmlns="" id="{5CB7B9A7-415B-4485-9617-B037954F6D11}"/>
              </a:ext>
            </a:extLst>
          </p:cNvPr>
          <p:cNvSpPr txBox="1"/>
          <p:nvPr/>
        </p:nvSpPr>
        <p:spPr>
          <a:xfrm>
            <a:off x="1010265" y="248077"/>
            <a:ext cx="7756263" cy="10542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solidFill>
                  <a:schemeClr val="accent1"/>
                </a:solidFill>
                <a:latin typeface="Calibri" pitchFamily="34" charset="0"/>
                <a:cs typeface="Times New Roman" panose="02020603050405020304" charset="0"/>
              </a:rPr>
              <a:t>REFERENCES</a:t>
            </a:r>
            <a:endParaRPr lang="en-US" sz="4000" dirty="0">
              <a:solidFill>
                <a:schemeClr val="accent1"/>
              </a:solidFill>
              <a:latin typeface="Calibri" pitchFamily="34" charset="0"/>
              <a:cs typeface="Times New Roman" panose="02020603050405020304" charset="0"/>
            </a:endParaRPr>
          </a:p>
        </p:txBody>
      </p:sp>
    </p:spTree>
    <p:extLst>
      <p:ext uri="{BB962C8B-B14F-4D97-AF65-F5344CB8AC3E}">
        <p14:creationId xmlns:p14="http://schemas.microsoft.com/office/powerpoint/2010/main" xmlns="" val="2871335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461579A8-9B55-F9B1-EE9E-E0DEDDE37753}"/>
              </a:ext>
            </a:extLst>
          </p:cNvPr>
          <p:cNvPicPr/>
          <p:nvPr/>
        </p:nvPicPr>
        <p:blipFill>
          <a:blip r:embed="rId2">
            <a:extLst>
              <a:ext uri="{28A0092B-C50C-407E-A947-70E740481C1C}">
                <a14:useLocalDpi xmlns:a14="http://schemas.microsoft.com/office/drawing/2010/main" xmlns="" val="0"/>
              </a:ext>
            </a:extLst>
          </a:blip>
          <a:stretch>
            <a:fillRect/>
          </a:stretch>
        </p:blipFill>
        <p:spPr>
          <a:xfrm>
            <a:off x="1593669" y="128406"/>
            <a:ext cx="8987246" cy="6496685"/>
          </a:xfrm>
          <a:prstGeom prst="rect">
            <a:avLst/>
          </a:prstGeom>
        </p:spPr>
      </p:pic>
    </p:spTree>
    <p:extLst>
      <p:ext uri="{BB962C8B-B14F-4D97-AF65-F5344CB8AC3E}">
        <p14:creationId xmlns:p14="http://schemas.microsoft.com/office/powerpoint/2010/main" xmlns="" val="1429253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C7430623-3AB3-4177-B3E5-006843072F9C}"/>
              </a:ext>
            </a:extLst>
          </p:cNvPr>
          <p:cNvSpPr txBox="1"/>
          <p:nvPr/>
        </p:nvSpPr>
        <p:spPr>
          <a:xfrm>
            <a:off x="1010265" y="955486"/>
            <a:ext cx="10688436" cy="505627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t">
              <a:buNone/>
            </a:pPr>
            <a:r>
              <a:rPr lang="en-US" sz="2400" dirty="0"/>
              <a:t>[7]</a:t>
            </a:r>
            <a:r>
              <a:rPr lang="en-US" sz="2400" b="0" i="0" u="none" strike="noStrike" kern="1200" baseline="0" dirty="0">
                <a:solidFill>
                  <a:schemeClr val="tx1"/>
                </a:solidFill>
                <a:latin typeface="+mn-lt"/>
                <a:ea typeface="+mn-ea"/>
                <a:cs typeface="+mn-cs"/>
              </a:rPr>
              <a:t> </a:t>
            </a:r>
            <a:r>
              <a:rPr lang="en-US" sz="2400" b="0" i="0" u="none" strike="noStrike" kern="1200" baseline="0" dirty="0" err="1">
                <a:solidFill>
                  <a:schemeClr val="tx1"/>
                </a:solidFill>
                <a:latin typeface="+mn-lt"/>
                <a:ea typeface="+mn-ea"/>
                <a:cs typeface="+mn-cs"/>
              </a:rPr>
              <a:t>Chih</a:t>
            </a:r>
            <a:r>
              <a:rPr lang="en-US" sz="2400" b="0" i="0" u="none" strike="noStrike" kern="1200" baseline="0" dirty="0">
                <a:solidFill>
                  <a:schemeClr val="tx1"/>
                </a:solidFill>
                <a:latin typeface="+mn-lt"/>
                <a:ea typeface="+mn-ea"/>
                <a:cs typeface="+mn-cs"/>
              </a:rPr>
              <a:t>-Hung Chan, Pau-Choo Chung, </a:t>
            </a:r>
            <a:r>
              <a:rPr lang="en-US" sz="2400" b="0" i="0" u="none" strike="noStrike" kern="1200" baseline="0" dirty="0" err="1">
                <a:solidFill>
                  <a:schemeClr val="tx1"/>
                </a:solidFill>
                <a:latin typeface="+mn-lt"/>
                <a:ea typeface="+mn-ea"/>
                <a:cs typeface="+mn-cs"/>
              </a:rPr>
              <a:t>Chih</a:t>
            </a:r>
            <a:r>
              <a:rPr lang="en-US" sz="2400" b="0" i="0" u="none" strike="noStrike" kern="1200" baseline="0" dirty="0">
                <a:solidFill>
                  <a:schemeClr val="tx1"/>
                </a:solidFill>
                <a:latin typeface="+mn-lt"/>
                <a:ea typeface="+mn-ea"/>
                <a:cs typeface="+mn-cs"/>
              </a:rPr>
              <a:t>-Yang Chen, </a:t>
            </a:r>
            <a:r>
              <a:rPr lang="en-US" sz="2400" b="0" i="0" u="none" strike="noStrike" kern="1200" baseline="0" dirty="0" err="1">
                <a:solidFill>
                  <a:schemeClr val="tx1"/>
                </a:solidFill>
                <a:latin typeface="+mn-lt"/>
                <a:ea typeface="+mn-ea"/>
                <a:cs typeface="+mn-cs"/>
              </a:rPr>
              <a:t>Chein</a:t>
            </a:r>
            <a:r>
              <a:rPr lang="en-US" sz="2400" b="0" i="0" u="none" strike="noStrike" kern="1200" baseline="0" dirty="0">
                <a:solidFill>
                  <a:schemeClr val="tx1"/>
                </a:solidFill>
                <a:latin typeface="+mn-lt"/>
                <a:ea typeface="+mn-ea"/>
                <a:cs typeface="+mn-cs"/>
              </a:rPr>
              <a:t>-Chen Lee, Man-Yee Chan, </a:t>
            </a:r>
            <a:r>
              <a:rPr lang="en-US" sz="2400" b="0" i="0" u="none" strike="noStrike" kern="1200" baseline="0" dirty="0" err="1">
                <a:solidFill>
                  <a:schemeClr val="tx1"/>
                </a:solidFill>
                <a:latin typeface="+mn-lt"/>
                <a:ea typeface="+mn-ea"/>
                <a:cs typeface="+mn-cs"/>
              </a:rPr>
              <a:t>Tze</a:t>
            </a:r>
            <a:r>
              <a:rPr lang="en-US" sz="2400" b="0" i="0" u="none" strike="noStrike" kern="1200" baseline="0" dirty="0">
                <a:solidFill>
                  <a:schemeClr val="tx1"/>
                </a:solidFill>
                <a:latin typeface="+mn-lt"/>
                <a:ea typeface="+mn-ea"/>
                <a:cs typeface="+mn-cs"/>
              </a:rPr>
              <a:t>-Ta Huang ,(2019),” </a:t>
            </a:r>
            <a:r>
              <a:rPr lang="en-US" sz="2400" b="0" i="1" u="none" strike="noStrike" kern="1200" baseline="0" dirty="0">
                <a:solidFill>
                  <a:schemeClr val="tx1"/>
                </a:solidFill>
                <a:latin typeface="+mn-lt"/>
                <a:ea typeface="+mn-ea"/>
                <a:cs typeface="+mn-cs"/>
              </a:rPr>
              <a:t>Texture-Map Based Branch-Collaborative Network for Oral Cancer Detection</a:t>
            </a:r>
            <a:r>
              <a:rPr lang="en-US" sz="2400" b="0" i="1" u="none" strike="noStrike" kern="1200" baseline="0" dirty="0">
                <a:solidFill>
                  <a:schemeClr val="tx1"/>
                </a:solidFill>
                <a:ea typeface="+mn-ea"/>
                <a:cs typeface="+mn-cs"/>
              </a:rPr>
              <a:t>“,</a:t>
            </a:r>
            <a:r>
              <a:rPr lang="en-US" sz="2400" b="0" i="0" u="none" strike="noStrike" kern="1200" baseline="0" dirty="0">
                <a:solidFill>
                  <a:schemeClr val="tx1"/>
                </a:solidFill>
                <a:ea typeface="+mn-ea"/>
                <a:cs typeface="Times New Roman" panose="02020603050405020304" pitchFamily="18" charset="0"/>
              </a:rPr>
              <a:t> IEEE Transactions on Biomedical Circuits and Systems</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Volume No 13, Page 766 – 780</a:t>
            </a:r>
          </a:p>
          <a:p>
            <a:pPr marL="0" indent="0" algn="just" fontAlgn="t">
              <a:buNone/>
            </a:pPr>
            <a:r>
              <a:rPr lang="en-IN" sz="2300" b="1" i="0" dirty="0">
                <a:solidFill>
                  <a:srgbClr val="333333"/>
                </a:solidFill>
                <a:effectLst/>
              </a:rPr>
              <a:t>DOI: </a:t>
            </a:r>
            <a:r>
              <a:rPr lang="en-IN" sz="2300" b="0" i="0" u="none" strike="noStrike" dirty="0">
                <a:solidFill>
                  <a:srgbClr val="006699"/>
                </a:solidFill>
                <a:effectLst/>
                <a:hlinkClick r:id="rId2"/>
              </a:rPr>
              <a:t>10.1109/TBCAS.2019.2918244</a:t>
            </a:r>
            <a:endParaRPr lang="en-US" sz="2400" dirty="0"/>
          </a:p>
          <a:p>
            <a:pPr marL="0" indent="0" algn="just" fontAlgn="t">
              <a:buNone/>
            </a:pPr>
            <a:r>
              <a:rPr lang="en-US" sz="2400" dirty="0"/>
              <a:t>[8]</a:t>
            </a:r>
            <a:r>
              <a:rPr lang="en-US" sz="2400" kern="1200" dirty="0">
                <a:solidFill>
                  <a:schemeClr val="tx1"/>
                </a:solidFill>
                <a:effectLst/>
                <a:latin typeface="+mn-lt"/>
                <a:ea typeface="+mn-ea"/>
                <a:cs typeface="+mn-cs"/>
              </a:rPr>
              <a:t> Bo </a:t>
            </a:r>
            <a:r>
              <a:rPr lang="en-US" sz="2400" kern="1200" dirty="0" err="1">
                <a:solidFill>
                  <a:schemeClr val="tx1"/>
                </a:solidFill>
                <a:effectLst/>
                <a:latin typeface="+mn-lt"/>
                <a:ea typeface="+mn-ea"/>
                <a:cs typeface="+mn-cs"/>
              </a:rPr>
              <a:t>Fu,Pei</a:t>
            </a:r>
            <a:r>
              <a:rPr lang="en-US" sz="2400" kern="1200" dirty="0">
                <a:solidFill>
                  <a:schemeClr val="tx1"/>
                </a:solidFill>
                <a:effectLst/>
                <a:latin typeface="+mn-lt"/>
                <a:ea typeface="+mn-ea"/>
                <a:cs typeface="+mn-cs"/>
              </a:rPr>
              <a:t> Liu, </a:t>
            </a:r>
            <a:r>
              <a:rPr lang="en-US" sz="2400" kern="1200" dirty="0" err="1">
                <a:solidFill>
                  <a:schemeClr val="tx1"/>
                </a:solidFill>
                <a:effectLst/>
                <a:latin typeface="+mn-lt"/>
                <a:ea typeface="+mn-ea"/>
                <a:cs typeface="+mn-cs"/>
              </a:rPr>
              <a:t>Jie</a:t>
            </a:r>
            <a:r>
              <a:rPr lang="en-US" sz="2400" kern="1200" dirty="0">
                <a:solidFill>
                  <a:schemeClr val="tx1"/>
                </a:solidFill>
                <a:effectLst/>
                <a:latin typeface="+mn-lt"/>
                <a:ea typeface="+mn-ea"/>
                <a:cs typeface="+mn-cs"/>
              </a:rPr>
              <a:t> Lin, Ling Deng, </a:t>
            </a:r>
            <a:r>
              <a:rPr lang="en-US" sz="2400" kern="1200" dirty="0" err="1">
                <a:solidFill>
                  <a:schemeClr val="tx1"/>
                </a:solidFill>
                <a:effectLst/>
                <a:latin typeface="+mn-lt"/>
                <a:ea typeface="+mn-ea"/>
                <a:cs typeface="+mn-cs"/>
              </a:rPr>
              <a:t>Kejia</a:t>
            </a:r>
            <a:r>
              <a:rPr lang="en-US" sz="2400" kern="1200" dirty="0">
                <a:solidFill>
                  <a:schemeClr val="tx1"/>
                </a:solidFill>
                <a:effectLst/>
                <a:latin typeface="+mn-lt"/>
                <a:ea typeface="+mn-ea"/>
                <a:cs typeface="+mn-cs"/>
              </a:rPr>
              <a:t> Hu, Hong Zheng,(2019),” </a:t>
            </a:r>
            <a:r>
              <a:rPr lang="en-US" sz="2400" i="1" kern="1200" dirty="0">
                <a:solidFill>
                  <a:schemeClr val="tx1"/>
                </a:solidFill>
                <a:effectLst/>
                <a:latin typeface="+mn-lt"/>
                <a:ea typeface="+mn-ea"/>
                <a:cs typeface="+mn-cs"/>
              </a:rPr>
              <a:t>Predicting Invasive Disease-Free Survival for Early Stage Breast Cancer Patients Using Follow-Up Clinical </a:t>
            </a:r>
            <a:r>
              <a:rPr lang="en-US" sz="2400" i="1" kern="1200" dirty="0" err="1">
                <a:solidFill>
                  <a:schemeClr val="tx1"/>
                </a:solidFill>
                <a:effectLst/>
                <a:latin typeface="+mn-lt"/>
                <a:ea typeface="+mn-ea"/>
                <a:cs typeface="+mn-cs"/>
              </a:rPr>
              <a:t>Data</a:t>
            </a:r>
            <a:r>
              <a:rPr lang="en-US" sz="2400" kern="1200" dirty="0" err="1">
                <a:solidFill>
                  <a:schemeClr val="tx1"/>
                </a:solidFill>
                <a:effectLst/>
                <a:latin typeface="+mn-lt"/>
                <a:ea typeface="+mn-ea"/>
                <a:cs typeface="+mn-cs"/>
              </a:rPr>
              <a:t>“,</a:t>
            </a:r>
            <a:r>
              <a:rPr lang="en-US" sz="2400" b="0" i="0" u="none" strike="noStrike" kern="1200" baseline="0" dirty="0" err="1">
                <a:solidFill>
                  <a:schemeClr val="tx1"/>
                </a:solidFill>
                <a:ea typeface="+mn-ea"/>
                <a:cs typeface="Times New Roman" panose="02020603050405020304" pitchFamily="18" charset="0"/>
              </a:rPr>
              <a:t>IEEE</a:t>
            </a:r>
            <a:r>
              <a:rPr lang="en-US" sz="2400" b="0" i="0" u="none" strike="noStrike" kern="1200" baseline="0" dirty="0">
                <a:solidFill>
                  <a:schemeClr val="tx1"/>
                </a:solidFill>
                <a:ea typeface="+mn-ea"/>
                <a:cs typeface="Times New Roman" panose="02020603050405020304" pitchFamily="18" charset="0"/>
              </a:rPr>
              <a:t> Transactions on Biomedical </a:t>
            </a:r>
            <a:r>
              <a:rPr lang="en-US" sz="2400" b="0" i="0" u="none" strike="noStrike" kern="1200" baseline="0" dirty="0" err="1">
                <a:solidFill>
                  <a:schemeClr val="tx1"/>
                </a:solidFill>
                <a:ea typeface="+mn-ea"/>
                <a:cs typeface="Times New Roman" panose="02020603050405020304" pitchFamily="18" charset="0"/>
              </a:rPr>
              <a:t>Engineering</a:t>
            </a:r>
            <a:r>
              <a:rPr lang="en-US" sz="24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,Volume</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No 66, Page 2053 – 2064</a:t>
            </a:r>
          </a:p>
          <a:p>
            <a:pPr marL="0" indent="0" algn="just" fontAlgn="t">
              <a:buNone/>
            </a:pPr>
            <a:r>
              <a:rPr lang="en-IN" sz="2300" b="1" i="0" dirty="0">
                <a:solidFill>
                  <a:srgbClr val="333333"/>
                </a:solidFill>
                <a:effectLst/>
              </a:rPr>
              <a:t>DOI: </a:t>
            </a:r>
            <a:r>
              <a:rPr lang="en-IN" sz="2300" b="0" i="0" u="none" strike="noStrike" dirty="0">
                <a:solidFill>
                  <a:srgbClr val="006699"/>
                </a:solidFill>
                <a:effectLst/>
                <a:hlinkClick r:id="rId3"/>
              </a:rPr>
              <a:t>10.1109/TBME.2018.2882867</a:t>
            </a:r>
            <a:endParaRPr lang="en-US" sz="2300" b="0" i="0" u="none" strike="noStrike" kern="1200" baseline="0" dirty="0">
              <a:solidFill>
                <a:schemeClr val="tx1"/>
              </a:solidFill>
              <a:ea typeface="+mn-ea"/>
              <a:cs typeface="Times New Roman" panose="02020603050405020304" pitchFamily="18" charset="0"/>
            </a:endParaRPr>
          </a:p>
          <a:p>
            <a:pPr marL="0" indent="0" algn="just" fontAlgn="t">
              <a:buNone/>
            </a:pPr>
            <a:r>
              <a:rPr lang="en-US" sz="2400" dirty="0"/>
              <a:t>[9]</a:t>
            </a:r>
            <a:r>
              <a:rPr lang="en-US" sz="2400" kern="1200" dirty="0">
                <a:solidFill>
                  <a:schemeClr val="tx1"/>
                </a:solidFill>
                <a:effectLst/>
                <a:latin typeface="+mn-lt"/>
                <a:ea typeface="+mn-ea"/>
                <a:cs typeface="+mn-cs"/>
              </a:rPr>
              <a:t> Man-Sun </a:t>
            </a:r>
            <a:r>
              <a:rPr lang="en-US" sz="2400" kern="1200" dirty="0" err="1">
                <a:solidFill>
                  <a:schemeClr val="tx1"/>
                </a:solidFill>
                <a:effectLst/>
                <a:latin typeface="+mn-lt"/>
                <a:ea typeface="+mn-ea"/>
                <a:cs typeface="+mn-cs"/>
              </a:rPr>
              <a:t>Kim,Dongsan</a:t>
            </a:r>
            <a:r>
              <a:rPr lang="en-US" sz="2400" kern="1200" dirty="0">
                <a:solidFill>
                  <a:schemeClr val="tx1"/>
                </a:solidFill>
                <a:effectLst/>
                <a:latin typeface="+mn-lt"/>
                <a:ea typeface="+mn-ea"/>
                <a:cs typeface="+mn-cs"/>
              </a:rPr>
              <a:t> Kim, </a:t>
            </a:r>
            <a:r>
              <a:rPr lang="en-US" sz="2400" kern="1200" dirty="0" err="1">
                <a:solidFill>
                  <a:schemeClr val="tx1"/>
                </a:solidFill>
                <a:effectLst/>
                <a:latin typeface="+mn-lt"/>
                <a:ea typeface="+mn-ea"/>
                <a:cs typeface="+mn-cs"/>
              </a:rPr>
              <a:t>Jeong</a:t>
            </a:r>
            <a:r>
              <a:rPr lang="en-US" sz="2400" kern="1200" dirty="0">
                <a:solidFill>
                  <a:schemeClr val="tx1"/>
                </a:solidFill>
                <a:effectLst/>
                <a:latin typeface="+mn-lt"/>
                <a:ea typeface="+mn-ea"/>
                <a:cs typeface="+mn-cs"/>
              </a:rPr>
              <a:t>-Rae Kim, (2019),”</a:t>
            </a:r>
            <a:r>
              <a:rPr lang="en-US" sz="2400" i="1" kern="1200" dirty="0">
                <a:solidFill>
                  <a:schemeClr val="tx1"/>
                </a:solidFill>
                <a:effectLst/>
                <a:latin typeface="+mn-lt"/>
                <a:ea typeface="+mn-ea"/>
                <a:cs typeface="+mn-cs"/>
              </a:rPr>
              <a:t>Stage-Dependent Gene Expression Profiling in Colorectal Cancer “,</a:t>
            </a:r>
            <a:r>
              <a:rPr lang="en-US" sz="2400" b="0" i="0" u="none" strike="noStrike" kern="1200" baseline="0" dirty="0">
                <a:solidFill>
                  <a:schemeClr val="tx1"/>
                </a:solidFill>
                <a:ea typeface="+mn-ea"/>
                <a:cs typeface="Times New Roman" panose="02020603050405020304" pitchFamily="18" charset="0"/>
              </a:rPr>
              <a:t>IEEE Transactions on Computational Biology and Bioinformatics,</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Volume No 16, Page  1685 - 1692</a:t>
            </a:r>
            <a:endParaRPr lang="en-US" sz="2400" b="0" i="0" u="none" strike="noStrike" kern="1200" baseline="0" dirty="0">
              <a:solidFill>
                <a:schemeClr val="tx1"/>
              </a:solidFill>
              <a:ea typeface="+mn-ea"/>
              <a:cs typeface="Times New Roman" panose="02020603050405020304" pitchFamily="18" charset="0"/>
            </a:endParaRPr>
          </a:p>
          <a:p>
            <a:pPr marL="0" indent="0" algn="just" fontAlgn="t">
              <a:buNone/>
            </a:pPr>
            <a:r>
              <a:rPr lang="en-IN" sz="2300" b="1" i="0" dirty="0">
                <a:solidFill>
                  <a:srgbClr val="333333"/>
                </a:solidFill>
                <a:effectLst/>
              </a:rPr>
              <a:t>DOI: </a:t>
            </a:r>
            <a:r>
              <a:rPr lang="en-IN" sz="2300" b="0" i="0" u="none" strike="noStrike" dirty="0">
                <a:solidFill>
                  <a:srgbClr val="006699"/>
                </a:solidFill>
                <a:effectLst/>
                <a:hlinkClick r:id="rId4"/>
              </a:rPr>
              <a:t>10.1109/TCBB.2018.2814043</a:t>
            </a:r>
            <a:endParaRPr lang="en-US" sz="2300" b="0" i="0" u="none" strike="noStrike" kern="1200" baseline="0" dirty="0">
              <a:solidFill>
                <a:schemeClr val="tx1"/>
              </a:solidFill>
              <a:ea typeface="+mn-ea"/>
              <a:cs typeface="Times New Roman" panose="02020603050405020304" pitchFamily="18" charset="0"/>
            </a:endParaRPr>
          </a:p>
          <a:p>
            <a:pPr marL="0" indent="0" algn="just" fontAlgn="t">
              <a:buNone/>
            </a:pPr>
            <a:endParaRPr kumimoji="0" lang="en-US" sz="2400" b="0" i="1"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marL="0" indent="0" algn="just" fontAlgn="t">
              <a:buNone/>
            </a:pPr>
            <a:endPar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indent="0">
              <a:buNone/>
            </a:pPr>
            <a:endParaRPr lang="en-IN" sz="2400" b="0" i="1" u="none" strike="noStrike" kern="1200" baseline="0" dirty="0">
              <a:solidFill>
                <a:schemeClr val="tx1"/>
              </a:solidFill>
              <a:latin typeface="+mn-lt"/>
              <a:ea typeface="+mn-ea"/>
              <a:cs typeface="+mn-cs"/>
            </a:endParaRPr>
          </a:p>
          <a:p>
            <a:pPr marL="0" indent="0">
              <a:buNone/>
            </a:pPr>
            <a:endParaRPr lang="en-IN" sz="2400" dirty="0"/>
          </a:p>
          <a:p>
            <a:pPr marL="0" indent="0" fontAlgn="t">
              <a:buNone/>
            </a:pPr>
            <a:endParaRPr lang="en-IN" sz="2400" dirty="0"/>
          </a:p>
        </p:txBody>
      </p:sp>
      <p:sp>
        <p:nvSpPr>
          <p:cNvPr id="3" name="Title 2">
            <a:extLst>
              <a:ext uri="{FF2B5EF4-FFF2-40B4-BE49-F238E27FC236}">
                <a16:creationId xmlns:a16="http://schemas.microsoft.com/office/drawing/2014/main" xmlns="" id="{5CB7B9A7-415B-4485-9617-B037954F6D11}"/>
              </a:ext>
            </a:extLst>
          </p:cNvPr>
          <p:cNvSpPr txBox="1"/>
          <p:nvPr/>
        </p:nvSpPr>
        <p:spPr>
          <a:xfrm>
            <a:off x="1010265" y="248077"/>
            <a:ext cx="7756263" cy="10542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solidFill>
                  <a:schemeClr val="accent1"/>
                </a:solidFill>
                <a:latin typeface="Calibri" pitchFamily="34" charset="0"/>
                <a:cs typeface="Times New Roman" panose="02020603050405020304" charset="0"/>
              </a:rPr>
              <a:t>REFERENCES</a:t>
            </a:r>
            <a:endParaRPr lang="en-US" sz="4000" dirty="0">
              <a:solidFill>
                <a:schemeClr val="accent1"/>
              </a:solidFill>
              <a:latin typeface="Calibri" pitchFamily="34" charset="0"/>
              <a:cs typeface="Times New Roman" panose="02020603050405020304" charset="0"/>
            </a:endParaRPr>
          </a:p>
        </p:txBody>
      </p:sp>
    </p:spTree>
    <p:extLst>
      <p:ext uri="{BB962C8B-B14F-4D97-AF65-F5344CB8AC3E}">
        <p14:creationId xmlns:p14="http://schemas.microsoft.com/office/powerpoint/2010/main" xmlns="" val="1378275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C7430623-3AB3-4177-B3E5-006843072F9C}"/>
              </a:ext>
            </a:extLst>
          </p:cNvPr>
          <p:cNvSpPr txBox="1"/>
          <p:nvPr/>
        </p:nvSpPr>
        <p:spPr>
          <a:xfrm>
            <a:off x="1010265" y="955486"/>
            <a:ext cx="10688436" cy="505627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t">
              <a:buNone/>
            </a:pPr>
            <a:r>
              <a:rPr lang="en-US" sz="2400" dirty="0"/>
              <a:t>[10]</a:t>
            </a:r>
            <a:r>
              <a:rPr lang="en-IN" sz="2400" b="0" i="0" u="none" strike="noStrike" kern="1200" baseline="0" dirty="0">
                <a:solidFill>
                  <a:schemeClr val="tx1"/>
                </a:solidFill>
                <a:latin typeface="+mn-lt"/>
                <a:ea typeface="+mn-ea"/>
                <a:cs typeface="+mn-cs"/>
              </a:rPr>
              <a:t> </a:t>
            </a:r>
            <a:r>
              <a:rPr lang="en-IN" sz="2400" b="0" i="0" u="none" strike="noStrike" kern="1200" baseline="0" dirty="0" err="1">
                <a:solidFill>
                  <a:schemeClr val="tx1"/>
                </a:solidFill>
                <a:latin typeface="+mn-lt"/>
                <a:ea typeface="+mn-ea"/>
                <a:cs typeface="+mn-cs"/>
              </a:rPr>
              <a:t>SeongRyeol</a:t>
            </a:r>
            <a:r>
              <a:rPr lang="en-IN" sz="2400" b="0" i="0" u="none" strike="noStrike" kern="1200" baseline="0" dirty="0">
                <a:solidFill>
                  <a:schemeClr val="tx1"/>
                </a:solidFill>
                <a:latin typeface="+mn-lt"/>
                <a:ea typeface="+mn-ea"/>
                <a:cs typeface="+mn-cs"/>
              </a:rPr>
              <a:t> Moon, Curt Balch, </a:t>
            </a:r>
            <a:r>
              <a:rPr lang="en-IN" sz="2400" b="0" i="0" u="none" strike="noStrike" kern="1200" baseline="0" dirty="0" err="1">
                <a:solidFill>
                  <a:schemeClr val="tx1"/>
                </a:solidFill>
                <a:latin typeface="+mn-lt"/>
                <a:ea typeface="+mn-ea"/>
                <a:cs typeface="+mn-cs"/>
              </a:rPr>
              <a:t>Sungjin</a:t>
            </a:r>
            <a:r>
              <a:rPr lang="en-IN" sz="2400" b="0" i="0" u="none" strike="noStrike" kern="1200" baseline="0" dirty="0">
                <a:solidFill>
                  <a:schemeClr val="tx1"/>
                </a:solidFill>
                <a:latin typeface="+mn-lt"/>
                <a:ea typeface="+mn-ea"/>
                <a:cs typeface="+mn-cs"/>
              </a:rPr>
              <a:t> Park, </a:t>
            </a:r>
            <a:r>
              <a:rPr lang="en-IN" sz="2400" b="0" i="0" u="none" strike="noStrike" kern="1200" baseline="0" dirty="0" err="1">
                <a:solidFill>
                  <a:schemeClr val="tx1"/>
                </a:solidFill>
                <a:latin typeface="+mn-lt"/>
                <a:ea typeface="+mn-ea"/>
                <a:cs typeface="+mn-cs"/>
              </a:rPr>
              <a:t>Jinhyuk</a:t>
            </a:r>
            <a:r>
              <a:rPr lang="en-IN" sz="2400" b="0" i="0" u="none" strike="noStrike" kern="1200" baseline="0" dirty="0">
                <a:solidFill>
                  <a:schemeClr val="tx1"/>
                </a:solidFill>
                <a:latin typeface="+mn-lt"/>
                <a:ea typeface="+mn-ea"/>
                <a:cs typeface="+mn-cs"/>
              </a:rPr>
              <a:t> Lee, </a:t>
            </a:r>
            <a:r>
              <a:rPr lang="en-IN" sz="2400" b="0" i="0" u="none" strike="noStrike" kern="1200" baseline="0" dirty="0" err="1">
                <a:solidFill>
                  <a:schemeClr val="tx1"/>
                </a:solidFill>
                <a:latin typeface="+mn-lt"/>
                <a:ea typeface="+mn-ea"/>
                <a:cs typeface="+mn-cs"/>
              </a:rPr>
              <a:t>Jiyong</a:t>
            </a:r>
            <a:r>
              <a:rPr lang="en-IN" sz="2400" b="0" i="0" u="none" strike="noStrike" kern="1200" baseline="0" dirty="0">
                <a:solidFill>
                  <a:schemeClr val="tx1"/>
                </a:solidFill>
                <a:latin typeface="+mn-lt"/>
                <a:ea typeface="+mn-ea"/>
                <a:cs typeface="+mn-cs"/>
              </a:rPr>
              <a:t> Sung, and </a:t>
            </a:r>
            <a:r>
              <a:rPr lang="en-IN" sz="2400" b="0" i="0" u="none" strike="noStrike" kern="1200" baseline="0" dirty="0" err="1">
                <a:solidFill>
                  <a:schemeClr val="tx1"/>
                </a:solidFill>
                <a:latin typeface="+mn-lt"/>
                <a:ea typeface="+mn-ea"/>
                <a:cs typeface="+mn-cs"/>
              </a:rPr>
              <a:t>Seungyoon</a:t>
            </a:r>
            <a:r>
              <a:rPr lang="en-IN" sz="2400" b="0" i="0" u="none" strike="noStrike" kern="1200" baseline="0" dirty="0">
                <a:solidFill>
                  <a:schemeClr val="tx1"/>
                </a:solidFill>
                <a:latin typeface="+mn-lt"/>
                <a:ea typeface="+mn-ea"/>
                <a:cs typeface="+mn-cs"/>
              </a:rPr>
              <a:t> Nam,(2018),”</a:t>
            </a:r>
            <a:r>
              <a:rPr lang="en-US" sz="2400" b="0" i="0" u="none" strike="noStrike" kern="1200" baseline="0" dirty="0">
                <a:solidFill>
                  <a:schemeClr val="tx1"/>
                </a:solidFill>
                <a:latin typeface="+mn-lt"/>
                <a:ea typeface="+mn-ea"/>
                <a:cs typeface="+mn-cs"/>
              </a:rPr>
              <a:t> </a:t>
            </a:r>
            <a:r>
              <a:rPr lang="en-US" sz="2400" b="0" i="1" u="none" strike="noStrike" kern="1200" baseline="0" dirty="0">
                <a:solidFill>
                  <a:schemeClr val="tx1"/>
                </a:solidFill>
                <a:latin typeface="+mn-lt"/>
                <a:ea typeface="+mn-ea"/>
                <a:cs typeface="+mn-cs"/>
              </a:rPr>
              <a:t>Systematic Inspection of the Clinical Relevance of TP53 Missense Mutations in Gastric Cancer</a:t>
            </a:r>
            <a:r>
              <a:rPr lang="en-US" sz="2400" b="0" i="0" u="none" strike="noStrike" kern="1200" baseline="0" dirty="0">
                <a:solidFill>
                  <a:schemeClr val="tx1"/>
                </a:solidFill>
                <a:latin typeface="+mn-lt"/>
                <a:ea typeface="+mn-ea"/>
                <a:cs typeface="+mn-cs"/>
              </a:rPr>
              <a:t>”,</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US" sz="2400" b="0" i="0" u="none" strike="noStrike" kern="1200" baseline="0" dirty="0">
                <a:solidFill>
                  <a:schemeClr val="tx1"/>
                </a:solidFill>
                <a:ea typeface="+mn-ea"/>
                <a:cs typeface="Times New Roman" panose="02020603050405020304" pitchFamily="18" charset="0"/>
              </a:rPr>
              <a:t>IEEE/ACM Transactions on Computational Biology and Bioinformatics,</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Volume No 16, Page  1693 – 1701</a:t>
            </a:r>
          </a:p>
          <a:p>
            <a:pPr marL="0" indent="0" algn="just" fontAlgn="t">
              <a:buNone/>
            </a:pPr>
            <a:r>
              <a:rPr lang="en-IN" sz="2300" b="1" i="0" dirty="0">
                <a:solidFill>
                  <a:srgbClr val="333333"/>
                </a:solidFill>
                <a:effectLst/>
              </a:rPr>
              <a:t>DOI: </a:t>
            </a:r>
            <a:r>
              <a:rPr lang="en-IN" sz="2300" b="0" i="0" u="none" strike="noStrike" dirty="0">
                <a:solidFill>
                  <a:srgbClr val="006699"/>
                </a:solidFill>
                <a:effectLst/>
                <a:hlinkClick r:id="rId2"/>
              </a:rPr>
              <a:t>10.1109/TCBB.2018.2814049</a:t>
            </a:r>
            <a:endParaRPr lang="en-US" sz="2300" b="0" i="0" u="none" strike="noStrike" kern="1200" baseline="0" dirty="0">
              <a:solidFill>
                <a:schemeClr val="tx1"/>
              </a:solidFill>
              <a:ea typeface="+mn-ea"/>
              <a:cs typeface="Times New Roman" panose="02020603050405020304" pitchFamily="18" charset="0"/>
            </a:endParaRPr>
          </a:p>
          <a:p>
            <a:pPr marL="0" indent="0" algn="just" fontAlgn="t">
              <a:buNone/>
            </a:pPr>
            <a:endParaRPr lang="en-US" sz="2400" dirty="0">
              <a:latin typeface="Times New Roman" panose="02020603050405020304" pitchFamily="18" charset="0"/>
              <a:cs typeface="Times New Roman" panose="02020603050405020304" pitchFamily="18" charset="0"/>
            </a:endParaRPr>
          </a:p>
          <a:p>
            <a:pPr marL="0" indent="0" algn="just" fontAlgn="t">
              <a:buNone/>
            </a:pPr>
            <a:endPar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indent="0" algn="just" fontAlgn="t">
              <a:buNone/>
            </a:pPr>
            <a:endParaRPr lang="en-US" sz="2400" dirty="0">
              <a:latin typeface="Times New Roman" panose="02020603050405020304" pitchFamily="18" charset="0"/>
              <a:cs typeface="Times New Roman" panose="02020603050405020304" pitchFamily="18" charset="0"/>
            </a:endParaRPr>
          </a:p>
          <a:p>
            <a:pPr marL="0" indent="0" algn="just" fontAlgn="t">
              <a:buNone/>
            </a:pPr>
            <a:endParaRPr lang="en-US" sz="2400" i="1" dirty="0">
              <a:latin typeface="Times New Roman" panose="02020603050405020304" pitchFamily="18" charset="0"/>
              <a:cs typeface="Times New Roman" panose="02020603050405020304" pitchFamily="18" charset="0"/>
            </a:endParaRPr>
          </a:p>
          <a:p>
            <a:pPr marL="0" indent="0" algn="just" fontAlgn="t">
              <a:buNone/>
            </a:pPr>
            <a:endPar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indent="0" algn="just" fontAlgn="t">
              <a:buNone/>
            </a:pPr>
            <a:endParaRPr kumimoji="0" lang="en-US" sz="24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marL="0" indent="0" algn="just" fontAlgn="t">
              <a:buNone/>
            </a:pPr>
            <a:endPar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indent="0">
              <a:buNone/>
            </a:pPr>
            <a:endParaRPr lang="en-IN" sz="2400" b="0" i="1" u="none" strike="noStrike" kern="1200" baseline="0" dirty="0">
              <a:solidFill>
                <a:schemeClr val="tx1"/>
              </a:solidFill>
              <a:latin typeface="+mn-lt"/>
              <a:ea typeface="+mn-ea"/>
              <a:cs typeface="+mn-cs"/>
            </a:endParaRPr>
          </a:p>
          <a:p>
            <a:pPr marL="0" indent="0">
              <a:buNone/>
            </a:pPr>
            <a:endParaRPr lang="en-IN" sz="2400" dirty="0"/>
          </a:p>
          <a:p>
            <a:pPr marL="0" indent="0" fontAlgn="t">
              <a:buNone/>
            </a:pPr>
            <a:endParaRPr lang="en-IN" sz="2400" dirty="0"/>
          </a:p>
        </p:txBody>
      </p:sp>
      <p:sp>
        <p:nvSpPr>
          <p:cNvPr id="3" name="Title 2">
            <a:extLst>
              <a:ext uri="{FF2B5EF4-FFF2-40B4-BE49-F238E27FC236}">
                <a16:creationId xmlns:a16="http://schemas.microsoft.com/office/drawing/2014/main" xmlns="" id="{5CB7B9A7-415B-4485-9617-B037954F6D11}"/>
              </a:ext>
            </a:extLst>
          </p:cNvPr>
          <p:cNvSpPr txBox="1"/>
          <p:nvPr/>
        </p:nvSpPr>
        <p:spPr>
          <a:xfrm>
            <a:off x="1010265" y="248077"/>
            <a:ext cx="7756263" cy="10542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smtClean="0">
                <a:solidFill>
                  <a:schemeClr val="accent1"/>
                </a:solidFill>
                <a:latin typeface="Calibri" pitchFamily="34" charset="0"/>
                <a:cs typeface="Times New Roman" panose="02020603050405020304" charset="0"/>
              </a:rPr>
              <a:t>REFERENCES</a:t>
            </a:r>
            <a:endParaRPr lang="en-US" sz="4000" dirty="0">
              <a:solidFill>
                <a:schemeClr val="accent1"/>
              </a:solidFill>
              <a:latin typeface="Calibri" pitchFamily="34" charset="0"/>
              <a:cs typeface="Times New Roman" panose="02020603050405020304" charset="0"/>
            </a:endParaRPr>
          </a:p>
        </p:txBody>
      </p:sp>
    </p:spTree>
    <p:extLst>
      <p:ext uri="{BB962C8B-B14F-4D97-AF65-F5344CB8AC3E}">
        <p14:creationId xmlns:p14="http://schemas.microsoft.com/office/powerpoint/2010/main" xmlns="" val="13860491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4A59075F-A22A-41DB-A34B-45BA55902BFC}"/>
              </a:ext>
            </a:extLst>
          </p:cNvPr>
          <p:cNvPicPr>
            <a:picLocks noChangeAspect="1"/>
          </p:cNvPicPr>
          <p:nvPr/>
        </p:nvPicPr>
        <p:blipFill rotWithShape="1">
          <a:blip r:embed="rId2"/>
          <a:srcRect l="21036" t="4315"/>
          <a:stretch>
            <a:fillRect/>
          </a:stretch>
        </p:blipFill>
        <p:spPr>
          <a:xfrm>
            <a:off x="2670049" y="1234916"/>
            <a:ext cx="5868542" cy="4141566"/>
          </a:xfrm>
          <a:prstGeom prst="rect">
            <a:avLst/>
          </a:prstGeom>
        </p:spPr>
      </p:pic>
    </p:spTree>
    <p:extLst>
      <p:ext uri="{BB962C8B-B14F-4D97-AF65-F5344CB8AC3E}">
        <p14:creationId xmlns:p14="http://schemas.microsoft.com/office/powerpoint/2010/main" xmlns="" val="1528331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0E02E3FC-8C1D-4ADD-9DC2-2A455030474A}"/>
              </a:ext>
            </a:extLst>
          </p:cNvPr>
          <p:cNvSpPr txBox="1">
            <a:spLocks/>
          </p:cNvSpPr>
          <p:nvPr/>
        </p:nvSpPr>
        <p:spPr>
          <a:xfrm>
            <a:off x="491757" y="412540"/>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mn-lt"/>
                <a:cs typeface="+mn-lt"/>
              </a:rPr>
              <a:t>MODULES DESCRIPTION</a:t>
            </a:r>
          </a:p>
        </p:txBody>
      </p:sp>
      <p:sp>
        <p:nvSpPr>
          <p:cNvPr id="3" name="TextBox 2"/>
          <p:cNvSpPr txBox="1"/>
          <p:nvPr/>
        </p:nvSpPr>
        <p:spPr>
          <a:xfrm>
            <a:off x="491757" y="1170089"/>
            <a:ext cx="10447282" cy="4524315"/>
          </a:xfrm>
          <a:prstGeom prst="rect">
            <a:avLst/>
          </a:prstGeom>
          <a:noFill/>
        </p:spPr>
        <p:txBody>
          <a:bodyPr wrap="square" rtlCol="0">
            <a:spAutoFit/>
          </a:bodyPr>
          <a:lstStyle/>
          <a:p>
            <a:pPr marL="342900" lvl="0" indent="-342900" algn="just">
              <a:lnSpc>
                <a:spcPct val="150000"/>
              </a:lnSpc>
              <a:buFont typeface="Arial" panose="020B0604020202020204" pitchFamily="34" charset="0"/>
              <a:buChar char="•"/>
            </a:pPr>
            <a:r>
              <a:rPr lang="en-US" sz="2400" dirty="0"/>
              <a:t>Gastric Cancer Dataset Collection</a:t>
            </a:r>
          </a:p>
          <a:p>
            <a:pPr marL="342900" lvl="0" indent="-342900" algn="just">
              <a:lnSpc>
                <a:spcPct val="150000"/>
              </a:lnSpc>
              <a:buFont typeface="Arial" panose="020B0604020202020204" pitchFamily="34" charset="0"/>
              <a:buChar char="•"/>
            </a:pPr>
            <a:r>
              <a:rPr lang="en-US" sz="2400" dirty="0"/>
              <a:t>Dataset Preprocessing</a:t>
            </a:r>
          </a:p>
          <a:p>
            <a:pPr marL="342900" indent="-342900" algn="just">
              <a:lnSpc>
                <a:spcPct val="150000"/>
              </a:lnSpc>
              <a:buFont typeface="Arial" panose="020B0604020202020204" pitchFamily="34" charset="0"/>
              <a:buChar char="•"/>
            </a:pPr>
            <a:r>
              <a:rPr lang="en-IN" sz="2400" dirty="0"/>
              <a:t>Annotating Images</a:t>
            </a:r>
          </a:p>
          <a:p>
            <a:pPr marL="342900" lvl="0" indent="-342900" algn="just">
              <a:lnSpc>
                <a:spcPct val="150000"/>
              </a:lnSpc>
              <a:buFont typeface="Arial" panose="020B0604020202020204" pitchFamily="34" charset="0"/>
              <a:buChar char="•"/>
            </a:pPr>
            <a:r>
              <a:rPr lang="en-US" sz="2400" dirty="0"/>
              <a:t>MIFNET Algorithm training</a:t>
            </a:r>
          </a:p>
          <a:p>
            <a:pPr marL="342900" lvl="0" indent="-342900" algn="just">
              <a:lnSpc>
                <a:spcPct val="150000"/>
              </a:lnSpc>
              <a:buFont typeface="Arial" panose="020B0604020202020204" pitchFamily="34" charset="0"/>
              <a:buChar char="•"/>
            </a:pPr>
            <a:r>
              <a:rPr lang="en-US" sz="2400" dirty="0"/>
              <a:t>Validation and Evaluation</a:t>
            </a:r>
          </a:p>
          <a:p>
            <a:pPr marL="342900" lvl="0" indent="-342900" algn="just">
              <a:lnSpc>
                <a:spcPct val="150000"/>
              </a:lnSpc>
              <a:buFont typeface="Arial" panose="020B0604020202020204" pitchFamily="34" charset="0"/>
              <a:buChar char="•"/>
            </a:pPr>
            <a:r>
              <a:rPr lang="en-US" sz="2400" dirty="0"/>
              <a:t>Disease Prediction</a:t>
            </a:r>
          </a:p>
          <a:p>
            <a:pPr marL="342900" lvl="0" indent="-342900" algn="just">
              <a:lnSpc>
                <a:spcPct val="150000"/>
              </a:lnSpc>
              <a:buFont typeface="Arial" panose="020B0604020202020204" pitchFamily="34" charset="0"/>
              <a:buChar char="•"/>
            </a:pPr>
            <a:r>
              <a:rPr lang="en-US" sz="2400" dirty="0"/>
              <a:t>Web application</a:t>
            </a:r>
          </a:p>
          <a:p>
            <a:pPr marL="285750" indent="-285750">
              <a:lnSpc>
                <a:spcPct val="150000"/>
              </a:lnSpc>
              <a:buFont typeface="Arial" panose="020B0604020202020204" pitchFamily="34" charset="0"/>
              <a:buChar char="•"/>
            </a:pP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853347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1D6F9038-08B2-B4D1-7AE6-3F8E2BC8CAA3}"/>
              </a:ext>
            </a:extLst>
          </p:cNvPr>
          <p:cNvSpPr/>
          <p:nvPr/>
        </p:nvSpPr>
        <p:spPr>
          <a:xfrm>
            <a:off x="3286125" y="1181100"/>
            <a:ext cx="4181473" cy="5810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DATASET COLLECTION</a:t>
            </a:r>
          </a:p>
        </p:txBody>
      </p:sp>
      <p:sp>
        <p:nvSpPr>
          <p:cNvPr id="3" name="Rectangle 2">
            <a:extLst>
              <a:ext uri="{FF2B5EF4-FFF2-40B4-BE49-F238E27FC236}">
                <a16:creationId xmlns:a16="http://schemas.microsoft.com/office/drawing/2014/main" xmlns="" id="{AF127F2F-3A87-C86F-2B36-9146984C7E57}"/>
              </a:ext>
            </a:extLst>
          </p:cNvPr>
          <p:cNvSpPr/>
          <p:nvPr/>
        </p:nvSpPr>
        <p:spPr>
          <a:xfrm>
            <a:off x="3078853" y="2276475"/>
            <a:ext cx="5083840" cy="5810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FROM HOSPITAL</a:t>
            </a:r>
          </a:p>
        </p:txBody>
      </p:sp>
      <p:sp>
        <p:nvSpPr>
          <p:cNvPr id="4" name="Rectangle 3">
            <a:extLst>
              <a:ext uri="{FF2B5EF4-FFF2-40B4-BE49-F238E27FC236}">
                <a16:creationId xmlns:a16="http://schemas.microsoft.com/office/drawing/2014/main" xmlns="" id="{5AAC5D70-04C7-38F6-3767-031A24C72B4A}"/>
              </a:ext>
            </a:extLst>
          </p:cNvPr>
          <p:cNvSpPr/>
          <p:nvPr/>
        </p:nvSpPr>
        <p:spPr>
          <a:xfrm>
            <a:off x="1748741" y="3548643"/>
            <a:ext cx="1793023" cy="7750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NORMAL WITHOUT CANCER</a:t>
            </a:r>
          </a:p>
        </p:txBody>
      </p:sp>
      <p:sp>
        <p:nvSpPr>
          <p:cNvPr id="5" name="Rectangle 4">
            <a:extLst>
              <a:ext uri="{FF2B5EF4-FFF2-40B4-BE49-F238E27FC236}">
                <a16:creationId xmlns:a16="http://schemas.microsoft.com/office/drawing/2014/main" xmlns="" id="{64E45335-23CB-F279-A3E7-2757D26F8A29}"/>
              </a:ext>
            </a:extLst>
          </p:cNvPr>
          <p:cNvSpPr/>
          <p:nvPr/>
        </p:nvSpPr>
        <p:spPr>
          <a:xfrm>
            <a:off x="3919193" y="3552825"/>
            <a:ext cx="1732619" cy="7708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CANCER IN FUNDUS</a:t>
            </a:r>
          </a:p>
        </p:txBody>
      </p:sp>
      <p:sp>
        <p:nvSpPr>
          <p:cNvPr id="6" name="Rectangle 5">
            <a:extLst>
              <a:ext uri="{FF2B5EF4-FFF2-40B4-BE49-F238E27FC236}">
                <a16:creationId xmlns:a16="http://schemas.microsoft.com/office/drawing/2014/main" xmlns="" id="{42BB023F-3BC9-3B04-051C-E199C5A207D4}"/>
              </a:ext>
            </a:extLst>
          </p:cNvPr>
          <p:cNvSpPr/>
          <p:nvPr/>
        </p:nvSpPr>
        <p:spPr>
          <a:xfrm>
            <a:off x="5780866" y="3550734"/>
            <a:ext cx="1737843" cy="7708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CANCER IN EOSHOPHAGUS</a:t>
            </a:r>
          </a:p>
        </p:txBody>
      </p:sp>
      <p:sp>
        <p:nvSpPr>
          <p:cNvPr id="7" name="Rectangle 6">
            <a:extLst>
              <a:ext uri="{FF2B5EF4-FFF2-40B4-BE49-F238E27FC236}">
                <a16:creationId xmlns:a16="http://schemas.microsoft.com/office/drawing/2014/main" xmlns="" id="{1F90EE90-4B8D-0D38-9F90-FDE2B7DD264E}"/>
              </a:ext>
            </a:extLst>
          </p:cNvPr>
          <p:cNvSpPr/>
          <p:nvPr/>
        </p:nvSpPr>
        <p:spPr>
          <a:xfrm>
            <a:off x="7766357" y="3531916"/>
            <a:ext cx="1619250" cy="7896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ULCER IN STOMACH</a:t>
            </a:r>
          </a:p>
        </p:txBody>
      </p:sp>
      <p:sp>
        <p:nvSpPr>
          <p:cNvPr id="16" name="Arrow: Down 15">
            <a:extLst>
              <a:ext uri="{FF2B5EF4-FFF2-40B4-BE49-F238E27FC236}">
                <a16:creationId xmlns:a16="http://schemas.microsoft.com/office/drawing/2014/main" xmlns="" id="{5EAEB543-9FF9-51C0-012F-8B0A6AFB5DED}"/>
              </a:ext>
            </a:extLst>
          </p:cNvPr>
          <p:cNvSpPr/>
          <p:nvPr/>
        </p:nvSpPr>
        <p:spPr>
          <a:xfrm>
            <a:off x="3286125" y="2857500"/>
            <a:ext cx="226509" cy="695325"/>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 name="Arrow: Down 16">
            <a:extLst>
              <a:ext uri="{FF2B5EF4-FFF2-40B4-BE49-F238E27FC236}">
                <a16:creationId xmlns:a16="http://schemas.microsoft.com/office/drawing/2014/main" xmlns="" id="{473A544D-0914-77D8-582C-2E9E95B590F9}"/>
              </a:ext>
            </a:extLst>
          </p:cNvPr>
          <p:cNvSpPr/>
          <p:nvPr/>
        </p:nvSpPr>
        <p:spPr>
          <a:xfrm>
            <a:off x="4792120" y="2857500"/>
            <a:ext cx="226509" cy="695325"/>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8" name="Arrow: Down 17">
            <a:extLst>
              <a:ext uri="{FF2B5EF4-FFF2-40B4-BE49-F238E27FC236}">
                <a16:creationId xmlns:a16="http://schemas.microsoft.com/office/drawing/2014/main" xmlns="" id="{77E14885-B53C-0991-E19F-1DC34760DC33}"/>
              </a:ext>
            </a:extLst>
          </p:cNvPr>
          <p:cNvSpPr/>
          <p:nvPr/>
        </p:nvSpPr>
        <p:spPr>
          <a:xfrm>
            <a:off x="6633409" y="2857500"/>
            <a:ext cx="226509" cy="695325"/>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9" name="Arrow: Down 18">
            <a:extLst>
              <a:ext uri="{FF2B5EF4-FFF2-40B4-BE49-F238E27FC236}">
                <a16:creationId xmlns:a16="http://schemas.microsoft.com/office/drawing/2014/main" xmlns="" id="{9FD35454-F667-D75A-8D91-1F1C19EB10FC}"/>
              </a:ext>
            </a:extLst>
          </p:cNvPr>
          <p:cNvSpPr/>
          <p:nvPr/>
        </p:nvSpPr>
        <p:spPr>
          <a:xfrm>
            <a:off x="7841515" y="2853318"/>
            <a:ext cx="226509" cy="695325"/>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4" name="Arrow: Down 23">
            <a:extLst>
              <a:ext uri="{FF2B5EF4-FFF2-40B4-BE49-F238E27FC236}">
                <a16:creationId xmlns:a16="http://schemas.microsoft.com/office/drawing/2014/main" xmlns="" id="{E0D7880A-6C32-76B0-652A-3AF627258353}"/>
              </a:ext>
            </a:extLst>
          </p:cNvPr>
          <p:cNvSpPr/>
          <p:nvPr/>
        </p:nvSpPr>
        <p:spPr>
          <a:xfrm>
            <a:off x="5386039" y="1762125"/>
            <a:ext cx="265773" cy="51435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26" name="Picture 25">
            <a:extLst>
              <a:ext uri="{FF2B5EF4-FFF2-40B4-BE49-F238E27FC236}">
                <a16:creationId xmlns:a16="http://schemas.microsoft.com/office/drawing/2014/main" xmlns="" id="{9A4CC14A-DA03-23B7-A9AF-53C0DE8AC2D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786090" y="4509506"/>
            <a:ext cx="1732619" cy="1299464"/>
          </a:xfrm>
          <a:prstGeom prst="rect">
            <a:avLst/>
          </a:prstGeom>
        </p:spPr>
      </p:pic>
      <p:pic>
        <p:nvPicPr>
          <p:cNvPr id="28" name="Picture 27">
            <a:extLst>
              <a:ext uri="{FF2B5EF4-FFF2-40B4-BE49-F238E27FC236}">
                <a16:creationId xmlns:a16="http://schemas.microsoft.com/office/drawing/2014/main" xmlns="" id="{03B64758-83BC-9F34-C513-2362C2423BC3}"/>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896925" y="4509507"/>
            <a:ext cx="1754888" cy="1299463"/>
          </a:xfrm>
          <a:prstGeom prst="rect">
            <a:avLst/>
          </a:prstGeom>
        </p:spPr>
      </p:pic>
      <p:pic>
        <p:nvPicPr>
          <p:cNvPr id="30" name="Picture 29">
            <a:extLst>
              <a:ext uri="{FF2B5EF4-FFF2-40B4-BE49-F238E27FC236}">
                <a16:creationId xmlns:a16="http://schemas.microsoft.com/office/drawing/2014/main" xmlns="" id="{8AFC96FE-B410-B34E-89DC-22B03716EDDE}"/>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748741" y="4509507"/>
            <a:ext cx="1793023" cy="1299464"/>
          </a:xfrm>
          <a:prstGeom prst="rect">
            <a:avLst/>
          </a:prstGeom>
        </p:spPr>
      </p:pic>
      <p:pic>
        <p:nvPicPr>
          <p:cNvPr id="32" name="Picture 31">
            <a:extLst>
              <a:ext uri="{FF2B5EF4-FFF2-40B4-BE49-F238E27FC236}">
                <a16:creationId xmlns:a16="http://schemas.microsoft.com/office/drawing/2014/main" xmlns="" id="{DF856CC3-4396-9314-7FB6-DA9C16D7081B}"/>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766357" y="4509506"/>
            <a:ext cx="1732619" cy="1299464"/>
          </a:xfrm>
          <a:prstGeom prst="rect">
            <a:avLst/>
          </a:prstGeom>
        </p:spPr>
      </p:pic>
    </p:spTree>
    <p:extLst>
      <p:ext uri="{BB962C8B-B14F-4D97-AF65-F5344CB8AC3E}">
        <p14:creationId xmlns:p14="http://schemas.microsoft.com/office/powerpoint/2010/main" xmlns="" val="3350273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0E02E3FC-8C1D-4ADD-9DC2-2A455030474A}"/>
              </a:ext>
            </a:extLst>
          </p:cNvPr>
          <p:cNvSpPr txBox="1">
            <a:spLocks/>
          </p:cNvSpPr>
          <p:nvPr/>
        </p:nvSpPr>
        <p:spPr>
          <a:xfrm>
            <a:off x="569030" y="502692"/>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mn-lt"/>
                <a:cs typeface="+mn-lt"/>
              </a:rPr>
              <a:t>GASTRIC CANCER DATASET COLLECTION</a:t>
            </a:r>
          </a:p>
        </p:txBody>
      </p:sp>
      <p:sp>
        <p:nvSpPr>
          <p:cNvPr id="3" name="TextBox 2"/>
          <p:cNvSpPr txBox="1"/>
          <p:nvPr/>
        </p:nvSpPr>
        <p:spPr>
          <a:xfrm>
            <a:off x="569030" y="1157210"/>
            <a:ext cx="11214538" cy="5021055"/>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A dataset contains a lot of separate pieces of data but can be used to train an algorithm with the goal of finding predictable patterns inside the whole dataset.</a:t>
            </a:r>
          </a:p>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For this project, datasets are collected from hospital.</a:t>
            </a:r>
          </a:p>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The dataset contains images of cancer present in fundus, esophagus and ulcer present in the stomach.</a:t>
            </a:r>
          </a:p>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It also contains images in without the presence of cancer.</a:t>
            </a:r>
          </a:p>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Then the dataset is divided into two parts,</a:t>
            </a:r>
          </a:p>
          <a:p>
            <a:pPr marL="800100" lvl="1"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Training dataset – 75% used to train an algorithm to understand and learn.</a:t>
            </a:r>
          </a:p>
          <a:p>
            <a:pPr marL="800100" lvl="1"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Testing dataset – 25% used to evaluate how well an algorithm was trained.</a:t>
            </a:r>
          </a:p>
        </p:txBody>
      </p:sp>
    </p:spTree>
    <p:extLst>
      <p:ext uri="{BB962C8B-B14F-4D97-AF65-F5344CB8AC3E}">
        <p14:creationId xmlns:p14="http://schemas.microsoft.com/office/powerpoint/2010/main" xmlns="" val="2689374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429409" y="213099"/>
            <a:ext cx="10515600" cy="730250"/>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sz="2800" b="1" dirty="0">
                <a:ln/>
                <a:solidFill>
                  <a:schemeClr val="accent1"/>
                </a:solidFill>
                <a:effectLst/>
                <a:latin typeface="Calibri" panose="020F0502020204030204" pitchFamily="34" charset="0"/>
                <a:cs typeface="Calibri" panose="020F0502020204030204" pitchFamily="34" charset="0"/>
              </a:rPr>
              <a:t>DATA PREPROCESSING </a:t>
            </a:r>
          </a:p>
        </p:txBody>
      </p:sp>
      <p:sp>
        <p:nvSpPr>
          <p:cNvPr id="2" name="TextBox 1"/>
          <p:cNvSpPr txBox="1"/>
          <p:nvPr/>
        </p:nvSpPr>
        <p:spPr>
          <a:xfrm>
            <a:off x="786247" y="5968454"/>
            <a:ext cx="3378819" cy="646331"/>
          </a:xfrm>
          <a:prstGeom prst="rect">
            <a:avLst/>
          </a:prstGeom>
          <a:noFill/>
        </p:spPr>
        <p:txBody>
          <a:bodyPr wrap="square" rtlCol="0">
            <a:spAutoFit/>
          </a:bodyPr>
          <a:lstStyle/>
          <a:p>
            <a:r>
              <a:rPr lang="en-US" b="1" dirty="0"/>
              <a:t>OUTPUT</a:t>
            </a:r>
          </a:p>
          <a:p>
            <a:r>
              <a:rPr lang="en-US" b="1" dirty="0"/>
              <a:t>128 * 128 preprocessed</a:t>
            </a:r>
            <a:endParaRPr lang="en-IN" b="1" dirty="0"/>
          </a:p>
        </p:txBody>
      </p:sp>
      <p:sp>
        <p:nvSpPr>
          <p:cNvPr id="9" name="TextBox 8"/>
          <p:cNvSpPr txBox="1"/>
          <p:nvPr/>
        </p:nvSpPr>
        <p:spPr>
          <a:xfrm>
            <a:off x="529768" y="955749"/>
            <a:ext cx="3378819" cy="646331"/>
          </a:xfrm>
          <a:prstGeom prst="rect">
            <a:avLst/>
          </a:prstGeom>
          <a:noFill/>
        </p:spPr>
        <p:txBody>
          <a:bodyPr wrap="square" rtlCol="0">
            <a:spAutoFit/>
          </a:bodyPr>
          <a:lstStyle/>
          <a:p>
            <a:r>
              <a:rPr lang="en-IN" altLang="en-US" sz="1800" b="1" dirty="0">
                <a:ln/>
                <a:effectLst/>
                <a:latin typeface="Calibri" panose="020F0502020204030204" pitchFamily="34" charset="0"/>
                <a:cs typeface="Calibri" panose="020F0502020204030204" pitchFamily="34" charset="0"/>
              </a:rPr>
              <a:t>Simple pre-processing- Input</a:t>
            </a:r>
            <a:endParaRPr lang="en-US" b="1" dirty="0"/>
          </a:p>
          <a:p>
            <a:r>
              <a:rPr lang="en-US" b="1" dirty="0"/>
              <a:t>Random Size</a:t>
            </a:r>
            <a:endParaRPr lang="en-IN" b="1" dirty="0"/>
          </a:p>
        </p:txBody>
      </p:sp>
      <p:pic>
        <p:nvPicPr>
          <p:cNvPr id="8" name="Picture 7"/>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07827" y="1766140"/>
            <a:ext cx="3027469" cy="227060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511962" y="4731674"/>
            <a:ext cx="1219200" cy="1219200"/>
          </a:xfrm>
          <a:prstGeom prst="rect">
            <a:avLst/>
          </a:prstGeom>
        </p:spPr>
      </p:pic>
      <p:sp>
        <p:nvSpPr>
          <p:cNvPr id="10" name="TextBox 9">
            <a:extLst>
              <a:ext uri="{FF2B5EF4-FFF2-40B4-BE49-F238E27FC236}">
                <a16:creationId xmlns:a16="http://schemas.microsoft.com/office/drawing/2014/main" xmlns="" id="{C19C3F53-6F6C-2738-39ED-65302373005D}"/>
              </a:ext>
            </a:extLst>
          </p:cNvPr>
          <p:cNvSpPr txBox="1"/>
          <p:nvPr/>
        </p:nvSpPr>
        <p:spPr>
          <a:xfrm>
            <a:off x="6295879" y="882645"/>
            <a:ext cx="6094140" cy="369332"/>
          </a:xfrm>
          <a:prstGeom prst="rect">
            <a:avLst/>
          </a:prstGeom>
          <a:noFill/>
        </p:spPr>
        <p:txBody>
          <a:bodyPr wrap="square">
            <a:spAutoFit/>
          </a:bodyPr>
          <a:lstStyle/>
          <a:p>
            <a:r>
              <a:rPr lang="en-IN" altLang="en-US" sz="1800" b="1" dirty="0">
                <a:ln/>
                <a:effectLst/>
                <a:latin typeface="Calibri" panose="020F0502020204030204" pitchFamily="34" charset="0"/>
                <a:cs typeface="Calibri" panose="020F0502020204030204" pitchFamily="34" charset="0"/>
              </a:rPr>
              <a:t>Aspect </a:t>
            </a:r>
            <a:r>
              <a:rPr lang="en-IN" altLang="en-US" sz="1800" b="1">
                <a:ln/>
                <a:effectLst/>
                <a:latin typeface="Calibri" panose="020F0502020204030204" pitchFamily="34" charset="0"/>
                <a:cs typeface="Calibri" panose="020F0502020204030204" pitchFamily="34" charset="0"/>
              </a:rPr>
              <a:t>aware pre-processing- </a:t>
            </a:r>
            <a:r>
              <a:rPr lang="en-IN" altLang="en-US" sz="1800" b="1" dirty="0">
                <a:ln/>
                <a:effectLst/>
                <a:latin typeface="Calibri" panose="020F0502020204030204" pitchFamily="34" charset="0"/>
                <a:cs typeface="Calibri" panose="020F0502020204030204" pitchFamily="34" charset="0"/>
              </a:rPr>
              <a:t>Input</a:t>
            </a:r>
            <a:endParaRPr lang="en-IN" dirty="0"/>
          </a:p>
        </p:txBody>
      </p:sp>
      <p:pic>
        <p:nvPicPr>
          <p:cNvPr id="11" name="Picture 10">
            <a:extLst>
              <a:ext uri="{FF2B5EF4-FFF2-40B4-BE49-F238E27FC236}">
                <a16:creationId xmlns:a16="http://schemas.microsoft.com/office/drawing/2014/main" xmlns="" id="{7CE9CFEC-7744-7664-0247-16767DC0BFA9}"/>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503106" y="1454263"/>
            <a:ext cx="3027469" cy="2134703"/>
          </a:xfrm>
          <a:prstGeom prst="rect">
            <a:avLst/>
          </a:prstGeom>
        </p:spPr>
      </p:pic>
      <p:pic>
        <p:nvPicPr>
          <p:cNvPr id="12" name="Picture 11">
            <a:extLst>
              <a:ext uri="{FF2B5EF4-FFF2-40B4-BE49-F238E27FC236}">
                <a16:creationId xmlns:a16="http://schemas.microsoft.com/office/drawing/2014/main" xmlns="" id="{720F0DD5-CD46-06BA-1A2F-733E7E16FEF7}"/>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713014" y="4627816"/>
            <a:ext cx="1219200" cy="1219200"/>
          </a:xfrm>
          <a:prstGeom prst="rect">
            <a:avLst/>
          </a:prstGeom>
        </p:spPr>
      </p:pic>
      <p:sp>
        <p:nvSpPr>
          <p:cNvPr id="13" name="TextBox 12">
            <a:extLst>
              <a:ext uri="{FF2B5EF4-FFF2-40B4-BE49-F238E27FC236}">
                <a16:creationId xmlns:a16="http://schemas.microsoft.com/office/drawing/2014/main" xmlns="" id="{96D7963A-F60B-CB78-98FC-8D9C2F94B60E}"/>
              </a:ext>
            </a:extLst>
          </p:cNvPr>
          <p:cNvSpPr txBox="1"/>
          <p:nvPr/>
        </p:nvSpPr>
        <p:spPr>
          <a:xfrm>
            <a:off x="6750291" y="5847016"/>
            <a:ext cx="6255834" cy="646331"/>
          </a:xfrm>
          <a:prstGeom prst="rect">
            <a:avLst/>
          </a:prstGeom>
          <a:noFill/>
        </p:spPr>
        <p:txBody>
          <a:bodyPr wrap="square">
            <a:spAutoFit/>
          </a:bodyPr>
          <a:lstStyle/>
          <a:p>
            <a:r>
              <a:rPr lang="en-US" sz="1800" b="1" dirty="0"/>
              <a:t>OUTPUT</a:t>
            </a:r>
          </a:p>
          <a:p>
            <a:r>
              <a:rPr lang="en-US" sz="1800" b="1" dirty="0"/>
              <a:t>128 * 128 preprocessed</a:t>
            </a:r>
            <a:endParaRPr lang="en-IN" sz="1800" b="1" dirty="0"/>
          </a:p>
        </p:txBody>
      </p:sp>
      <p:sp>
        <p:nvSpPr>
          <p:cNvPr id="7" name="Arrow: Down 6">
            <a:extLst>
              <a:ext uri="{FF2B5EF4-FFF2-40B4-BE49-F238E27FC236}">
                <a16:creationId xmlns:a16="http://schemas.microsoft.com/office/drawing/2014/main" xmlns="" id="{52EFCC07-BA9F-3ADE-CCCB-6C9BF5669984}"/>
              </a:ext>
            </a:extLst>
          </p:cNvPr>
          <p:cNvSpPr/>
          <p:nvPr/>
        </p:nvSpPr>
        <p:spPr>
          <a:xfrm>
            <a:off x="2121561" y="4108391"/>
            <a:ext cx="275951" cy="519365"/>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4" name="Arrow: Down 13">
            <a:extLst>
              <a:ext uri="{FF2B5EF4-FFF2-40B4-BE49-F238E27FC236}">
                <a16:creationId xmlns:a16="http://schemas.microsoft.com/office/drawing/2014/main" xmlns="" id="{1ADC2D9C-3AD4-13D6-7520-6AC2DABEA00B}"/>
              </a:ext>
            </a:extLst>
          </p:cNvPr>
          <p:cNvSpPr/>
          <p:nvPr/>
        </p:nvSpPr>
        <p:spPr>
          <a:xfrm>
            <a:off x="8046663" y="3791253"/>
            <a:ext cx="275951" cy="646932"/>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5" name="TextBox 14">
            <a:extLst>
              <a:ext uri="{FF2B5EF4-FFF2-40B4-BE49-F238E27FC236}">
                <a16:creationId xmlns:a16="http://schemas.microsoft.com/office/drawing/2014/main" xmlns="" id="{A837AE58-27DF-DBE4-4307-8FF1EBD87721}"/>
              </a:ext>
            </a:extLst>
          </p:cNvPr>
          <p:cNvSpPr txBox="1"/>
          <p:nvPr/>
        </p:nvSpPr>
        <p:spPr>
          <a:xfrm>
            <a:off x="2731162" y="4200801"/>
            <a:ext cx="1918897" cy="369332"/>
          </a:xfrm>
          <a:prstGeom prst="rect">
            <a:avLst/>
          </a:prstGeom>
          <a:noFill/>
        </p:spPr>
        <p:txBody>
          <a:bodyPr wrap="square" rtlCol="0">
            <a:spAutoFit/>
          </a:bodyPr>
          <a:lstStyle/>
          <a:p>
            <a:r>
              <a:rPr lang="en-IN" dirty="0"/>
              <a:t>Size is reduced</a:t>
            </a:r>
          </a:p>
        </p:txBody>
      </p:sp>
      <p:sp>
        <p:nvSpPr>
          <p:cNvPr id="16" name="TextBox 15">
            <a:extLst>
              <a:ext uri="{FF2B5EF4-FFF2-40B4-BE49-F238E27FC236}">
                <a16:creationId xmlns:a16="http://schemas.microsoft.com/office/drawing/2014/main" xmlns="" id="{4F63973C-09C1-21F0-CD87-60A13A92DD3C}"/>
              </a:ext>
            </a:extLst>
          </p:cNvPr>
          <p:cNvSpPr txBox="1"/>
          <p:nvPr/>
        </p:nvSpPr>
        <p:spPr>
          <a:xfrm>
            <a:off x="8608741" y="3923725"/>
            <a:ext cx="1973766" cy="369332"/>
          </a:xfrm>
          <a:prstGeom prst="rect">
            <a:avLst/>
          </a:prstGeom>
          <a:noFill/>
        </p:spPr>
        <p:txBody>
          <a:bodyPr wrap="square" rtlCol="0">
            <a:spAutoFit/>
          </a:bodyPr>
          <a:lstStyle/>
          <a:p>
            <a:r>
              <a:rPr lang="en-IN" dirty="0"/>
              <a:t>Edges are cut</a:t>
            </a:r>
          </a:p>
        </p:txBody>
      </p:sp>
    </p:spTree>
    <p:extLst>
      <p:ext uri="{BB962C8B-B14F-4D97-AF65-F5344CB8AC3E}">
        <p14:creationId xmlns:p14="http://schemas.microsoft.com/office/powerpoint/2010/main" xmlns="" val="3190832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0E02E3FC-8C1D-4ADD-9DC2-2A455030474A}"/>
              </a:ext>
            </a:extLst>
          </p:cNvPr>
          <p:cNvSpPr txBox="1">
            <a:spLocks/>
          </p:cNvSpPr>
          <p:nvPr/>
        </p:nvSpPr>
        <p:spPr>
          <a:xfrm>
            <a:off x="569030" y="502692"/>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mn-lt"/>
                <a:cs typeface="+mn-lt"/>
              </a:rPr>
              <a:t>DATASET PREPROCESSING</a:t>
            </a:r>
          </a:p>
        </p:txBody>
      </p:sp>
      <p:sp>
        <p:nvSpPr>
          <p:cNvPr id="3" name="TextBox 2"/>
          <p:cNvSpPr txBox="1"/>
          <p:nvPr/>
        </p:nvSpPr>
        <p:spPr>
          <a:xfrm>
            <a:off x="569030" y="1157210"/>
            <a:ext cx="11214538" cy="5021055"/>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A real-world data generally contains noises, missing values, and maybe in an unusable format which cannot be directly used for deep learning models.</a:t>
            </a:r>
          </a:p>
          <a:p>
            <a:pPr marL="342900" indent="-342900" algn="just">
              <a:lnSpc>
                <a:spcPct val="150000"/>
              </a:lnSpc>
              <a:buFont typeface="Arial" panose="020B0604020202020204" pitchFamily="34" charset="0"/>
              <a:buChar char="•"/>
            </a:pPr>
            <a:r>
              <a:rPr lang="en-US" sz="2400" dirty="0"/>
              <a:t>The most common image data input parameters are the number of images, image height, image width, number of channels, and the number of levels per pixel.</a:t>
            </a:r>
          </a:p>
          <a:p>
            <a:pPr marL="342900" indent="-342900" algn="just">
              <a:lnSpc>
                <a:spcPct val="150000"/>
              </a:lnSpc>
              <a:buFont typeface="Arial" panose="020B0604020202020204" pitchFamily="34" charset="0"/>
              <a:buChar char="•"/>
            </a:pPr>
            <a:r>
              <a:rPr lang="en-US" sz="2400" dirty="0"/>
              <a:t>Endoscopic images that differ in size are converted to images with dimensions of 128*128</a:t>
            </a:r>
          </a:p>
          <a:p>
            <a:pPr marL="342900" indent="-342900" algn="just">
              <a:lnSpc>
                <a:spcPct val="150000"/>
              </a:lnSpc>
              <a:buFont typeface="Arial" panose="020B0604020202020204" pitchFamily="34" charset="0"/>
              <a:buChar char="•"/>
            </a:pPr>
            <a:r>
              <a:rPr lang="en-US" sz="2400" dirty="0"/>
              <a:t>Aspect aware ratio is done for all the images in which the edges of the images are cut to make the images in the understandable format.</a:t>
            </a:r>
          </a:p>
          <a:p>
            <a:pPr marL="342900" indent="-342900" algn="just">
              <a:lnSpc>
                <a:spcPct val="150000"/>
              </a:lnSpc>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4006128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0562EC9B-F6FB-4732-5ED3-7DC815B3553E}"/>
              </a:ext>
            </a:extLst>
          </p:cNvPr>
          <p:cNvPicPr>
            <a:picLocks noChangeAspect="1"/>
          </p:cNvPicPr>
          <p:nvPr/>
        </p:nvPicPr>
        <p:blipFill>
          <a:blip r:embed="rId2"/>
          <a:stretch>
            <a:fillRect/>
          </a:stretch>
        </p:blipFill>
        <p:spPr>
          <a:xfrm>
            <a:off x="4411283" y="1210922"/>
            <a:ext cx="3010729" cy="1969179"/>
          </a:xfrm>
          <a:prstGeom prst="rect">
            <a:avLst/>
          </a:prstGeom>
        </p:spPr>
      </p:pic>
      <p:pic>
        <p:nvPicPr>
          <p:cNvPr id="3" name="Picture 2">
            <a:extLst>
              <a:ext uri="{FF2B5EF4-FFF2-40B4-BE49-F238E27FC236}">
                <a16:creationId xmlns:a16="http://schemas.microsoft.com/office/drawing/2014/main" xmlns="" id="{95991566-F725-C51F-483A-86B0160BAD7A}"/>
              </a:ext>
            </a:extLst>
          </p:cNvPr>
          <p:cNvPicPr>
            <a:picLocks noChangeAspect="1"/>
          </p:cNvPicPr>
          <p:nvPr/>
        </p:nvPicPr>
        <p:blipFill>
          <a:blip r:embed="rId3"/>
          <a:stretch>
            <a:fillRect/>
          </a:stretch>
        </p:blipFill>
        <p:spPr>
          <a:xfrm>
            <a:off x="8316337" y="1120435"/>
            <a:ext cx="3109229" cy="1969178"/>
          </a:xfrm>
          <a:prstGeom prst="rect">
            <a:avLst/>
          </a:prstGeom>
        </p:spPr>
      </p:pic>
      <p:pic>
        <p:nvPicPr>
          <p:cNvPr id="4" name="Picture 3">
            <a:extLst>
              <a:ext uri="{FF2B5EF4-FFF2-40B4-BE49-F238E27FC236}">
                <a16:creationId xmlns:a16="http://schemas.microsoft.com/office/drawing/2014/main" xmlns="" id="{6F59E8B6-8DC5-D2D7-E406-00FA6599F136}"/>
              </a:ext>
            </a:extLst>
          </p:cNvPr>
          <p:cNvPicPr>
            <a:picLocks noChangeAspect="1"/>
          </p:cNvPicPr>
          <p:nvPr/>
        </p:nvPicPr>
        <p:blipFill>
          <a:blip r:embed="rId4"/>
          <a:stretch>
            <a:fillRect/>
          </a:stretch>
        </p:blipFill>
        <p:spPr>
          <a:xfrm>
            <a:off x="8316337" y="3882768"/>
            <a:ext cx="3247831" cy="2289432"/>
          </a:xfrm>
          <a:prstGeom prst="rect">
            <a:avLst/>
          </a:prstGeom>
        </p:spPr>
      </p:pic>
      <p:pic>
        <p:nvPicPr>
          <p:cNvPr id="5" name="Picture 4">
            <a:extLst>
              <a:ext uri="{FF2B5EF4-FFF2-40B4-BE49-F238E27FC236}">
                <a16:creationId xmlns:a16="http://schemas.microsoft.com/office/drawing/2014/main" xmlns="" id="{0CFC27EA-7464-4450-0D69-277E702F65E3}"/>
              </a:ext>
            </a:extLst>
          </p:cNvPr>
          <p:cNvPicPr>
            <a:picLocks noChangeAspect="1"/>
          </p:cNvPicPr>
          <p:nvPr/>
        </p:nvPicPr>
        <p:blipFill>
          <a:blip r:embed="rId5"/>
          <a:stretch>
            <a:fillRect/>
          </a:stretch>
        </p:blipFill>
        <p:spPr>
          <a:xfrm>
            <a:off x="4441682" y="3895723"/>
            <a:ext cx="2949929" cy="2304968"/>
          </a:xfrm>
          <a:prstGeom prst="rect">
            <a:avLst/>
          </a:prstGeom>
        </p:spPr>
      </p:pic>
      <p:pic>
        <p:nvPicPr>
          <p:cNvPr id="6" name="Picture 5">
            <a:extLst>
              <a:ext uri="{FF2B5EF4-FFF2-40B4-BE49-F238E27FC236}">
                <a16:creationId xmlns:a16="http://schemas.microsoft.com/office/drawing/2014/main" xmlns="" id="{309A4174-799D-F3B5-7360-3593EF5E62F8}"/>
              </a:ext>
            </a:extLst>
          </p:cNvPr>
          <p:cNvPicPr>
            <a:picLocks noChangeAspect="1"/>
          </p:cNvPicPr>
          <p:nvPr/>
        </p:nvPicPr>
        <p:blipFill>
          <a:blip r:embed="rId6"/>
          <a:stretch>
            <a:fillRect/>
          </a:stretch>
        </p:blipFill>
        <p:spPr>
          <a:xfrm>
            <a:off x="458410" y="3882768"/>
            <a:ext cx="2950720" cy="2209718"/>
          </a:xfrm>
          <a:prstGeom prst="rect">
            <a:avLst/>
          </a:prstGeom>
        </p:spPr>
      </p:pic>
      <p:sp>
        <p:nvSpPr>
          <p:cNvPr id="7" name="Arrow: Right 6">
            <a:extLst>
              <a:ext uri="{FF2B5EF4-FFF2-40B4-BE49-F238E27FC236}">
                <a16:creationId xmlns:a16="http://schemas.microsoft.com/office/drawing/2014/main" xmlns="" id="{804BE893-1E21-2445-488B-2E502C10A845}"/>
              </a:ext>
            </a:extLst>
          </p:cNvPr>
          <p:cNvSpPr/>
          <p:nvPr/>
        </p:nvSpPr>
        <p:spPr>
          <a:xfrm>
            <a:off x="3638550" y="2009775"/>
            <a:ext cx="552450" cy="371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xmlns="" id="{031A2716-182F-E376-40E2-A6B45878CDA9}"/>
              </a:ext>
            </a:extLst>
          </p:cNvPr>
          <p:cNvSpPr/>
          <p:nvPr/>
        </p:nvSpPr>
        <p:spPr>
          <a:xfrm>
            <a:off x="7591424" y="2009775"/>
            <a:ext cx="495493" cy="371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xmlns="" id="{D88FEA76-073B-5C32-3392-7220131C724C}"/>
              </a:ext>
            </a:extLst>
          </p:cNvPr>
          <p:cNvSpPr/>
          <p:nvPr/>
        </p:nvSpPr>
        <p:spPr>
          <a:xfrm flipH="1">
            <a:off x="3576637" y="4790993"/>
            <a:ext cx="676275" cy="371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xmlns="" id="{8BA9179F-EE76-EDB1-AC68-C83BCB4F8549}"/>
              </a:ext>
            </a:extLst>
          </p:cNvPr>
          <p:cNvSpPr/>
          <p:nvPr/>
        </p:nvSpPr>
        <p:spPr>
          <a:xfrm flipH="1">
            <a:off x="7531037" y="4790993"/>
            <a:ext cx="676275" cy="371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xmlns="" id="{A00C64C6-41F5-9860-31E9-7FDB43C62AD8}"/>
              </a:ext>
            </a:extLst>
          </p:cNvPr>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505840" y="1210922"/>
            <a:ext cx="2903290" cy="1969179"/>
          </a:xfrm>
          <a:prstGeom prst="rect">
            <a:avLst/>
          </a:prstGeom>
        </p:spPr>
      </p:pic>
      <p:sp>
        <p:nvSpPr>
          <p:cNvPr id="13" name="Rectangle 12">
            <a:extLst>
              <a:ext uri="{FF2B5EF4-FFF2-40B4-BE49-F238E27FC236}">
                <a16:creationId xmlns:a16="http://schemas.microsoft.com/office/drawing/2014/main" xmlns="" id="{818D3871-7F5D-CA6D-54CC-08ACDE14FAE7}"/>
              </a:ext>
            </a:extLst>
          </p:cNvPr>
          <p:cNvSpPr/>
          <p:nvPr/>
        </p:nvSpPr>
        <p:spPr>
          <a:xfrm>
            <a:off x="1666875" y="4467225"/>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xmlns="" id="{9371D544-FED0-7BD0-3723-A92FB56C2958}"/>
              </a:ext>
            </a:extLst>
          </p:cNvPr>
          <p:cNvSpPr txBox="1"/>
          <p:nvPr/>
        </p:nvSpPr>
        <p:spPr>
          <a:xfrm>
            <a:off x="627832" y="495300"/>
            <a:ext cx="6794180" cy="861774"/>
          </a:xfrm>
          <a:prstGeom prst="rect">
            <a:avLst/>
          </a:prstGeom>
          <a:noFill/>
        </p:spPr>
        <p:txBody>
          <a:bodyPr wrap="square" rtlCol="0">
            <a:spAutoFit/>
          </a:bodyPr>
          <a:lstStyle/>
          <a:p>
            <a:r>
              <a:rPr lang="en-US" sz="3200" dirty="0">
                <a:solidFill>
                  <a:schemeClr val="accent1"/>
                </a:solidFill>
                <a:latin typeface="+mn-lt"/>
                <a:cs typeface="+mn-lt"/>
              </a:rPr>
              <a:t>ANNOTATING IMAGES</a:t>
            </a:r>
          </a:p>
          <a:p>
            <a:endParaRPr lang="en-IN" dirty="0"/>
          </a:p>
        </p:txBody>
      </p:sp>
      <p:sp>
        <p:nvSpPr>
          <p:cNvPr id="23" name="Rectangle 22">
            <a:extLst>
              <a:ext uri="{FF2B5EF4-FFF2-40B4-BE49-F238E27FC236}">
                <a16:creationId xmlns:a16="http://schemas.microsoft.com/office/drawing/2014/main" xmlns="" id="{7149B5C6-EAE9-DE50-2773-19C5FAA06A46}"/>
              </a:ext>
            </a:extLst>
          </p:cNvPr>
          <p:cNvSpPr/>
          <p:nvPr/>
        </p:nvSpPr>
        <p:spPr>
          <a:xfrm>
            <a:off x="627832" y="3369680"/>
            <a:ext cx="2763102" cy="2859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INPUT IMAGE</a:t>
            </a:r>
          </a:p>
        </p:txBody>
      </p:sp>
      <p:sp>
        <p:nvSpPr>
          <p:cNvPr id="24" name="Rectangle 23">
            <a:extLst>
              <a:ext uri="{FF2B5EF4-FFF2-40B4-BE49-F238E27FC236}">
                <a16:creationId xmlns:a16="http://schemas.microsoft.com/office/drawing/2014/main" xmlns="" id="{F7AF1702-47CD-285D-DD10-F07B2854C6FE}"/>
              </a:ext>
            </a:extLst>
          </p:cNvPr>
          <p:cNvSpPr/>
          <p:nvPr/>
        </p:nvSpPr>
        <p:spPr>
          <a:xfrm>
            <a:off x="4441682" y="3369680"/>
            <a:ext cx="2949929" cy="2859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ANNOTATION TOOL</a:t>
            </a:r>
          </a:p>
        </p:txBody>
      </p:sp>
      <p:sp>
        <p:nvSpPr>
          <p:cNvPr id="25" name="Rectangle 24">
            <a:extLst>
              <a:ext uri="{FF2B5EF4-FFF2-40B4-BE49-F238E27FC236}">
                <a16:creationId xmlns:a16="http://schemas.microsoft.com/office/drawing/2014/main" xmlns="" id="{A8FA10FE-68FE-23C1-56C5-A35530F268E9}"/>
              </a:ext>
            </a:extLst>
          </p:cNvPr>
          <p:cNvSpPr/>
          <p:nvPr/>
        </p:nvSpPr>
        <p:spPr>
          <a:xfrm>
            <a:off x="8503161" y="3369680"/>
            <a:ext cx="2735579" cy="2859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OBJECT DETECTION</a:t>
            </a:r>
          </a:p>
        </p:txBody>
      </p:sp>
      <p:sp>
        <p:nvSpPr>
          <p:cNvPr id="26" name="Rectangle 25">
            <a:extLst>
              <a:ext uri="{FF2B5EF4-FFF2-40B4-BE49-F238E27FC236}">
                <a16:creationId xmlns:a16="http://schemas.microsoft.com/office/drawing/2014/main" xmlns="" id="{CE026E48-B4DD-0D6B-17F7-0BC65EAB2E66}"/>
              </a:ext>
            </a:extLst>
          </p:cNvPr>
          <p:cNvSpPr/>
          <p:nvPr/>
        </p:nvSpPr>
        <p:spPr>
          <a:xfrm>
            <a:off x="627832" y="6341138"/>
            <a:ext cx="2561417" cy="3358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JSON FILE FORMAT</a:t>
            </a:r>
          </a:p>
        </p:txBody>
      </p:sp>
      <p:sp>
        <p:nvSpPr>
          <p:cNvPr id="27" name="Rectangle 26">
            <a:extLst>
              <a:ext uri="{FF2B5EF4-FFF2-40B4-BE49-F238E27FC236}">
                <a16:creationId xmlns:a16="http://schemas.microsoft.com/office/drawing/2014/main" xmlns="" id="{3CC8E94B-3AFA-F396-CBF5-4D6C3B78F286}"/>
              </a:ext>
            </a:extLst>
          </p:cNvPr>
          <p:cNvSpPr/>
          <p:nvPr/>
        </p:nvSpPr>
        <p:spPr>
          <a:xfrm>
            <a:off x="4542438" y="6374020"/>
            <a:ext cx="2849173" cy="3358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SEGMENT ROI</a:t>
            </a:r>
          </a:p>
        </p:txBody>
      </p:sp>
      <p:sp>
        <p:nvSpPr>
          <p:cNvPr id="28" name="Rectangle 27">
            <a:extLst>
              <a:ext uri="{FF2B5EF4-FFF2-40B4-BE49-F238E27FC236}">
                <a16:creationId xmlns:a16="http://schemas.microsoft.com/office/drawing/2014/main" xmlns="" id="{7D6FB0E0-87C0-C412-EB9C-D392C5DF41B9}"/>
              </a:ext>
            </a:extLst>
          </p:cNvPr>
          <p:cNvSpPr/>
          <p:nvPr/>
        </p:nvSpPr>
        <p:spPr>
          <a:xfrm>
            <a:off x="8382262" y="6308256"/>
            <a:ext cx="2977376" cy="3686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CREATE LABELS</a:t>
            </a:r>
          </a:p>
        </p:txBody>
      </p:sp>
    </p:spTree>
    <p:extLst>
      <p:ext uri="{BB962C8B-B14F-4D97-AF65-F5344CB8AC3E}">
        <p14:creationId xmlns:p14="http://schemas.microsoft.com/office/powerpoint/2010/main" xmlns="" val="3978775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2684</TotalTime>
  <Words>1125</Words>
  <Application>Microsoft Office PowerPoint</Application>
  <PresentationFormat>Custom</PresentationFormat>
  <Paragraphs>170</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INPUT DESIGN </vt:lpstr>
      <vt:lpstr>INPUT DESIGN </vt:lpstr>
      <vt:lpstr>Slide 28</vt:lpstr>
      <vt:lpstr>Slide 29</vt:lpstr>
      <vt:lpstr>Slide 30</vt:lpstr>
      <vt:lpstr>Slide 31</vt:lpstr>
      <vt:lpstr>Slide 32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Dhivyadharshini H</cp:lastModifiedBy>
  <cp:revision>169</cp:revision>
  <dcterms:created xsi:type="dcterms:W3CDTF">2021-12-29T13:03:26Z</dcterms:created>
  <dcterms:modified xsi:type="dcterms:W3CDTF">2022-05-16T08:09:03Z</dcterms:modified>
</cp:coreProperties>
</file>