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jpeg"/>
  <Override PartName="/ppt/media/image9.jpg" ContentType="image/jpeg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60" r:id="rId4"/>
    <p:sldId id="348" r:id="rId5"/>
    <p:sldId id="259" r:id="rId6"/>
    <p:sldId id="341" r:id="rId7"/>
    <p:sldId id="270" r:id="rId8"/>
    <p:sldId id="330" r:id="rId9"/>
    <p:sldId id="335" r:id="rId10"/>
    <p:sldId id="332" r:id="rId11"/>
    <p:sldId id="334" r:id="rId12"/>
    <p:sldId id="277" r:id="rId13"/>
    <p:sldId id="342" r:id="rId14"/>
    <p:sldId id="339" r:id="rId15"/>
    <p:sldId id="337" r:id="rId16"/>
    <p:sldId id="285" r:id="rId17"/>
    <p:sldId id="291" r:id="rId18"/>
    <p:sldId id="293" r:id="rId19"/>
    <p:sldId id="302" r:id="rId20"/>
    <p:sldId id="333" r:id="rId21"/>
    <p:sldId id="340" r:id="rId22"/>
    <p:sldId id="343" r:id="rId23"/>
    <p:sldId id="344" r:id="rId24"/>
    <p:sldId id="345" r:id="rId25"/>
    <p:sldId id="346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AC4-F7D1-4D93-AB9C-C9618994034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0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AC4-F7D1-4D93-AB9C-C9618994034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9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AC4-F7D1-4D93-AB9C-C9618994034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0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FC4A-AD3A-4BC9-8FB0-4DBF17626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0A561-F48D-463A-89CD-A2CB71BC0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F612F-0159-4052-BCED-408028EE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8E45-9DEF-486B-8A21-8DAFE750E24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9B1EF-9DCA-44A3-9207-4D33029C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DD553-765E-4F97-95BC-405956F9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29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8333-8C39-434E-830D-4A11B8E0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E06F-1DC0-4C16-9448-F7D5667AE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D36D0-9658-4A3F-BB41-79E4873B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8E45-9DEF-486B-8A21-8DAFE750E24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4114-41CE-4E13-8674-B99DC4C5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37069-92DF-4323-B74D-81793A5C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23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C1E9-96E9-499E-88D1-B9D144C25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3163D-6F75-4EE9-9C3D-01B0496C9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8705B-E845-47B8-A1D7-44744884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8E45-9DEF-486B-8A21-8DAFE750E24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28DE2-F1E1-454C-BBAC-E746C2C3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BC8BA-92B4-4750-ACB3-BF9C7F5A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75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0AD9-DF29-47B3-AAA1-2B55D6CE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61FA-8382-4EC8-88B8-982A17141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F8765-0F63-44CE-B71F-53196644F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AB6E9-213F-4976-85AE-653B7B48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8E45-9DEF-486B-8A21-8DAFE750E24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48CBA-57E5-4BC4-B8B7-14E92D28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3101C-389D-428F-AC6D-306DECBE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31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2119-B142-4286-AA29-DDC07A31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433A6-F42F-4DAC-969F-23B6FB41B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5B067-5B68-4A89-85D3-5BF18F7F9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81E90-B8C9-423E-BC89-69827F3B9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BA21-A154-4473-A3D2-DD03D7CDF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11AF9-E4A5-4863-B8FD-6035C7F0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8E45-9DEF-486B-8A21-8DAFE750E24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A816F-A222-4EE1-8F2D-BC83D8E0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8C3AC-364B-4C5E-9F97-8DEA7EEB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07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B209-DF43-4F85-B969-A1351E45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CE667-107A-41CB-892C-43569044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8E45-9DEF-486B-8A21-8DAFE750E24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CB4A0-386D-44F6-8D65-761D3CB3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327A8-141F-4F01-A123-9EFD4FB6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69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6460D-F941-4C82-9ECC-CED69765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8E45-9DEF-486B-8A21-8DAFE750E24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E00E0-6182-444D-9D2C-F7F9B5F5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93009-73FD-4505-B8CE-36C2B710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28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75A1-4C60-46AF-8759-AE19421D4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E0ACA-59D1-45F2-B281-1DD1BAEE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4C5E0-9986-473D-9156-D93739B8A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70194-9E9D-4031-B64E-4D1CF2C8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8E45-9DEF-486B-8A21-8DAFE750E24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8C04E-9C90-43D1-B572-39D065B6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1E914-A83F-4ADB-B5E1-D35FDA71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AC4-F7D1-4D93-AB9C-C9618994034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60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5A1E-C617-40F4-8551-7321919F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394D7-D447-4B10-8AEB-D9AB538C8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48ED2-5AD6-4050-A1E3-BB39088FF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9F2D1-7D1F-4F57-95D4-B5977CB1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8E45-9DEF-486B-8A21-8DAFE750E24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D7135-1F58-4E9F-9179-1503605C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C58E3-E7DF-4A3E-BB38-D823C6CB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56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3091-16B3-4F03-8582-9ED3644F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F0D96-92F9-4821-B67C-50753B427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61077-C0A4-44A9-B101-13D526FD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8E45-9DEF-486B-8A21-8DAFE750E24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61F59-36E0-4211-A105-D4C8B19B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7F0AC-7B02-4DBE-AA07-E9222F37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11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CFF94-9DE9-4CBB-B1BA-D04FD3102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C674E-32CA-4445-8747-54D24CF61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B8873-EFE2-478D-B817-76A96CDD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8E45-9DEF-486B-8A21-8DAFE750E24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9569E-C801-4C70-8251-F7D99AF1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F16E0-FF1D-4603-94CE-32ED9826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9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AC4-F7D1-4D93-AB9C-C9618994034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6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AC4-F7D1-4D93-AB9C-C9618994034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4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AC4-F7D1-4D93-AB9C-C9618994034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2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AC4-F7D1-4D93-AB9C-C9618994034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0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AC4-F7D1-4D93-AB9C-C9618994034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5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AC4-F7D1-4D93-AB9C-C9618994034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1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AC4-F7D1-4D93-AB9C-C9618994034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B4AC4-F7D1-4D93-AB9C-C9618994034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8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6270F-4A28-4779-BEDB-72E6A8233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23A2-8B9A-4151-8165-A4A4E4A17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645F9-291E-4B1B-AE2B-4A9002247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08E45-9DEF-486B-8A21-8DAFE750E24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5011C-3366-421F-B595-49D2D0668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9A6F-5E19-4059-B570-36AEF68D0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4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TCYB.2020.3024868" TargetMode="External"/><Relationship Id="rId7" Type="http://schemas.openxmlformats.org/officeDocument/2006/relationships/hyperlink" Target="https://doi.org/10.1109/TBCAS.2019.2954846" TargetMode="External"/><Relationship Id="rId2" Type="http://schemas.openxmlformats.org/officeDocument/2006/relationships/hyperlink" Target="https://doi.org/10.1109/TSMC.2021.3096974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i.org/10.1109/TII.2020.3011675" TargetMode="External"/><Relationship Id="rId5" Type="http://schemas.openxmlformats.org/officeDocument/2006/relationships/hyperlink" Target="https://doi.org/10.1109/TRPMS.2020.2994870" TargetMode="External"/><Relationship Id="rId4" Type="http://schemas.openxmlformats.org/officeDocument/2006/relationships/hyperlink" Target="https://doi.org/10.1109/TBCAS.2019.295927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50FB0D-E624-46FF-9182-FAB39DC3D132}"/>
              </a:ext>
            </a:extLst>
          </p:cNvPr>
          <p:cNvSpPr/>
          <p:nvPr/>
        </p:nvSpPr>
        <p:spPr>
          <a:xfrm>
            <a:off x="855519" y="683024"/>
            <a:ext cx="104740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b="1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</a:rPr>
              <a:t>DIAGNOSIS OF GASTRIC CANCER USING MIFNET ALGORITHM</a:t>
            </a:r>
            <a:endParaRPr lang="en-US" sz="4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BE3C8-59B0-4342-A332-50016DF9EA5C}"/>
              </a:ext>
            </a:extLst>
          </p:cNvPr>
          <p:cNvSpPr txBox="1"/>
          <p:nvPr/>
        </p:nvSpPr>
        <p:spPr>
          <a:xfrm>
            <a:off x="6305550" y="2924175"/>
            <a:ext cx="42767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H.DHIVYADHARSHINI – 211418104052</a:t>
            </a:r>
          </a:p>
          <a:p>
            <a:r>
              <a:rPr lang="en-US" dirty="0"/>
              <a:t>R.DIVYA DHARSHINI – 211418104055</a:t>
            </a:r>
          </a:p>
          <a:p>
            <a:r>
              <a:rPr lang="en-US" dirty="0"/>
              <a:t>S.KEERTHANA – 211418104118</a:t>
            </a:r>
          </a:p>
          <a:p>
            <a:endParaRPr lang="en-US" dirty="0"/>
          </a:p>
          <a:p>
            <a:r>
              <a:rPr lang="en-US" dirty="0"/>
              <a:t>PROJECT GUIDE: </a:t>
            </a:r>
            <a:r>
              <a:rPr lang="en-US" dirty="0" err="1"/>
              <a:t>Dr.K.Sangeetha</a:t>
            </a:r>
            <a:endParaRPr lang="en-US" dirty="0"/>
          </a:p>
          <a:p>
            <a:r>
              <a:rPr lang="en-US" dirty="0"/>
              <a:t>                              Associate Professor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4666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9870" y="158116"/>
            <a:ext cx="3466919" cy="544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SEQUENCE  DIAGRAM</a:t>
            </a:r>
            <a:endParaRPr kumimoji="0" lang="en-I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71" y="1136468"/>
            <a:ext cx="7930709" cy="519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79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0E02E3FC-8C1D-4ADD-9DC2-2A455030474A}"/>
              </a:ext>
            </a:extLst>
          </p:cNvPr>
          <p:cNvSpPr txBox="1">
            <a:spLocks/>
          </p:cNvSpPr>
          <p:nvPr/>
        </p:nvSpPr>
        <p:spPr>
          <a:xfrm>
            <a:off x="491757" y="412540"/>
            <a:ext cx="9642288" cy="6545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/>
                </a:solidFill>
                <a:latin typeface="+mn-lt"/>
                <a:cs typeface="+mn-lt"/>
              </a:rPr>
              <a:t>MODULES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1757" y="1170089"/>
            <a:ext cx="104472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Gastric Cancer Dataset Collection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Dataset Preprocessing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Annotating Images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MIFNET Algorithm training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Validation and Evaluation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Disease Prediction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Web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347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0E02E3FC-8C1D-4ADD-9DC2-2A455030474A}"/>
              </a:ext>
            </a:extLst>
          </p:cNvPr>
          <p:cNvSpPr txBox="1">
            <a:spLocks/>
          </p:cNvSpPr>
          <p:nvPr/>
        </p:nvSpPr>
        <p:spPr>
          <a:xfrm>
            <a:off x="491757" y="412540"/>
            <a:ext cx="9642288" cy="6545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j-ea"/>
              <a:cs typeface="Calibri" panose="020F0502020204030204"/>
            </a:endParaRPr>
          </a:p>
          <a:p>
            <a:r>
              <a:rPr lang="en-IN" sz="3200" b="1" dirty="0">
                <a:solidFill>
                  <a:schemeClr val="accent1"/>
                </a:solidFill>
              </a:rPr>
              <a:t>GASTRIC CANCER DATASET COLLECTION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j-ea"/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F67C2-5CDF-E581-522A-DE7D3036D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1" y="1724024"/>
            <a:ext cx="9210674" cy="506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6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429409" y="213099"/>
            <a:ext cx="1051560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2800" b="1" dirty="0">
                <a:ln/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PREPROCESSING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6247" y="5968454"/>
            <a:ext cx="3378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  <a:p>
            <a:r>
              <a:rPr lang="en-US" b="1" dirty="0"/>
              <a:t>128 * 128 preprocessed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9768" y="955749"/>
            <a:ext cx="3378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800" b="1" dirty="0">
                <a:ln/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Simple pre-processing- Input</a:t>
            </a:r>
            <a:endParaRPr lang="en-US" b="1" dirty="0"/>
          </a:p>
          <a:p>
            <a:r>
              <a:rPr lang="en-US" b="1" dirty="0"/>
              <a:t>Random Size</a:t>
            </a:r>
            <a:endParaRPr lang="en-IN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27" y="1766140"/>
            <a:ext cx="3027469" cy="2270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62" y="4731674"/>
            <a:ext cx="1219200" cy="1219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9C3F53-6F6C-2738-39ED-65302373005D}"/>
              </a:ext>
            </a:extLst>
          </p:cNvPr>
          <p:cNvSpPr txBox="1"/>
          <p:nvPr/>
        </p:nvSpPr>
        <p:spPr>
          <a:xfrm>
            <a:off x="6295879" y="882645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1800" b="1" dirty="0">
                <a:ln/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Aspect </a:t>
            </a:r>
            <a:r>
              <a:rPr lang="en-IN" altLang="en-US" sz="1800" b="1">
                <a:ln/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aware pre-processing- </a:t>
            </a:r>
            <a:r>
              <a:rPr lang="en-IN" altLang="en-US" sz="1800" b="1" dirty="0">
                <a:ln/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E9CFEC-7744-7664-0247-16767DC0B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106" y="1454263"/>
            <a:ext cx="3027469" cy="21347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0F0DD5-CD46-06BA-1A2F-733E7E16F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014" y="4627816"/>
            <a:ext cx="1219200" cy="1219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D7963A-F60B-CB78-98FC-8D9C2F94B60E}"/>
              </a:ext>
            </a:extLst>
          </p:cNvPr>
          <p:cNvSpPr txBox="1"/>
          <p:nvPr/>
        </p:nvSpPr>
        <p:spPr>
          <a:xfrm>
            <a:off x="6750291" y="5847016"/>
            <a:ext cx="62558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OUTPUT</a:t>
            </a:r>
          </a:p>
          <a:p>
            <a:r>
              <a:rPr lang="en-US" sz="1800" b="1" dirty="0"/>
              <a:t>128 * 128 preprocessed</a:t>
            </a:r>
            <a:endParaRPr lang="en-IN" sz="1800" b="1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2EFCC07-BA9F-3ADE-CCCB-6C9BF5669984}"/>
              </a:ext>
            </a:extLst>
          </p:cNvPr>
          <p:cNvSpPr/>
          <p:nvPr/>
        </p:nvSpPr>
        <p:spPr>
          <a:xfrm>
            <a:off x="2121561" y="4108391"/>
            <a:ext cx="275951" cy="51936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ADC2D9C-3AD4-13D6-7520-6AC2DABEA00B}"/>
              </a:ext>
            </a:extLst>
          </p:cNvPr>
          <p:cNvSpPr/>
          <p:nvPr/>
        </p:nvSpPr>
        <p:spPr>
          <a:xfrm>
            <a:off x="8046663" y="3791253"/>
            <a:ext cx="275951" cy="64693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37AE58-27DF-DBE4-4307-8FF1EBD87721}"/>
              </a:ext>
            </a:extLst>
          </p:cNvPr>
          <p:cNvSpPr txBox="1"/>
          <p:nvPr/>
        </p:nvSpPr>
        <p:spPr>
          <a:xfrm>
            <a:off x="2731162" y="4200801"/>
            <a:ext cx="191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Size is reduced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63973C-09C1-21F0-CD87-60A13A92DD3C}"/>
              </a:ext>
            </a:extLst>
          </p:cNvPr>
          <p:cNvSpPr txBox="1"/>
          <p:nvPr/>
        </p:nvSpPr>
        <p:spPr>
          <a:xfrm>
            <a:off x="8608741" y="3923725"/>
            <a:ext cx="197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Edges are cut</a:t>
            </a:r>
          </a:p>
        </p:txBody>
      </p:sp>
    </p:spTree>
    <p:extLst>
      <p:ext uri="{BB962C8B-B14F-4D97-AF65-F5344CB8AC3E}">
        <p14:creationId xmlns:p14="http://schemas.microsoft.com/office/powerpoint/2010/main" val="3190832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62EC9B-F6FB-4732-5ED3-7DC815B35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283" y="1210922"/>
            <a:ext cx="3010729" cy="19691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991566-F725-C51F-483A-86B0160BA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337" y="1120435"/>
            <a:ext cx="3109229" cy="19691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59E8B6-8DC5-D2D7-E406-00FA6599F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337" y="3882768"/>
            <a:ext cx="3247831" cy="2289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C27EA-7464-4450-0D69-277E702F6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682" y="3895723"/>
            <a:ext cx="2949929" cy="23049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9A4174-799D-F3B5-7360-3593EF5E62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410" y="3882768"/>
            <a:ext cx="2950720" cy="220971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04BE893-1E21-2445-488B-2E502C10A845}"/>
              </a:ext>
            </a:extLst>
          </p:cNvPr>
          <p:cNvSpPr/>
          <p:nvPr/>
        </p:nvSpPr>
        <p:spPr>
          <a:xfrm>
            <a:off x="3638550" y="2009775"/>
            <a:ext cx="55245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31A2716-182F-E376-40E2-A6B45878CDA9}"/>
              </a:ext>
            </a:extLst>
          </p:cNvPr>
          <p:cNvSpPr/>
          <p:nvPr/>
        </p:nvSpPr>
        <p:spPr>
          <a:xfrm>
            <a:off x="7591424" y="2009775"/>
            <a:ext cx="495493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88FEA76-073B-5C32-3392-7220131C724C}"/>
              </a:ext>
            </a:extLst>
          </p:cNvPr>
          <p:cNvSpPr/>
          <p:nvPr/>
        </p:nvSpPr>
        <p:spPr>
          <a:xfrm flipH="1">
            <a:off x="3576637" y="4790993"/>
            <a:ext cx="676275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BA9179F-EE76-EDB1-AC68-C83BCB4F8549}"/>
              </a:ext>
            </a:extLst>
          </p:cNvPr>
          <p:cNvSpPr/>
          <p:nvPr/>
        </p:nvSpPr>
        <p:spPr>
          <a:xfrm flipH="1">
            <a:off x="7531037" y="4790993"/>
            <a:ext cx="676275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0C64C6-41F5-9860-31E9-7FDB43C62A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0" y="1210922"/>
            <a:ext cx="2903290" cy="196917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18D3871-7F5D-CA6D-54CC-08ACDE14FAE7}"/>
              </a:ext>
            </a:extLst>
          </p:cNvPr>
          <p:cNvSpPr/>
          <p:nvPr/>
        </p:nvSpPr>
        <p:spPr>
          <a:xfrm>
            <a:off x="1666875" y="4467225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71D544-FED0-7BD0-3723-A92FB56C2958}"/>
              </a:ext>
            </a:extLst>
          </p:cNvPr>
          <p:cNvSpPr txBox="1"/>
          <p:nvPr/>
        </p:nvSpPr>
        <p:spPr>
          <a:xfrm>
            <a:off x="627832" y="495300"/>
            <a:ext cx="67941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+mn-lt"/>
                <a:cs typeface="+mn-lt"/>
              </a:rPr>
              <a:t>ANNOTATING IMAGES</a:t>
            </a:r>
          </a:p>
          <a:p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49B5C6-EAE9-DE50-2773-19C5FAA06A46}"/>
              </a:ext>
            </a:extLst>
          </p:cNvPr>
          <p:cNvSpPr/>
          <p:nvPr/>
        </p:nvSpPr>
        <p:spPr>
          <a:xfrm>
            <a:off x="627832" y="3369680"/>
            <a:ext cx="2763102" cy="285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INPUT IMAGE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AF1702-47CD-285D-DD10-F07B2854C6FE}"/>
              </a:ext>
            </a:extLst>
          </p:cNvPr>
          <p:cNvSpPr/>
          <p:nvPr/>
        </p:nvSpPr>
        <p:spPr>
          <a:xfrm>
            <a:off x="4441682" y="3369680"/>
            <a:ext cx="2949929" cy="285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ANNOTATION TOOL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FA10FE-68FE-23C1-56C5-A35530F268E9}"/>
              </a:ext>
            </a:extLst>
          </p:cNvPr>
          <p:cNvSpPr/>
          <p:nvPr/>
        </p:nvSpPr>
        <p:spPr>
          <a:xfrm>
            <a:off x="8503161" y="3369680"/>
            <a:ext cx="2735579" cy="285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OBJECT DETECTION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026E48-B4DD-0D6B-17F7-0BC65EAB2E66}"/>
              </a:ext>
            </a:extLst>
          </p:cNvPr>
          <p:cNvSpPr/>
          <p:nvPr/>
        </p:nvSpPr>
        <p:spPr>
          <a:xfrm>
            <a:off x="627832" y="6341138"/>
            <a:ext cx="2561417" cy="335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JSON FILE FORMAT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C8E94B-3AFA-F396-CBF5-4D6C3B78F286}"/>
              </a:ext>
            </a:extLst>
          </p:cNvPr>
          <p:cNvSpPr/>
          <p:nvPr/>
        </p:nvSpPr>
        <p:spPr>
          <a:xfrm>
            <a:off x="4542438" y="6374020"/>
            <a:ext cx="2849173" cy="335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SEGMENT ROI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6FB0E0-87C0-C412-EB9C-D392C5DF41B9}"/>
              </a:ext>
            </a:extLst>
          </p:cNvPr>
          <p:cNvSpPr/>
          <p:nvPr/>
        </p:nvSpPr>
        <p:spPr>
          <a:xfrm>
            <a:off x="8382262" y="6308256"/>
            <a:ext cx="2977376" cy="3686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CREATE LABELS</a:t>
            </a:r>
          </a:p>
        </p:txBody>
      </p:sp>
    </p:spTree>
    <p:extLst>
      <p:ext uri="{BB962C8B-B14F-4D97-AF65-F5344CB8AC3E}">
        <p14:creationId xmlns:p14="http://schemas.microsoft.com/office/powerpoint/2010/main" val="3978775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0E02E3FC-8C1D-4ADD-9DC2-2A455030474A}"/>
              </a:ext>
            </a:extLst>
          </p:cNvPr>
          <p:cNvSpPr txBox="1">
            <a:spLocks/>
          </p:cNvSpPr>
          <p:nvPr/>
        </p:nvSpPr>
        <p:spPr>
          <a:xfrm>
            <a:off x="491757" y="373488"/>
            <a:ext cx="9642288" cy="6291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/>
                </a:solidFill>
                <a:cs typeface="+mn-lt"/>
              </a:rPr>
              <a:t>MIFNET ALGORITHM TRAINING PROCESS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95471" y="1760156"/>
            <a:ext cx="7443989" cy="397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77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0E02E3FC-8C1D-4ADD-9DC2-2A455030474A}"/>
              </a:ext>
            </a:extLst>
          </p:cNvPr>
          <p:cNvSpPr txBox="1">
            <a:spLocks/>
          </p:cNvSpPr>
          <p:nvPr/>
        </p:nvSpPr>
        <p:spPr>
          <a:xfrm>
            <a:off x="491757" y="373488"/>
            <a:ext cx="9642288" cy="6291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/>
                </a:solidFill>
                <a:cs typeface="+mn-lt"/>
              </a:rPr>
              <a:t>VALIDATION AND EVALUATION PROCESS</a:t>
            </a: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496" y="1136556"/>
            <a:ext cx="9285667" cy="5315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882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0E02E3FC-8C1D-4ADD-9DC2-2A455030474A}"/>
              </a:ext>
            </a:extLst>
          </p:cNvPr>
          <p:cNvSpPr txBox="1">
            <a:spLocks/>
          </p:cNvSpPr>
          <p:nvPr/>
        </p:nvSpPr>
        <p:spPr>
          <a:xfrm>
            <a:off x="491757" y="373488"/>
            <a:ext cx="9642288" cy="6291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/>
                </a:solidFill>
                <a:cs typeface="+mn-lt"/>
              </a:rPr>
              <a:t>DISEASE PREDICTION PROCESS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355" y="1559877"/>
            <a:ext cx="5422006" cy="4428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1604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09652D96-C21A-4839-94C1-18335358BF6F}"/>
              </a:ext>
            </a:extLst>
          </p:cNvPr>
          <p:cNvSpPr txBox="1">
            <a:spLocks/>
          </p:cNvSpPr>
          <p:nvPr/>
        </p:nvSpPr>
        <p:spPr>
          <a:xfrm>
            <a:off x="465999" y="1260764"/>
            <a:ext cx="11256100" cy="53723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</a:pPr>
            <a:endParaRPr lang="en-IN" sz="24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1AC3736-81CA-48AF-9AEC-EBE5EC935FE1}"/>
              </a:ext>
            </a:extLst>
          </p:cNvPr>
          <p:cNvSpPr txBox="1">
            <a:spLocks/>
          </p:cNvSpPr>
          <p:nvPr/>
        </p:nvSpPr>
        <p:spPr>
          <a:xfrm>
            <a:off x="465999" y="361547"/>
            <a:ext cx="9642288" cy="6545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/>
                </a:solidFill>
                <a:cs typeface="+mn-lt"/>
              </a:rPr>
              <a:t>WEB APPLICATION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6C3D5F99-1664-4F41-BAF7-B2558B1D9B25}"/>
              </a:ext>
            </a:extLst>
          </p:cNvPr>
          <p:cNvSpPr txBox="1">
            <a:spLocks/>
          </p:cNvSpPr>
          <p:nvPr/>
        </p:nvSpPr>
        <p:spPr>
          <a:xfrm>
            <a:off x="465999" y="1016065"/>
            <a:ext cx="11256100" cy="53723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 In this project we have used React.js which is a java script library for developing user interface.</a:t>
            </a:r>
          </a:p>
          <a:p>
            <a:pPr marL="685800" marR="467995" indent="-342900" algn="just">
              <a:lnSpc>
                <a:spcPct val="150000"/>
              </a:lnSpc>
              <a:spcBef>
                <a:spcPts val="810"/>
              </a:spcBef>
            </a:pPr>
            <a:r>
              <a:rPr lang="en-IN" sz="2200" dirty="0"/>
              <a:t>React is a JavaScript library for building user interfaces. React is used to build single-page applications. React allows us to create reusable UI components. </a:t>
            </a:r>
          </a:p>
          <a:p>
            <a:pPr marL="685800" marR="467995" indent="-342900" algn="just">
              <a:lnSpc>
                <a:spcPct val="150000"/>
              </a:lnSpc>
              <a:spcBef>
                <a:spcPts val="810"/>
              </a:spcBef>
            </a:pPr>
            <a:r>
              <a:rPr lang="en-US" sz="2200" dirty="0">
                <a:effectLst/>
                <a:ea typeface="Times New Roman" panose="02020603050405020304" pitchFamily="18" charset="0"/>
              </a:rPr>
              <a:t>Login page is created in which user name, password and </a:t>
            </a:r>
            <a:r>
              <a:rPr lang="en-US" sz="2200" spc="-33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URL field is mentioned. </a:t>
            </a:r>
          </a:p>
          <a:p>
            <a:pPr marL="685800" marR="467995" indent="-342900" algn="just">
              <a:lnSpc>
                <a:spcPct val="150000"/>
              </a:lnSpc>
              <a:spcBef>
                <a:spcPts val="810"/>
              </a:spcBef>
            </a:pPr>
            <a:r>
              <a:rPr lang="en-US" sz="2200" dirty="0">
                <a:effectLst/>
                <a:ea typeface="Times New Roman" panose="02020603050405020304" pitchFamily="18" charset="0"/>
              </a:rPr>
              <a:t>The user has to give the username, password and the URL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obtained in the backend coding developed in python. </a:t>
            </a:r>
          </a:p>
          <a:p>
            <a:pPr marL="685800" marR="467995" indent="-342900" algn="just">
              <a:lnSpc>
                <a:spcPct val="150000"/>
              </a:lnSpc>
              <a:spcBef>
                <a:spcPts val="810"/>
              </a:spcBef>
            </a:pPr>
            <a:r>
              <a:rPr lang="en-US" sz="2200" dirty="0">
                <a:effectLst/>
                <a:ea typeface="Times New Roman" panose="02020603050405020304" pitchFamily="18" charset="0"/>
              </a:rPr>
              <a:t>After that a page is directed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where the user can choose the image from the system which has to be predicted. </a:t>
            </a:r>
          </a:p>
          <a:p>
            <a:pPr marL="685800" marR="467995" indent="-342900" algn="just">
              <a:lnSpc>
                <a:spcPct val="150000"/>
              </a:lnSpc>
              <a:spcBef>
                <a:spcPts val="810"/>
              </a:spcBef>
            </a:pPr>
            <a:r>
              <a:rPr lang="en-US" sz="2200" dirty="0">
                <a:effectLst/>
                <a:ea typeface="Times New Roman" panose="02020603050405020304" pitchFamily="18" charset="0"/>
              </a:rPr>
              <a:t>Then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a submit</a:t>
            </a:r>
            <a:r>
              <a:rPr lang="en-US" sz="2200" spc="-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button</a:t>
            </a:r>
            <a:r>
              <a:rPr lang="en-US" sz="2200" spc="-2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should be clicked after</a:t>
            </a:r>
            <a:r>
              <a:rPr lang="en-US" sz="2200" spc="-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which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it</a:t>
            </a:r>
            <a:r>
              <a:rPr lang="en-US" sz="2200" spc="-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displays</a:t>
            </a:r>
            <a:r>
              <a:rPr lang="en-US" sz="2200" spc="1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the output.</a:t>
            </a:r>
            <a:endParaRPr lang="en-IN" sz="220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869437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67670522-35EA-4A3A-9419-1736ACFB6FFF}"/>
              </a:ext>
            </a:extLst>
          </p:cNvPr>
          <p:cNvSpPr txBox="1">
            <a:spLocks/>
          </p:cNvSpPr>
          <p:nvPr/>
        </p:nvSpPr>
        <p:spPr>
          <a:xfrm>
            <a:off x="733426" y="295276"/>
            <a:ext cx="9429750" cy="7429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solidFill>
                  <a:schemeClr val="accent1"/>
                </a:solidFill>
              </a:rPr>
              <a:t>PERFORMANCE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FE716E-497A-5305-59FD-7E62E1621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06346"/>
              </p:ext>
            </p:extLst>
          </p:nvPr>
        </p:nvGraphicFramePr>
        <p:xfrm>
          <a:off x="1562101" y="1419225"/>
          <a:ext cx="8372475" cy="4171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4495">
                  <a:extLst>
                    <a:ext uri="{9D8B030D-6E8A-4147-A177-3AD203B41FA5}">
                      <a16:colId xmlns:a16="http://schemas.microsoft.com/office/drawing/2014/main" val="539520461"/>
                    </a:ext>
                  </a:extLst>
                </a:gridCol>
                <a:gridCol w="1674495">
                  <a:extLst>
                    <a:ext uri="{9D8B030D-6E8A-4147-A177-3AD203B41FA5}">
                      <a16:colId xmlns:a16="http://schemas.microsoft.com/office/drawing/2014/main" val="3005860969"/>
                    </a:ext>
                  </a:extLst>
                </a:gridCol>
                <a:gridCol w="1674495">
                  <a:extLst>
                    <a:ext uri="{9D8B030D-6E8A-4147-A177-3AD203B41FA5}">
                      <a16:colId xmlns:a16="http://schemas.microsoft.com/office/drawing/2014/main" val="3998283744"/>
                    </a:ext>
                  </a:extLst>
                </a:gridCol>
                <a:gridCol w="1674495">
                  <a:extLst>
                    <a:ext uri="{9D8B030D-6E8A-4147-A177-3AD203B41FA5}">
                      <a16:colId xmlns:a16="http://schemas.microsoft.com/office/drawing/2014/main" val="2161339136"/>
                    </a:ext>
                  </a:extLst>
                </a:gridCol>
                <a:gridCol w="1674495">
                  <a:extLst>
                    <a:ext uri="{9D8B030D-6E8A-4147-A177-3AD203B41FA5}">
                      <a16:colId xmlns:a16="http://schemas.microsoft.com/office/drawing/2014/main" val="2260604648"/>
                    </a:ext>
                  </a:extLst>
                </a:gridCol>
              </a:tblGrid>
              <a:tr h="46283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Precision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Recall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F1-score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Support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418293"/>
                  </a:ext>
                </a:extLst>
              </a:tr>
              <a:tr h="44364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Esophagus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0.94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0.97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9401245"/>
                  </a:ext>
                </a:extLst>
              </a:tr>
              <a:tr h="46283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Fundus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0.91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0.95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8850255"/>
                  </a:ext>
                </a:extLst>
              </a:tr>
              <a:tr h="44364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Normal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7538113"/>
                  </a:ext>
                </a:extLst>
              </a:tr>
              <a:tr h="46283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Ulcer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309654"/>
                  </a:ext>
                </a:extLst>
              </a:tr>
              <a:tr h="46283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Accuracy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0.98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6625426"/>
                  </a:ext>
                </a:extLst>
              </a:tr>
              <a:tr h="71665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Macro average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0.99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0.98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0.98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2660231"/>
                  </a:ext>
                </a:extLst>
              </a:tr>
              <a:tr h="71665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Weighted average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0.98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0.98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0.98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50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9269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30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7A3B36BF-EAD5-4E9C-B8F7-50D743B2DAAD}"/>
              </a:ext>
            </a:extLst>
          </p:cNvPr>
          <p:cNvSpPr txBox="1">
            <a:spLocks/>
          </p:cNvSpPr>
          <p:nvPr/>
        </p:nvSpPr>
        <p:spPr>
          <a:xfrm>
            <a:off x="469901" y="342516"/>
            <a:ext cx="9642288" cy="6545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4266B-91B3-4B87-9DEA-6ABA1B226683}"/>
              </a:ext>
            </a:extLst>
          </p:cNvPr>
          <p:cNvSpPr txBox="1"/>
          <p:nvPr/>
        </p:nvSpPr>
        <p:spPr>
          <a:xfrm>
            <a:off x="581891" y="780053"/>
            <a:ext cx="11028218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Gastric cancer (GC) is one of the most common malignant tumours with poor prognostic results. It remains one of the deadly diseases with poor prognosis.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 worldwide shortage of pathologists offers a unique opportunity for the use of artificial intelligence assistance systems to alleviate the workload and increase diagnostic accuracy. 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Endoscopic examination is mainly utilized for early detection,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while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pathological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confirmation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and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CT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scanning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are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suggested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for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further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treatment.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To overcome this problem, this project develops a method using deep learning algorithms to assist the  diagnosis of gastric cancer as it involves numerous tests to arrive at a conclusion.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Thus, this project helps in effective diagnosis of gastric cancer using MIFNET Algorithm with higher accuracy than the existing models.</a:t>
            </a:r>
          </a:p>
        </p:txBody>
      </p:sp>
    </p:spTree>
    <p:extLst>
      <p:ext uri="{BB962C8B-B14F-4D97-AF65-F5344CB8AC3E}">
        <p14:creationId xmlns:p14="http://schemas.microsoft.com/office/powerpoint/2010/main" val="1701043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altLang="en-US" sz="4800" b="1" dirty="0">
              <a:ln/>
              <a:solidFill>
                <a:schemeClr val="accent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ED6AD3-48E1-E38B-C749-D625B707F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4" y="1122834"/>
            <a:ext cx="8267701" cy="4296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1BB3FC-A0F6-F9B6-0554-4830C65A94B6}"/>
              </a:ext>
            </a:extLst>
          </p:cNvPr>
          <p:cNvSpPr txBox="1"/>
          <p:nvPr/>
        </p:nvSpPr>
        <p:spPr>
          <a:xfrm>
            <a:off x="-656760" y="538059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altLang="en-US" sz="3200" b="1" dirty="0">
                <a:ln/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SCREEN SHOTS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2BEF6B-7A22-9016-BC8F-3E0CFBAD12C6}"/>
              </a:ext>
            </a:extLst>
          </p:cNvPr>
          <p:cNvSpPr txBox="1"/>
          <p:nvPr/>
        </p:nvSpPr>
        <p:spPr>
          <a:xfrm>
            <a:off x="4048125" y="5753100"/>
            <a:ext cx="3209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accent1"/>
                </a:solidFill>
              </a:rPr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3393948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4800" b="1" i="0" u="none" strike="noStrike" kern="1200" cap="none" spc="0" normalizeH="0" baseline="0" noProof="0" dirty="0">
              <a:ln/>
              <a:solidFill>
                <a:srgbClr val="5B9BD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BB3FC-A0F6-F9B6-0554-4830C65A94B6}"/>
              </a:ext>
            </a:extLst>
          </p:cNvPr>
          <p:cNvSpPr txBox="1"/>
          <p:nvPr/>
        </p:nvSpPr>
        <p:spPr>
          <a:xfrm>
            <a:off x="-656760" y="538059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3200" b="1" i="0" u="none" strike="noStrike" kern="1200" cap="none" spc="0" normalizeH="0" baseline="0" noProof="0" dirty="0">
                <a:ln/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SCREEN SHOTS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2BEF6B-7A22-9016-BC8F-3E0CFBAD12C6}"/>
              </a:ext>
            </a:extLst>
          </p:cNvPr>
          <p:cNvSpPr txBox="1"/>
          <p:nvPr/>
        </p:nvSpPr>
        <p:spPr>
          <a:xfrm>
            <a:off x="4048125" y="5753100"/>
            <a:ext cx="3209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>
                <a:solidFill>
                  <a:srgbClr val="5B9BD5"/>
                </a:solidFill>
                <a:latin typeface="Calibri" panose="020F0502020204030204"/>
              </a:rPr>
              <a:t>HOME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PAGE</a:t>
            </a:r>
          </a:p>
        </p:txBody>
      </p:sp>
      <p:pic>
        <p:nvPicPr>
          <p:cNvPr id="8" name="image42.jpeg">
            <a:extLst>
              <a:ext uri="{FF2B5EF4-FFF2-40B4-BE49-F238E27FC236}">
                <a16:creationId xmlns:a16="http://schemas.microsoft.com/office/drawing/2014/main" id="{765447DA-7446-443D-E175-50CBBFDEFDC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9749" y="1309247"/>
            <a:ext cx="8334375" cy="444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45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4800" b="1" i="0" u="none" strike="noStrike" kern="1200" cap="none" spc="0" normalizeH="0" baseline="0" noProof="0" dirty="0">
              <a:ln/>
              <a:solidFill>
                <a:srgbClr val="5B9BD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BB3FC-A0F6-F9B6-0554-4830C65A94B6}"/>
              </a:ext>
            </a:extLst>
          </p:cNvPr>
          <p:cNvSpPr txBox="1"/>
          <p:nvPr/>
        </p:nvSpPr>
        <p:spPr>
          <a:xfrm>
            <a:off x="-656760" y="538059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3200" b="1" i="0" u="none" strike="noStrike" kern="1200" cap="none" spc="0" normalizeH="0" baseline="0" noProof="0" dirty="0">
                <a:ln/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SCREEN SHOTS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2BEF6B-7A22-9016-BC8F-3E0CFBAD12C6}"/>
              </a:ext>
            </a:extLst>
          </p:cNvPr>
          <p:cNvSpPr txBox="1"/>
          <p:nvPr/>
        </p:nvSpPr>
        <p:spPr>
          <a:xfrm>
            <a:off x="4048125" y="5753100"/>
            <a:ext cx="3209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>
                <a:solidFill>
                  <a:srgbClr val="5B9BD5"/>
                </a:solidFill>
                <a:latin typeface="Calibri" panose="020F0502020204030204"/>
              </a:rPr>
              <a:t>NORMAL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43.jpeg" descr="Screenshot (685)">
            <a:extLst>
              <a:ext uri="{FF2B5EF4-FFF2-40B4-BE49-F238E27FC236}">
                <a16:creationId xmlns:a16="http://schemas.microsoft.com/office/drawing/2014/main" id="{C7FD869F-0445-71E3-9640-A259A30DC51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6900" y="1243003"/>
            <a:ext cx="7848600" cy="427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56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4800" b="1" i="0" u="none" strike="noStrike" kern="1200" cap="none" spc="0" normalizeH="0" baseline="0" noProof="0" dirty="0">
              <a:ln/>
              <a:solidFill>
                <a:srgbClr val="5B9BD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BB3FC-A0F6-F9B6-0554-4830C65A94B6}"/>
              </a:ext>
            </a:extLst>
          </p:cNvPr>
          <p:cNvSpPr txBox="1"/>
          <p:nvPr/>
        </p:nvSpPr>
        <p:spPr>
          <a:xfrm>
            <a:off x="-656760" y="538059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3200" b="1" i="0" u="none" strike="noStrike" kern="1200" cap="none" spc="0" normalizeH="0" baseline="0" noProof="0" dirty="0">
                <a:ln/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SCREEN SHOTS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2BEF6B-7A22-9016-BC8F-3E0CFBAD12C6}"/>
              </a:ext>
            </a:extLst>
          </p:cNvPr>
          <p:cNvSpPr txBox="1"/>
          <p:nvPr/>
        </p:nvSpPr>
        <p:spPr>
          <a:xfrm>
            <a:off x="4048125" y="5753100"/>
            <a:ext cx="3209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>
                <a:solidFill>
                  <a:srgbClr val="5B9BD5"/>
                </a:solidFill>
                <a:latin typeface="Calibri" panose="020F0502020204030204"/>
              </a:rPr>
              <a:t>CANCER IN FUNDUS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44.jpeg" descr="Screenshot (689)">
            <a:extLst>
              <a:ext uri="{FF2B5EF4-FFF2-40B4-BE49-F238E27FC236}">
                <a16:creationId xmlns:a16="http://schemas.microsoft.com/office/drawing/2014/main" id="{8D895E85-416D-5CFE-4ABB-65E3589060B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295400"/>
            <a:ext cx="8153400" cy="431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44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09652D96-C21A-4839-94C1-18335358BF6F}"/>
              </a:ext>
            </a:extLst>
          </p:cNvPr>
          <p:cNvSpPr txBox="1">
            <a:spLocks/>
          </p:cNvSpPr>
          <p:nvPr/>
        </p:nvSpPr>
        <p:spPr>
          <a:xfrm>
            <a:off x="465999" y="1260764"/>
            <a:ext cx="11256100" cy="53723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1AC3736-81CA-48AF-9AEC-EBE5EC935FE1}"/>
              </a:ext>
            </a:extLst>
          </p:cNvPr>
          <p:cNvSpPr txBox="1">
            <a:spLocks/>
          </p:cNvSpPr>
          <p:nvPr/>
        </p:nvSpPr>
        <p:spPr>
          <a:xfrm>
            <a:off x="465999" y="361547"/>
            <a:ext cx="9642288" cy="6545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5B9BD5"/>
                </a:solidFill>
                <a:latin typeface="Calibri Light" panose="020F0302020204030204"/>
                <a:cs typeface="Calibri" panose="020F0502020204030204"/>
              </a:rPr>
              <a:t>CONCLUSION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 Light" panose="020F0302020204030204"/>
              <a:ea typeface="+mj-ea"/>
              <a:cs typeface="Calibri" panose="020F0502020204030204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6C3D5F99-1664-4F41-BAF7-B2558B1D9B25}"/>
              </a:ext>
            </a:extLst>
          </p:cNvPr>
          <p:cNvSpPr txBox="1">
            <a:spLocks/>
          </p:cNvSpPr>
          <p:nvPr/>
        </p:nvSpPr>
        <p:spPr>
          <a:xfrm>
            <a:off x="465999" y="1016065"/>
            <a:ext cx="11256100" cy="53723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effectLst/>
                <a:ea typeface="Times New Roman" panose="02020603050405020304" pitchFamily="18" charset="0"/>
              </a:rPr>
              <a:t>The project has been successfully implemented to predict the presence of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the</a:t>
            </a:r>
            <a:r>
              <a:rPr lang="en-US" sz="2000" spc="-3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disease</a:t>
            </a:r>
            <a:r>
              <a:rPr lang="en-US" sz="2000" spc="-2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and</a:t>
            </a:r>
            <a:r>
              <a:rPr lang="en-US" sz="2000" spc="-3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determine</a:t>
            </a:r>
            <a:r>
              <a:rPr lang="en-US" sz="2000" spc="-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whether</a:t>
            </a:r>
            <a:r>
              <a:rPr lang="en-US" sz="2000" spc="-3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the</a:t>
            </a:r>
            <a:r>
              <a:rPr lang="en-US" sz="2000" spc="-3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person</a:t>
            </a:r>
            <a:r>
              <a:rPr lang="en-US" sz="2000" spc="-4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has</a:t>
            </a:r>
            <a:r>
              <a:rPr lang="en-US" sz="2000" spc="-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affected</a:t>
            </a:r>
            <a:r>
              <a:rPr lang="en-US" sz="2000" spc="-25" dirty="0">
                <a:effectLst/>
                <a:ea typeface="Times New Roman" panose="02020603050405020304" pitchFamily="18" charset="0"/>
              </a:rPr>
              <a:t> with cancer in esophagus, fundus or has cancerous ulcer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and provide prior measures to avoid the disease.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ffectLst/>
                <a:ea typeface="Times New Roman" panose="02020603050405020304" pitchFamily="18" charset="0"/>
              </a:rPr>
              <a:t>Dataset is collected from hospital having with and without cancer.</a:t>
            </a:r>
            <a:r>
              <a:rPr lang="en-US" sz="2000" spc="-2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Then image annotations are performed using make sense AI which are exported as JSON format.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ffectLst/>
                <a:ea typeface="Times New Roman" panose="02020603050405020304" pitchFamily="18" charset="0"/>
              </a:rPr>
              <a:t> This file is then sent to next implementation procedure to train the features using deep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learning</a:t>
            </a:r>
            <a:r>
              <a:rPr lang="en-US" sz="2000" spc="-2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algorithm</a:t>
            </a:r>
            <a:r>
              <a:rPr lang="en-US" sz="2000" spc="-4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and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so on.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ffectLst/>
                <a:ea typeface="Times New Roman" panose="02020603050405020304" pitchFamily="18" charset="0"/>
              </a:rPr>
              <a:t>The MIFNET algorithm has helped to achieve an accuracy of 98% which is higher than the existing model.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ffectLst/>
                <a:ea typeface="Times New Roman" panose="02020603050405020304" pitchFamily="18" charset="0"/>
              </a:rPr>
              <a:t>It can be used in all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hospitals,</a:t>
            </a:r>
            <a:r>
              <a:rPr lang="en-US" sz="2000" spc="1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laboratories,</a:t>
            </a:r>
            <a:r>
              <a:rPr lang="en-US" sz="2000" spc="1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test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centers.</a:t>
            </a:r>
            <a:endParaRPr lang="en-IN" sz="2000" dirty="0"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533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430623-3AB3-4177-B3E5-006843072F9C}"/>
              </a:ext>
            </a:extLst>
          </p:cNvPr>
          <p:cNvSpPr txBox="1"/>
          <p:nvPr/>
        </p:nvSpPr>
        <p:spPr>
          <a:xfrm>
            <a:off x="1010265" y="955486"/>
            <a:ext cx="10688436" cy="50562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t">
              <a:buNone/>
            </a:pPr>
            <a:r>
              <a:rPr lang="en-US" sz="1400" dirty="0"/>
              <a:t>[1] Shuai Ding , Member, IEEE, </a:t>
            </a:r>
            <a:r>
              <a:rPr lang="en-US" sz="1400" dirty="0" err="1"/>
              <a:t>Shikang</a:t>
            </a:r>
            <a:r>
              <a:rPr lang="en-US" sz="1400" dirty="0"/>
              <a:t> Hu, </a:t>
            </a:r>
            <a:r>
              <a:rPr lang="en-US" sz="1400" dirty="0" err="1"/>
              <a:t>Xiaojian</a:t>
            </a:r>
            <a:r>
              <a:rPr lang="en-US" sz="1400" dirty="0"/>
              <a:t> Li , </a:t>
            </a:r>
            <a:r>
              <a:rPr lang="en-US" sz="1400" dirty="0" err="1"/>
              <a:t>Youtao</a:t>
            </a:r>
            <a:r>
              <a:rPr lang="en-US" sz="1400" dirty="0"/>
              <a:t> Zhang , Member, IEEE, and </a:t>
            </a:r>
            <a:r>
              <a:rPr lang="en-US" sz="1400" dirty="0" err="1"/>
              <a:t>Desheng</a:t>
            </a:r>
            <a:r>
              <a:rPr lang="en-US" sz="1400" dirty="0"/>
              <a:t> Dash </a:t>
            </a:r>
            <a:r>
              <a:rPr lang="en-US" sz="1400" dirty="0" err="1"/>
              <a:t>Wu,Senior</a:t>
            </a:r>
            <a:r>
              <a:rPr lang="en-US" sz="1400" dirty="0"/>
              <a:t> Member, IEEE,(2021),“</a:t>
            </a:r>
            <a:r>
              <a:rPr lang="en-US" sz="1400" i="1" dirty="0"/>
              <a:t>Leveraging Multimodal Semantic Fusion for Gastric Cancer Screening via Hierarchical Attention </a:t>
            </a:r>
            <a:r>
              <a:rPr lang="en-US" sz="1400" i="1" dirty="0" err="1"/>
              <a:t>Mechanism”,</a:t>
            </a:r>
            <a:r>
              <a:rPr lang="en-US" sz="1400" dirty="0" err="1"/>
              <a:t>IEEE</a:t>
            </a:r>
            <a:r>
              <a:rPr lang="en-US" sz="1400" dirty="0"/>
              <a:t> Transactions on Systems, </a:t>
            </a:r>
            <a:r>
              <a:rPr lang="en-US" sz="1400" dirty="0" err="1"/>
              <a:t>Man,and</a:t>
            </a:r>
            <a:r>
              <a:rPr lang="en-US" sz="1400" dirty="0"/>
              <a:t> </a:t>
            </a:r>
            <a:r>
              <a:rPr lang="en-US" sz="1400" dirty="0" err="1"/>
              <a:t>Cybernetics:Systems,Page</a:t>
            </a:r>
            <a:r>
              <a:rPr lang="en-US" sz="1400" dirty="0"/>
              <a:t> 1 - 14</a:t>
            </a:r>
          </a:p>
          <a:p>
            <a:pPr marL="0" indent="0" algn="just" fontAlgn="t">
              <a:buNone/>
            </a:pPr>
            <a:r>
              <a:rPr lang="en-IN" sz="1400" b="1" i="0" dirty="0">
                <a:solidFill>
                  <a:srgbClr val="333333"/>
                </a:solidFill>
                <a:effectLst/>
              </a:rPr>
              <a:t>DOI: </a:t>
            </a:r>
            <a:r>
              <a:rPr lang="en-IN" sz="1400" b="0" i="0" u="none" strike="noStrike" dirty="0">
                <a:solidFill>
                  <a:srgbClr val="006699"/>
                </a:solidFill>
                <a:effectLst/>
                <a:hlinkClick r:id="rId2"/>
              </a:rPr>
              <a:t>10.1109/TSMC.2021.3096974</a:t>
            </a:r>
            <a:endParaRPr lang="en-US" sz="1400" i="1" dirty="0"/>
          </a:p>
          <a:p>
            <a:pPr marL="0" indent="0">
              <a:buNone/>
            </a:pPr>
            <a:r>
              <a:rPr lang="en-US" sz="1400" dirty="0"/>
              <a:t>[2] </a:t>
            </a:r>
            <a:r>
              <a:rPr lang="en-IN" sz="1400" dirty="0" err="1"/>
              <a:t>Shaolong</a:t>
            </a:r>
            <a:r>
              <a:rPr lang="en-IN" sz="1400" dirty="0"/>
              <a:t> Shi , Student Member, IEEE, </a:t>
            </a:r>
            <a:r>
              <a:rPr lang="en-IN" sz="1400" dirty="0" err="1"/>
              <a:t>Yifan</a:t>
            </a:r>
            <a:r>
              <a:rPr lang="en-IN" sz="1400" dirty="0"/>
              <a:t> Chen , Senior Member, IEEE, and Xin </a:t>
            </a:r>
            <a:r>
              <a:rPr lang="en-IN" sz="1400" dirty="0" err="1"/>
              <a:t>Yao,Fellow</a:t>
            </a:r>
            <a:r>
              <a:rPr lang="en-IN" sz="1400" dirty="0"/>
              <a:t>, IEEE,(2020)”</a:t>
            </a:r>
            <a:r>
              <a:rPr lang="en-US" sz="1400" i="1" dirty="0"/>
              <a:t>NGA-Inspired Nanorobots-Assisted Detection of Multifocal Cancer”, </a:t>
            </a:r>
            <a:r>
              <a:rPr lang="en-US" sz="1400" dirty="0"/>
              <a:t>IEEE Transactions on Cybernetics, Page 1 - 11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333333"/>
                </a:solidFill>
                <a:effectLst/>
              </a:rPr>
              <a:t>DOI: </a:t>
            </a:r>
            <a:r>
              <a:rPr lang="en-IN" sz="1400" b="0" i="0" u="none" strike="noStrike" dirty="0">
                <a:solidFill>
                  <a:srgbClr val="006699"/>
                </a:solidFill>
                <a:effectLst/>
                <a:hlinkClick r:id="rId3"/>
              </a:rPr>
              <a:t>10.1109/TCYB.2020.3024868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[3]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Efthymios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P. </a:t>
            </a:r>
            <a:r>
              <a:rPr lang="en-US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Papageorgiou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Bernhard E. </a:t>
            </a:r>
            <a:r>
              <a:rPr lang="en-US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Boser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Mekhail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Anwar,(2020),” </a:t>
            </a:r>
            <a:r>
              <a:rPr lang="en-US" sz="14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Chip-Scale Angle-Selective Imager for In Vivo Microscopic Cancer Detection”,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IEEE Transactions on Biomedical Circuits and Systems, 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Volume No 14, Page 91 – 103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333333"/>
                </a:solidFill>
                <a:effectLst/>
              </a:rPr>
              <a:t>DOI: </a:t>
            </a:r>
            <a:r>
              <a:rPr lang="en-IN" sz="1400" b="0" i="0" u="none" strike="noStrike" dirty="0">
                <a:solidFill>
                  <a:srgbClr val="006699"/>
                </a:solidFill>
                <a:effectLst/>
                <a:hlinkClick r:id="rId4"/>
              </a:rPr>
              <a:t>10.1109/TBCAS.2019.2959278</a:t>
            </a:r>
            <a:endParaRPr lang="en-IN" sz="1400" b="0" i="0" u="none" strike="noStrike" dirty="0">
              <a:solidFill>
                <a:srgbClr val="006699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dirty="0"/>
              <a:t>[4]</a:t>
            </a:r>
            <a:r>
              <a:rPr lang="en-IN" sz="14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Jean-</a:t>
            </a:r>
            <a:r>
              <a:rPr lang="en-IN" sz="14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S´ebastien</a:t>
            </a:r>
            <a:r>
              <a:rPr lang="en-IN" sz="14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Boisvert, Julie Lafontaine, Audrey Glory, Sylvain Coulombe and Philip Wong,(2020),”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Comparison of three radio-frequency discharge modes on the treatment of breast cancer cells in vitro”,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IEEE Transactions on Radiation and Plasma Medical Sciences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Volume No 4, Page  644 - 654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i="0" dirty="0">
                <a:solidFill>
                  <a:srgbClr val="333333"/>
                </a:solidFill>
                <a:effectLst/>
              </a:rPr>
              <a:t>DOI: </a:t>
            </a:r>
            <a:r>
              <a:rPr lang="en-IN" sz="1400" b="0" i="0" u="none" strike="noStrike" dirty="0">
                <a:solidFill>
                  <a:srgbClr val="006699"/>
                </a:solidFill>
                <a:effectLst/>
                <a:hlinkClick r:id="rId5"/>
              </a:rPr>
              <a:t>10.1109/TRPMS.2020.2994870</a:t>
            </a:r>
            <a:endParaRPr lang="en-US" sz="1400" dirty="0"/>
          </a:p>
          <a:p>
            <a:pPr marL="0" indent="0" algn="just" fontAlgn="t">
              <a:buNone/>
            </a:pPr>
            <a:r>
              <a:rPr lang="en-US" sz="1400" dirty="0"/>
              <a:t>[5] 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Ai-Min Yang, Yang Han, Chen-Shuai Liu, Jian-Hui Wu, Dian-Bo Hua,(2020),” </a:t>
            </a:r>
            <a:r>
              <a:rPr lang="en-US" sz="14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D-TSVR Recurrence Prediction Driven by Medical Big Data in Cancer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IEEE Transactions on Industrial Informatics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Volume No 17, Page  </a:t>
            </a:r>
            <a:r>
              <a:rPr lang="en-US" sz="1400" dirty="0"/>
              <a:t>3508 – 3517</a:t>
            </a:r>
          </a:p>
          <a:p>
            <a:pPr marL="0" indent="0" algn="just" fontAlgn="t">
              <a:buNone/>
            </a:pPr>
            <a:r>
              <a:rPr lang="en-IN" sz="1400" b="1" i="0" dirty="0">
                <a:solidFill>
                  <a:srgbClr val="333333"/>
                </a:solidFill>
                <a:effectLst/>
              </a:rPr>
              <a:t>DOI: </a:t>
            </a:r>
            <a:r>
              <a:rPr lang="en-IN" sz="1400" b="0" i="0" u="none" strike="noStrike" dirty="0">
                <a:solidFill>
                  <a:srgbClr val="006699"/>
                </a:solidFill>
                <a:effectLst/>
                <a:hlinkClick r:id="rId6"/>
              </a:rPr>
              <a:t>10.1109/TII.2020.3011675</a:t>
            </a:r>
            <a:endParaRPr lang="en-US" sz="1400" dirty="0"/>
          </a:p>
          <a:p>
            <a:pPr marL="0" indent="0" algn="just" fontAlgn="t">
              <a:buNone/>
            </a:pPr>
            <a:r>
              <a:rPr lang="en-US" sz="1400" dirty="0"/>
              <a:t>[6]</a:t>
            </a:r>
            <a:r>
              <a:rPr lang="en-IN" sz="1400" dirty="0"/>
              <a:t> </a:t>
            </a:r>
            <a:r>
              <a:rPr lang="en-IN" sz="14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Seungwoo</a:t>
            </a:r>
            <a:r>
              <a:rPr lang="en-IN" sz="14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Song, Student Member, IEEE, </a:t>
            </a:r>
            <a:r>
              <a:rPr lang="en-IN" sz="14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Jukwan</a:t>
            </a:r>
            <a:r>
              <a:rPr lang="en-IN" sz="14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Na, </a:t>
            </a:r>
            <a:r>
              <a:rPr lang="en-IN" sz="14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MoonHyung</a:t>
            </a:r>
            <a:r>
              <a:rPr lang="en-IN" sz="14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Jang, Student Member, IEEE, </a:t>
            </a:r>
            <a:r>
              <a:rPr lang="en-IN" sz="14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Hyeyeon</a:t>
            </a:r>
            <a:r>
              <a:rPr lang="en-IN" sz="14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Lee, Student Member, IEEE,(2019),”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CMOS VEGF Sensor for Cancer Diagnosis Using a Peptide Aptamer-Based Functionalized </a:t>
            </a:r>
            <a:r>
              <a:rPr lang="en-US" sz="14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Microneedle”,</a:t>
            </a:r>
            <a:r>
              <a:rPr lang="en-US" sz="1400" b="0" i="0" u="none" strike="noStrike" kern="1200" baseline="0" dirty="0" err="1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IEEE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 Transactions on Biomedical Circuits and Systems,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Volume No 13, Page 1288 - 1299</a:t>
            </a:r>
            <a:endParaRPr lang="en-US" sz="1400" b="0" i="0" u="none" strike="noStrike" kern="1200" baseline="0" dirty="0">
              <a:solidFill>
                <a:schemeClr val="tx1"/>
              </a:solidFill>
              <a:ea typeface="+mn-ea"/>
              <a:cs typeface="Times New Roman" panose="02020603050405020304" pitchFamily="18" charset="0"/>
            </a:endParaRPr>
          </a:p>
          <a:p>
            <a:pPr marL="0" indent="0" algn="just" fontAlgn="t">
              <a:buNone/>
            </a:pPr>
            <a:r>
              <a:rPr lang="en-IN" sz="1400" b="1" i="0" dirty="0">
                <a:solidFill>
                  <a:srgbClr val="333333"/>
                </a:solidFill>
                <a:effectLst/>
              </a:rPr>
              <a:t>DOI: </a:t>
            </a:r>
            <a:r>
              <a:rPr lang="en-IN" sz="1400" b="0" i="0" u="none" strike="noStrike" dirty="0">
                <a:solidFill>
                  <a:srgbClr val="006699"/>
                </a:solidFill>
                <a:effectLst/>
                <a:hlinkClick r:id="rId7"/>
              </a:rPr>
              <a:t>10.1109/TBCAS.2019.2954846</a:t>
            </a:r>
            <a:endParaRPr lang="en-US" sz="1400" b="0" i="0" u="none" strike="noStrike" kern="1200" baseline="0" dirty="0">
              <a:solidFill>
                <a:schemeClr val="tx1"/>
              </a:solidFill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0" i="0" u="none" strike="noStrike" kern="1200" baseline="0" dirty="0">
              <a:solidFill>
                <a:schemeClr val="tx1"/>
              </a:solidFill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i="0" u="none" strike="noStrike" kern="1200" baseline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IN" sz="2400" dirty="0"/>
          </a:p>
          <a:p>
            <a:pPr marL="0" indent="0" fontAlgn="t">
              <a:buNone/>
            </a:pPr>
            <a:endParaRPr lang="en-I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B7B9A7-415B-4485-9617-B037954F6D11}"/>
              </a:ext>
            </a:extLst>
          </p:cNvPr>
          <p:cNvSpPr txBox="1"/>
          <p:nvPr/>
        </p:nvSpPr>
        <p:spPr>
          <a:xfrm>
            <a:off x="1010265" y="248077"/>
            <a:ext cx="7756263" cy="1054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/>
                </a:solidFill>
                <a:latin typeface="Calibri" pitchFamily="34" charset="0"/>
                <a:cs typeface="Times New Roman" panose="0202060305040502030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0776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EA78309-9632-2923-14A1-D948D498B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073437"/>
              </p:ext>
            </p:extLst>
          </p:nvPr>
        </p:nvGraphicFramePr>
        <p:xfrm>
          <a:off x="390525" y="719666"/>
          <a:ext cx="11239500" cy="5859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825">
                  <a:extLst>
                    <a:ext uri="{9D8B030D-6E8A-4147-A177-3AD203B41FA5}">
                      <a16:colId xmlns:a16="http://schemas.microsoft.com/office/drawing/2014/main" val="216756914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00442924"/>
                    </a:ext>
                  </a:extLst>
                </a:gridCol>
                <a:gridCol w="6391275">
                  <a:extLst>
                    <a:ext uri="{9D8B030D-6E8A-4147-A177-3AD203B41FA5}">
                      <a16:colId xmlns:a16="http://schemas.microsoft.com/office/drawing/2014/main" val="3951485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42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Shuai Ding (2021)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ID-GCS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It integrates objective medical data and subjective experiential knowledge obtained from gastroscopy reports for GC screening.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0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Shaolong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Shi(2020)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NGA-Inspired Nanorobots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It locates the tumor targets efficiently using Nano Robots.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25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Efthymios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P.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Papageorgiou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(2020)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CMOS image sensor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Chip-scale fluorescence imaging ASIC that uses ASGs to enhance image resolution.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34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Jean-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S´ebastien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Boisvert,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(2020)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Three modes, namely the Ω , γ and RF plasma jet mode.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The light distribution between the electrodes is measured with the help of a CCD camera.</a:t>
                      </a:r>
                      <a:endParaRPr lang="en-US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1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Ai-Min Yang,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(2020)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TSVR algorithm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got score of each index by the physical health evaluation of each patients under established the cancer recurrence prediction.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94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 err="1"/>
                        <a:t>Seungwoo</a:t>
                      </a:r>
                      <a:r>
                        <a:rPr lang="en-IN" sz="1400" dirty="0"/>
                        <a:t> Song,(2019)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Peptide Aptamer-Based Functionalized Microneedle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 sensor system successfully detects the VEGF in both phosphate-buffered saline (PBS) and human blood serum</a:t>
                      </a:r>
                      <a:endParaRPr lang="en-I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+mn-ea"/>
                        <a:cs typeface="Times New Roman" panose="02020603050405020304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2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Chih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-Hung Chan(2019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Branch-Collaborative Network for Oral Cancer Detection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can be used as the input data to the deep convolutional network model.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01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 Fu; Pei Liu(2019)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iDFS</a:t>
                      </a:r>
                      <a:r>
                        <a:rPr lang="en-US" sz="1400" dirty="0"/>
                        <a:t>) ,MP4Ei, </a:t>
                      </a:r>
                      <a:r>
                        <a:rPr lang="en-IN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XGBoost</a:t>
                      </a: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algorithm.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could be used in clinical practice to predict patient’s prognosis and future surviving state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1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Man-Sun Kim (2019)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mixed-effect regression model (LMER)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find specific gene expression changes according to cancer stage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7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SeongRyeol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Moon(2018)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TP53 Missense Mutations In Gastric Cancer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Patients having mutations at R248 showed poorer survival than other patients having mutations at different TP53 positions.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081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79531B-A3B6-B81A-FA22-D11FBA8CC99C}"/>
              </a:ext>
            </a:extLst>
          </p:cNvPr>
          <p:cNvSpPr txBox="1"/>
          <p:nvPr/>
        </p:nvSpPr>
        <p:spPr>
          <a:xfrm>
            <a:off x="514350" y="17728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anose="02020603050405020304" charset="0"/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119360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B1BA15-5191-4096-B5BA-84FD0415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09496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alibri Light (Body)"/>
              </a:rPr>
              <a:t>PROBLEM STATEMENT</a:t>
            </a:r>
            <a:endParaRPr lang="en-IN" sz="3200" b="1" dirty="0">
              <a:solidFill>
                <a:schemeClr val="accent1"/>
              </a:solidFill>
              <a:latin typeface="Calibri Light (Body)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574DB4-0733-439C-8E42-A20F17109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323"/>
            <a:ext cx="10515600" cy="4554640"/>
          </a:xfrm>
        </p:spPr>
        <p:txBody>
          <a:bodyPr>
            <a:normAutofit/>
          </a:bodyPr>
          <a:lstStyle/>
          <a:p>
            <a:pPr lvl="0">
              <a:lnSpc>
                <a:spcPct val="160000"/>
              </a:lnSpc>
            </a:pPr>
            <a:r>
              <a:rPr lang="en-IN" sz="2400" dirty="0"/>
              <a:t>The traditional diagnosis of cancer images, relying on pathologists’ visual observation, is time-consuming and labor-intensive. </a:t>
            </a:r>
          </a:p>
          <a:p>
            <a:pPr marL="342900" indent="-3429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develop a method using deep learning algorithms to assist the diagnosis of gastric cancer.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To diagnose the presence of cancer more accurately using advanced algorithm such as MIFNET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To help in effective diagnosis of gastric cancer with higher accuracy</a:t>
            </a:r>
            <a:endParaRPr lang="en-US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1898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F4D913-4392-42CC-A816-4EF5B3DC00DB}"/>
              </a:ext>
            </a:extLst>
          </p:cNvPr>
          <p:cNvSpPr txBox="1">
            <a:spLocks/>
          </p:cNvSpPr>
          <p:nvPr/>
        </p:nvSpPr>
        <p:spPr>
          <a:xfrm>
            <a:off x="467950" y="1312914"/>
            <a:ext cx="11256100" cy="5030736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HARDWARE REQUIREMENT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RAM : 8 GB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Processor : i5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 disk : 1 TB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7400" dirty="0">
                <a:solidFill>
                  <a:prstClr val="black"/>
                </a:solidFill>
                <a:latin typeface="Calibri" panose="020F0502020204030204"/>
              </a:rPr>
              <a:t>Speed : 3 GHz</a:t>
            </a:r>
            <a:endParaRPr kumimoji="0" lang="en-US" sz="7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Board : Standard Windows Keyboard</a:t>
            </a:r>
          </a:p>
          <a:p>
            <a:pPr marL="0" indent="0">
              <a:buNone/>
            </a:pP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REQUIREMENT</a:t>
            </a:r>
          </a:p>
          <a:p>
            <a:pPr algn="just">
              <a:lnSpc>
                <a:spcPct val="120000"/>
              </a:lnSpc>
            </a:pPr>
            <a:r>
              <a:rPr lang="en-US" sz="7400"/>
              <a:t>Google </a:t>
            </a:r>
            <a:r>
              <a:rPr lang="en-US" sz="7400" dirty="0" err="1"/>
              <a:t>Colab</a:t>
            </a:r>
            <a:endParaRPr lang="en-US" sz="7400" dirty="0"/>
          </a:p>
          <a:p>
            <a:pPr algn="just">
              <a:lnSpc>
                <a:spcPct val="120000"/>
              </a:lnSpc>
            </a:pPr>
            <a:r>
              <a:rPr lang="en-US" sz="7400" dirty="0"/>
              <a:t>Python </a:t>
            </a:r>
          </a:p>
          <a:p>
            <a:pPr algn="just">
              <a:lnSpc>
                <a:spcPct val="120000"/>
              </a:lnSpc>
            </a:pPr>
            <a:r>
              <a:rPr lang="en-US" sz="7400" dirty="0"/>
              <a:t>Annotation tool</a:t>
            </a:r>
          </a:p>
          <a:p>
            <a:pPr algn="just">
              <a:lnSpc>
                <a:spcPct val="120000"/>
              </a:lnSpc>
            </a:pPr>
            <a:r>
              <a:rPr lang="en-US" sz="7400" dirty="0"/>
              <a:t>Visual studio code</a:t>
            </a:r>
          </a:p>
          <a:p>
            <a:pPr marL="0" indent="0">
              <a:buNone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014860-CD7A-445D-9B9B-6CE7F0C66583}"/>
              </a:ext>
            </a:extLst>
          </p:cNvPr>
          <p:cNvSpPr txBox="1">
            <a:spLocks/>
          </p:cNvSpPr>
          <p:nvPr/>
        </p:nvSpPr>
        <p:spPr>
          <a:xfrm>
            <a:off x="465999" y="442451"/>
            <a:ext cx="9642288" cy="6545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accent5"/>
                </a:solidFill>
                <a:latin typeface="Calibri Light" panose="020F0302020204030204"/>
              </a:rPr>
              <a:t>DEVELOPMENT ENVIRONMENT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156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1579A8-9B55-F9B1-EE9E-E0DEDDE377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02" y="1299981"/>
            <a:ext cx="7274923" cy="4967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31FF0E-C846-1BC8-3A27-20080AB223C7}"/>
              </a:ext>
            </a:extLst>
          </p:cNvPr>
          <p:cNvSpPr txBox="1"/>
          <p:nvPr/>
        </p:nvSpPr>
        <p:spPr>
          <a:xfrm>
            <a:off x="1876425" y="590550"/>
            <a:ext cx="7274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2925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9870" y="158116"/>
            <a:ext cx="3182403" cy="544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ER DIAGRAM</a:t>
            </a:r>
            <a:endParaRPr kumimoji="0" lang="en-I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25099"/>
            <a:ext cx="8275320" cy="609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5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9870" y="158116"/>
            <a:ext cx="3182403" cy="544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USECASE DIAGRAM</a:t>
            </a:r>
            <a:endParaRPr kumimoji="0" lang="en-I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1007744"/>
            <a:ext cx="8138977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3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9870" y="158116"/>
            <a:ext cx="3182403" cy="544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ACTIVITY DIAGRAM</a:t>
            </a:r>
            <a:endParaRPr kumimoji="0" lang="en-I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878" y="702528"/>
            <a:ext cx="6880316" cy="586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1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</TotalTime>
  <Words>1284</Words>
  <Application>Microsoft Office PowerPoint</Application>
  <PresentationFormat>Widescreen</PresentationFormat>
  <Paragraphs>181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Calibri Light (Body)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keerthana s</cp:lastModifiedBy>
  <cp:revision>185</cp:revision>
  <dcterms:created xsi:type="dcterms:W3CDTF">2021-12-29T13:03:26Z</dcterms:created>
  <dcterms:modified xsi:type="dcterms:W3CDTF">2022-05-22T13:06:19Z</dcterms:modified>
</cp:coreProperties>
</file>