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75" r:id="rId7"/>
    <p:sldId id="276" r:id="rId8"/>
    <p:sldId id="267" r:id="rId9"/>
    <p:sldId id="280" r:id="rId10"/>
    <p:sldId id="281" r:id="rId11"/>
    <p:sldId id="283" r:id="rId12"/>
    <p:sldId id="266" r:id="rId13"/>
    <p:sldId id="274" r:id="rId14"/>
    <p:sldId id="272" r:id="rId15"/>
    <p:sldId id="278" r:id="rId16"/>
    <p:sldId id="279" r:id="rId17"/>
    <p:sldId id="284" r:id="rId18"/>
    <p:sldId id="260"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86" d="100"/>
          <a:sy n="86"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66E4-2C88-4AC2-A1FB-528B89215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2C18E-D7CE-427A-AF89-01C911F9E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1BB75-5CA1-4119-B25B-34E896D2AA58}"/>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950405A0-D0BA-48EB-98F2-7EDF21A51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0B8AD3-179C-4CD1-8BD9-03AB5CAEA2D3}"/>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9514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0085-7ECB-402A-84EF-58DD8ECD96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A64947-3F70-4155-AC77-494DD6237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945D6-8B06-4D2C-A76B-221BD82CF4E1}"/>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31AB13AF-C07D-44D5-AF6A-B3FF33B90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C12FDC-867D-4C8F-9990-B6C8D0110F7B}"/>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1403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9783E-D6B3-4C36-B9B1-253CA49589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23FD4-F6FB-404C-9C66-EC06E5160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74F35-3ADA-43FE-9FCF-7B637DE9FD77}"/>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2ADD0C68-64AD-47E2-AC37-641CA5E08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07423E-1C8F-4C7D-875B-707FE7561EE6}"/>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86448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995A-54EA-4928-9990-65E090D59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0531-31BB-4108-9D5F-ED5C9B7B55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F388D-2875-41FC-B797-DE5ACF4C2713}"/>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AD8B7994-FEEF-4DDC-84DB-4C45758DDB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24D247-F325-4659-95C4-F608BAEADD2D}"/>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51739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A9B0-F9ED-490A-8752-F1E7A5644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8879B-E6F6-4C14-9B44-0D5328474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C99F8-2370-46D4-A5D2-E1363F95672B}"/>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F04E8E00-DBF5-4AED-8470-4930910494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0B5DC1-F77B-4539-A627-6263B989077F}"/>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243407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FB3-6113-4527-A401-E23B5D617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4F463-5854-4772-85C1-2124ADB91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80453-F05A-4DFE-8FC9-DC3C8E742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83865-2D9D-4CA8-8B47-5E82EB616DB4}"/>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6" name="Footer Placeholder 5">
            <a:extLst>
              <a:ext uri="{FF2B5EF4-FFF2-40B4-BE49-F238E27FC236}">
                <a16:creationId xmlns:a16="http://schemas.microsoft.com/office/drawing/2014/main" id="{72743AD0-2613-43FD-A607-002960AA65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9AD4FF-77DC-40A6-B5B9-C5C62B4FBB74}"/>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255966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EA83-CD8E-452E-B5F6-60116766F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7E8C4-E514-49F2-93A2-0FAF2C040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06197-5C57-4E5F-9D63-F37CBE4D52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AC6AC-8C20-4F19-A429-50706DD81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16E39-1FA6-4FDF-A976-9ECD47571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3EDB1-AE92-49DD-8AE5-D6F55AAB2895}"/>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8" name="Footer Placeholder 7">
            <a:extLst>
              <a:ext uri="{FF2B5EF4-FFF2-40B4-BE49-F238E27FC236}">
                <a16:creationId xmlns:a16="http://schemas.microsoft.com/office/drawing/2014/main" id="{F0BAE396-040A-4F9D-9D9C-BCBDAEE9ED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28B081-9559-4C7D-8C01-330380A49BD9}"/>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8713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06A3-7AA2-4DF5-BDED-1363C25A0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123A8-A575-498D-878E-A84C1133B9A3}"/>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4" name="Footer Placeholder 3">
            <a:extLst>
              <a:ext uri="{FF2B5EF4-FFF2-40B4-BE49-F238E27FC236}">
                <a16:creationId xmlns:a16="http://schemas.microsoft.com/office/drawing/2014/main" id="{10B4E08E-D651-4DE9-886D-3E48D7D017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A62A06-9A8F-4FFC-86B1-32265D9B2E2E}"/>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54286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FBC3C-E94B-4394-8CDA-A4110E84BD2F}"/>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3" name="Footer Placeholder 2">
            <a:extLst>
              <a:ext uri="{FF2B5EF4-FFF2-40B4-BE49-F238E27FC236}">
                <a16:creationId xmlns:a16="http://schemas.microsoft.com/office/drawing/2014/main" id="{0825726B-739C-449A-A740-77D66CC005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353FC-5130-4DA7-B012-0E502BC74D2B}"/>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171349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A55F-5A07-4359-9E83-1A2D2DC5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1A9FE-B417-43E4-B743-EED7D3E58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77317-BA46-43AA-AC1B-B748293E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4255F-8B47-4F36-81D9-DBE9675C147E}"/>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6" name="Footer Placeholder 5">
            <a:extLst>
              <a:ext uri="{FF2B5EF4-FFF2-40B4-BE49-F238E27FC236}">
                <a16:creationId xmlns:a16="http://schemas.microsoft.com/office/drawing/2014/main" id="{E4ED8937-6EBE-4E63-8FD7-9ED059EF7B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209340-F468-4E6C-9966-EA0D5821F201}"/>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409086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E038-C306-4D0E-B3F5-DEAA3E758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FCD7C-91E6-46BA-834A-A4554DE77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8A9D4F-DFF0-4899-B3AE-FAF1468E6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CCED3-C496-492E-80F5-79622B13E7FF}"/>
              </a:ext>
            </a:extLst>
          </p:cNvPr>
          <p:cNvSpPr>
            <a:spLocks noGrp="1"/>
          </p:cNvSpPr>
          <p:nvPr>
            <p:ph type="dt" sz="half" idx="10"/>
          </p:nvPr>
        </p:nvSpPr>
        <p:spPr/>
        <p:txBody>
          <a:bodyPr/>
          <a:lstStyle/>
          <a:p>
            <a:fld id="{9998E161-8F34-46E8-9251-5EF59C3E5415}" type="datetimeFigureOut">
              <a:rPr lang="en-US" smtClean="0"/>
              <a:t>4/8/2022</a:t>
            </a:fld>
            <a:endParaRPr lang="en-US" dirty="0"/>
          </a:p>
        </p:txBody>
      </p:sp>
      <p:sp>
        <p:nvSpPr>
          <p:cNvPr id="6" name="Footer Placeholder 5">
            <a:extLst>
              <a:ext uri="{FF2B5EF4-FFF2-40B4-BE49-F238E27FC236}">
                <a16:creationId xmlns:a16="http://schemas.microsoft.com/office/drawing/2014/main" id="{10052E60-3992-4DA5-AF56-30862E7620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5FB054-A59D-41E1-BADD-FEF2834DFFD7}"/>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35738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384F6-04C6-4DDA-B927-0F1FC7CB1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435FB0-312E-4C39-B62B-5273A781C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26C38-7D1E-4D0F-8771-D53704887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8E161-8F34-46E8-9251-5EF59C3E5415}" type="datetimeFigureOut">
              <a:rPr lang="en-US" smtClean="0"/>
              <a:t>4/8/2022</a:t>
            </a:fld>
            <a:endParaRPr lang="en-US" dirty="0"/>
          </a:p>
        </p:txBody>
      </p:sp>
      <p:sp>
        <p:nvSpPr>
          <p:cNvPr id="5" name="Footer Placeholder 4">
            <a:extLst>
              <a:ext uri="{FF2B5EF4-FFF2-40B4-BE49-F238E27FC236}">
                <a16:creationId xmlns:a16="http://schemas.microsoft.com/office/drawing/2014/main" id="{1C2F8B78-8F42-4AFE-9897-2E75F4824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828838-70DA-4AD7-8D14-1ADAD20A0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25CD8-1462-4667-BBE6-4B36519B812E}" type="slidenum">
              <a:rPr lang="en-US" smtClean="0"/>
              <a:t>‹#›</a:t>
            </a:fld>
            <a:endParaRPr lang="en-US" dirty="0"/>
          </a:p>
        </p:txBody>
      </p:sp>
    </p:spTree>
    <p:extLst>
      <p:ext uri="{BB962C8B-B14F-4D97-AF65-F5344CB8AC3E}">
        <p14:creationId xmlns:p14="http://schemas.microsoft.com/office/powerpoint/2010/main" val="42660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8AA-B21A-4C1C-B0F7-0633279292BD}"/>
              </a:ext>
            </a:extLst>
          </p:cNvPr>
          <p:cNvSpPr>
            <a:spLocks noGrp="1"/>
          </p:cNvSpPr>
          <p:nvPr>
            <p:ph type="ctrTitle"/>
          </p:nvPr>
        </p:nvSpPr>
        <p:spPr/>
        <p:txBody>
          <a:bodyPr>
            <a:noAutofit/>
          </a:bodyPr>
          <a:lstStyle/>
          <a:p>
            <a:pPr marL="342900" marR="0" lvl="0" indent="-342900" fontAlgn="base">
              <a:lnSpc>
                <a:spcPct val="150000"/>
              </a:lnSpc>
              <a:spcBef>
                <a:spcPts val="0"/>
              </a:spcBef>
              <a:spcAft>
                <a:spcPts val="0"/>
              </a:spcAft>
              <a:tabLst>
                <a:tab pos="914400" algn="l"/>
              </a:tabLst>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4A9F30-F4F4-48D3-852A-C03374E2631F}"/>
              </a:ext>
            </a:extLst>
          </p:cNvPr>
          <p:cNvSpPr>
            <a:spLocks noGrp="1"/>
          </p:cNvSpPr>
          <p:nvPr>
            <p:ph type="subTitle" idx="1"/>
          </p:nvPr>
        </p:nvSpPr>
        <p:spPr>
          <a:xfrm>
            <a:off x="1524000" y="3602038"/>
            <a:ext cx="9144000" cy="2387600"/>
          </a:xfrm>
        </p:spPr>
        <p:txBody>
          <a:bodyPr>
            <a:normAutofit/>
          </a:bodyPr>
          <a:lstStyle/>
          <a:p>
            <a:pPr algn="r"/>
            <a:r>
              <a:rPr lang="en-US" dirty="0"/>
              <a:t>DOMAIN: MACHINE LEARNING</a:t>
            </a:r>
          </a:p>
          <a:p>
            <a:pPr algn="r"/>
            <a:r>
              <a:rPr lang="en-US" dirty="0"/>
              <a:t>BATCH A8</a:t>
            </a:r>
          </a:p>
          <a:p>
            <a:pPr algn="r"/>
            <a:r>
              <a:rPr lang="en-US" dirty="0"/>
              <a:t>ANANDHA LAKSHMI P</a:t>
            </a:r>
          </a:p>
          <a:p>
            <a:pPr algn="r"/>
            <a:r>
              <a:rPr lang="en-US" dirty="0"/>
              <a:t>GOWTHAMI D</a:t>
            </a:r>
          </a:p>
          <a:p>
            <a:pPr algn="r"/>
            <a:r>
              <a:rPr lang="en-US" dirty="0"/>
              <a:t>HARITHA R</a:t>
            </a:r>
          </a:p>
        </p:txBody>
      </p:sp>
    </p:spTree>
    <p:extLst>
      <p:ext uri="{BB962C8B-B14F-4D97-AF65-F5344CB8AC3E}">
        <p14:creationId xmlns:p14="http://schemas.microsoft.com/office/powerpoint/2010/main" val="16083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4A6D-EE72-4933-81DF-C523CDFC0287}"/>
              </a:ext>
            </a:extLst>
          </p:cNvPr>
          <p:cNvSpPr>
            <a:spLocks noGrp="1"/>
          </p:cNvSpPr>
          <p:nvPr>
            <p:ph type="title"/>
          </p:nvPr>
        </p:nvSpPr>
        <p:spPr>
          <a:xfrm flipV="1">
            <a:off x="838200" y="248576"/>
            <a:ext cx="10515600" cy="116550"/>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44553C02-0D8F-4DEA-8221-A675D132C9B0}"/>
              </a:ext>
            </a:extLst>
          </p:cNvPr>
          <p:cNvSpPr>
            <a:spLocks noGrp="1"/>
          </p:cNvSpPr>
          <p:nvPr>
            <p:ph idx="1"/>
          </p:nvPr>
        </p:nvSpPr>
        <p:spPr>
          <a:xfrm>
            <a:off x="838200" y="248576"/>
            <a:ext cx="10515600" cy="5928387"/>
          </a:xfrm>
        </p:spPr>
        <p:txBody>
          <a:bodyPr>
            <a:normAutofit/>
          </a:bodyPr>
          <a:lstStyle/>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 Predicting Water Quality Parameters Using Machine Learning</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Author           </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a:t>
            </a:r>
            <a:r>
              <a:rPr lang="en-IN" sz="2000" b="0" dirty="0">
                <a:ln>
                  <a:noFill/>
                </a:ln>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Nikhil M Ragi</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Ravishankar Holla</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 Manju</a:t>
            </a:r>
            <a:endParaRPr lang="en-IN" sz="2000" b="0" dirty="0">
              <a:ln>
                <a:noFill/>
              </a:ln>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0000"/>
              </a:lnSpc>
              <a:spcBef>
                <a:spcPts val="0"/>
              </a:spcBef>
              <a:spcAft>
                <a:spcPts val="800"/>
              </a:spcAf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March 2020</a:t>
            </a:r>
          </a:p>
          <a:p>
            <a:pPr marL="0" marR="0" algn="just">
              <a:lnSpc>
                <a:spcPct val="100000"/>
              </a:lnSpc>
              <a:spcBef>
                <a:spcPts val="0"/>
              </a:spcBef>
              <a:spcAft>
                <a:spcPts val="800"/>
              </a:spcAft>
            </a:pPr>
            <a:r>
              <a:rPr lang="en-US" sz="2000" b="1" dirty="0">
                <a:latin typeface="Times New Roman" panose="02020603050405020304" pitchFamily="18" charset="0"/>
                <a:cs typeface="Times New Roman" panose="02020603050405020304" pitchFamily="18" charset="0"/>
              </a:rPr>
              <a:t>Published in:</a:t>
            </a:r>
            <a:r>
              <a:rPr lang="en-US" sz="2000" i="0" dirty="0">
                <a:solidFill>
                  <a:srgbClr val="333333"/>
                </a:solidFill>
                <a:effectLst/>
                <a:latin typeface="Times New Roman" panose="02020603050405020304" pitchFamily="18" charset="0"/>
                <a:cs typeface="Times New Roman" panose="02020603050405020304" pitchFamily="18" charset="0"/>
              </a:rPr>
              <a:t>4th International Conference on Recent Trends on Electronics, Information, Communication  Technology (RTEICT)</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0" i="0" dirty="0">
                <a:effectLst/>
                <a:latin typeface="Times New Roman" panose="02020603050405020304" pitchFamily="18" charset="0"/>
                <a:cs typeface="Times New Roman" panose="02020603050405020304" pitchFamily="18" charset="0"/>
              </a:rPr>
              <a:t>Artificial Neural Network(ANN) is used . </a:t>
            </a:r>
          </a:p>
          <a:p>
            <a:pPr>
              <a:lnSpc>
                <a:spcPct val="100000"/>
              </a:lnSpc>
            </a:pPr>
            <a:r>
              <a:rPr lang="en-US" sz="2000" b="0" i="0" dirty="0">
                <a:effectLst/>
                <a:latin typeface="Times New Roman" panose="02020603050405020304" pitchFamily="18" charset="0"/>
                <a:cs typeface="Times New Roman" panose="02020603050405020304" pitchFamily="18" charset="0"/>
              </a:rPr>
              <a:t>This method eliminates chemical method of evaluating water quality parameters and also is cost effective. This paper gives brief methodology to predict unknown parameters such as Alkalinity, Chloride, Sulphate values using known parameters such as pH, Electrical Conductivity, TDS etc. using Levenberg-Marquardt algorithm, which helps in further classification of water bodies for different application. </a:t>
            </a:r>
          </a:p>
          <a:p>
            <a:pPr>
              <a:lnSpc>
                <a:spcPct val="100000"/>
              </a:lnSpc>
            </a:pPr>
            <a:r>
              <a:rPr lang="en-US" sz="2000" b="0" i="0" dirty="0">
                <a:effectLst/>
                <a:latin typeface="Times New Roman" panose="02020603050405020304" pitchFamily="18" charset="0"/>
                <a:cs typeface="Times New Roman" panose="02020603050405020304" pitchFamily="18" charset="0"/>
              </a:rPr>
              <a:t>Results gave accuracy of 83.94%, 87.9%, 81.736%, 79.48% in predicting chloride, total-hardness, sulphate, total alkalinity respectively.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58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4A6D-EE72-4933-81DF-C523CDFC0287}"/>
              </a:ext>
            </a:extLst>
          </p:cNvPr>
          <p:cNvSpPr>
            <a:spLocks noGrp="1"/>
          </p:cNvSpPr>
          <p:nvPr>
            <p:ph type="title"/>
          </p:nvPr>
        </p:nvSpPr>
        <p:spPr>
          <a:xfrm flipV="1">
            <a:off x="838200" y="248576"/>
            <a:ext cx="10515600" cy="116550"/>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44553C02-0D8F-4DEA-8221-A675D132C9B0}"/>
              </a:ext>
            </a:extLst>
          </p:cNvPr>
          <p:cNvSpPr>
            <a:spLocks noGrp="1"/>
          </p:cNvSpPr>
          <p:nvPr>
            <p:ph idx="1"/>
          </p:nvPr>
        </p:nvSpPr>
        <p:spPr>
          <a:xfrm>
            <a:off x="838200" y="248576"/>
            <a:ext cx="10515600" cy="5928387"/>
          </a:xfrm>
        </p:spPr>
        <p:txBody>
          <a:bodyPr>
            <a:normAutofit lnSpcReduction="10000"/>
          </a:bodyPr>
          <a:lstStyle/>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Title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Water Quality Prediction Using Artificial Intelligence Algorithm</a:t>
            </a:r>
          </a:p>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Author        </a:t>
            </a:r>
            <a:r>
              <a:rPr lang="en-IN" sz="2000" dirty="0">
                <a:latin typeface="Times New Roman" panose="02020603050405020304" pitchFamily="18" charset="0"/>
                <a:cs typeface="Times New Roman" panose="02020603050405020304" pitchFamily="18" charset="0"/>
              </a:rPr>
              <a:t>:Theyazn H. H Aldhyani, Mohammed Al-Yaari, Hasan Alkahtani </a:t>
            </a:r>
          </a:p>
          <a:p>
            <a:pPr marL="0" indent="0" algn="just">
              <a:lnSpc>
                <a:spcPct val="100000"/>
              </a:lnSpc>
              <a:spcBef>
                <a:spcPts val="0"/>
              </a:spcBef>
              <a:buNone/>
              <a:tabLst>
                <a:tab pos="457200" algn="l"/>
                <a:tab pos="914400" algn="l"/>
                <a:tab pos="1371600" algn="l"/>
                <a:tab pos="1828800" algn="l"/>
                <a:tab pos="2286000" algn="l"/>
                <a:tab pos="2743200" algn="l"/>
                <a:tab pos="3200400" algn="l"/>
                <a:tab pos="3657600" algn="l"/>
                <a:tab pos="4114800" algn="l"/>
                <a:tab pos="4761865" algn="l"/>
              </a:tabLst>
            </a:pPr>
            <a:r>
              <a:rPr lang="en-IN" sz="2000" dirty="0">
                <a:latin typeface="Times New Roman" panose="02020603050405020304" pitchFamily="18" charset="0"/>
                <a:cs typeface="Times New Roman" panose="02020603050405020304" pitchFamily="18" charset="0"/>
              </a:rPr>
              <a:t>                          and Mashael Maashi </a:t>
            </a:r>
          </a:p>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Date             </a:t>
            </a:r>
            <a:r>
              <a:rPr lang="en-IN" sz="2000" dirty="0">
                <a:latin typeface="Times New Roman" panose="02020603050405020304" pitchFamily="18" charset="0"/>
                <a:cs typeface="Times New Roman" panose="02020603050405020304" pitchFamily="18" charset="0"/>
              </a:rPr>
              <a:t>: 2020 Dec 29 </a:t>
            </a:r>
          </a:p>
          <a:p>
            <a:pPr>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Published in</a:t>
            </a:r>
            <a:r>
              <a:rPr lang="en-IN" sz="2000" dirty="0">
                <a:latin typeface="Times New Roman" panose="02020603050405020304" pitchFamily="18" charset="0"/>
                <a:cs typeface="Times New Roman" panose="02020603050405020304" pitchFamily="18" charset="0"/>
              </a:rPr>
              <a:t>: International journal of applied bionics and biomechanics</a:t>
            </a:r>
          </a:p>
          <a:p>
            <a:pPr marL="0" indent="0">
              <a:lnSpc>
                <a:spcPct val="100000"/>
              </a:lnSpc>
              <a:spcBef>
                <a:spcPts val="0"/>
              </a:spcBef>
              <a:buNone/>
              <a:tabLst>
                <a:tab pos="457200" algn="l"/>
                <a:tab pos="914400" algn="l"/>
                <a:tab pos="1371600" algn="l"/>
                <a:tab pos="1828800" algn="l"/>
                <a:tab pos="2286000" algn="l"/>
                <a:tab pos="2743200" algn="l"/>
                <a:tab pos="3200400" algn="l"/>
                <a:tab pos="3657600" algn="l"/>
                <a:tab pos="4114800" algn="l"/>
                <a:tab pos="4761865" algn="l"/>
              </a:tabLst>
            </a:pPr>
            <a:r>
              <a:rPr lang="en-IN" sz="2000" dirty="0">
                <a:latin typeface="Times New Roman" panose="02020603050405020304" pitchFamily="18" charset="0"/>
                <a:cs typeface="Times New Roman" panose="02020603050405020304" pitchFamily="18" charset="0"/>
              </a:rPr>
              <a:t> </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For the WQI prediction, artificial neural network models, namely nonlinear autoregressive neural network (NARNET) and long short-term memory (LSTM) deep learning algorithm, have been developed</a:t>
            </a:r>
            <a:br>
              <a:rPr lang="en-IN"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 addition, three machine learning algorithms, namely, support vector machine (SVM), K-nearest neighbor (K-NN), and Naive Bayes, have been used for the WQC forecasting.Narnet achieved higher accuracy and svm achieved highest accuracy</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modules are data prepocessing,data exploration,classification of WQC,prediction (WQI)</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The dataset has 7 significant parameters namely, dissolved oxygen (DO), pH, conductivity, biological oxygen demand (BOD), nitrate, fecal coliform, and total coliform. </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 accuracy achieved is 97.01%</a:t>
            </a:r>
          </a:p>
        </p:txBody>
      </p:sp>
    </p:spTree>
    <p:extLst>
      <p:ext uri="{BB962C8B-B14F-4D97-AF65-F5344CB8AC3E}">
        <p14:creationId xmlns:p14="http://schemas.microsoft.com/office/powerpoint/2010/main" val="407256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7FC6-C7A4-4B1C-B703-371C0B78EC92}"/>
              </a:ext>
            </a:extLst>
          </p:cNvPr>
          <p:cNvSpPr>
            <a:spLocks noGrp="1"/>
          </p:cNvSpPr>
          <p:nvPr>
            <p:ph type="title"/>
          </p:nvPr>
        </p:nvSpPr>
        <p:spPr>
          <a:xfrm flipV="1">
            <a:off x="838200" y="319406"/>
            <a:ext cx="10515600" cy="4571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52546D43-D50D-4041-82A2-6A3A11B8851E}"/>
              </a:ext>
            </a:extLst>
          </p:cNvPr>
          <p:cNvSpPr>
            <a:spLocks noGrp="1"/>
          </p:cNvSpPr>
          <p:nvPr>
            <p:ph idx="1"/>
          </p:nvPr>
        </p:nvSpPr>
        <p:spPr>
          <a:xfrm>
            <a:off x="838200" y="365126"/>
            <a:ext cx="10515600" cy="6226174"/>
          </a:xfrm>
        </p:spPr>
        <p:txBody>
          <a:bodyPr>
            <a:normAutofit/>
          </a:bodyPr>
          <a:lstStyle/>
          <a:p>
            <a:r>
              <a:rPr lang="en-US" sz="2000" b="1" i="0" dirty="0">
                <a:effectLst/>
                <a:latin typeface="Times New Roman" panose="02020603050405020304" pitchFamily="18" charset="0"/>
                <a:cs typeface="Times New Roman" panose="02020603050405020304" pitchFamily="18" charset="0"/>
              </a:rPr>
              <a:t>Title: </a:t>
            </a:r>
            <a:r>
              <a:rPr lang="en-US" sz="2000" b="1" i="0" u="none" strike="noStrike" baseline="0" dirty="0">
                <a:latin typeface="Times New Roman" panose="02020603050405020304" pitchFamily="18" charset="0"/>
                <a:cs typeface="Times New Roman" panose="02020603050405020304" pitchFamily="18" charset="0"/>
              </a:rPr>
              <a:t>Ground Water Quality Prediction using Machine Learning Algorithms</a:t>
            </a:r>
            <a:endParaRPr lang="en-US" sz="2000" b="1" i="0" dirty="0">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Author : </a:t>
            </a:r>
            <a:r>
              <a:rPr lang="en-US" sz="2000" b="1" i="0" u="none" strike="noStrike" baseline="0" dirty="0">
                <a:latin typeface="Times New Roman" panose="02020603050405020304" pitchFamily="18" charset="0"/>
                <a:cs typeface="Times New Roman" panose="02020603050405020304" pitchFamily="18" charset="0"/>
              </a:rPr>
              <a:t>S.Vijay &amp; Dr.K.Kamaraj</a:t>
            </a:r>
            <a:endParaRPr lang="en-US" sz="2000" b="1" dirty="0">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Year: </a:t>
            </a:r>
            <a:r>
              <a:rPr lang="en-US" sz="2000" b="0" i="0" u="none" strike="noStrike" baseline="0" dirty="0">
                <a:latin typeface="Times New Roman" panose="02020603050405020304" pitchFamily="18" charset="0"/>
                <a:cs typeface="Times New Roman" panose="02020603050405020304" pitchFamily="18" charset="0"/>
              </a:rPr>
              <a:t>March 01, 2019</a:t>
            </a:r>
          </a:p>
          <a:p>
            <a:r>
              <a:rPr lang="en-US" sz="2000" b="1" dirty="0">
                <a:effectLst/>
                <a:latin typeface="Times New Roman" panose="02020603050405020304" pitchFamily="18" charset="0"/>
                <a:cs typeface="Times New Roman" panose="02020603050405020304" pitchFamily="18" charset="0"/>
              </a:rPr>
              <a:t>Pub</a:t>
            </a:r>
            <a:r>
              <a:rPr lang="en-US" sz="2000" b="1" dirty="0">
                <a:latin typeface="Times New Roman" panose="02020603050405020304" pitchFamily="18" charset="0"/>
                <a:cs typeface="Times New Roman" panose="02020603050405020304" pitchFamily="18" charset="0"/>
              </a:rPr>
              <a:t>lished in:</a:t>
            </a:r>
            <a:r>
              <a:rPr lang="en-US" sz="2000" b="0" i="0" u="none" strike="noStrike" baseline="0" dirty="0">
                <a:latin typeface="Times New Roman" panose="02020603050405020304" pitchFamily="18" charset="0"/>
                <a:cs typeface="Times New Roman" panose="02020603050405020304" pitchFamily="18" charset="0"/>
              </a:rPr>
              <a:t>International Journal of Research and Analytical Reviews</a:t>
            </a:r>
            <a:endParaRPr lang="en-US" sz="2000" b="1"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It </a:t>
            </a:r>
            <a:r>
              <a:rPr lang="en-US" sz="2000" b="0" u="none" strike="noStrike" baseline="0" dirty="0">
                <a:latin typeface="Times New Roman" panose="02020603050405020304" pitchFamily="18" charset="0"/>
                <a:cs typeface="Times New Roman" panose="02020603050405020304" pitchFamily="18" charset="0"/>
              </a:rPr>
              <a:t> deals with the physico-chemical characteristics of ground water quality in Ranipet, Arcot, Walljah pet, towns in vellore district. Such a water samples were collected from different identified bore wells for the purpose of studying the quality of groundwater .</a:t>
            </a:r>
          </a:p>
          <a:p>
            <a:pPr algn="l"/>
            <a:r>
              <a:rPr lang="en-US" sz="2000" b="0" u="none" strike="noStrike" baseline="0" dirty="0">
                <a:latin typeface="Times New Roman" panose="02020603050405020304" pitchFamily="18" charset="0"/>
                <a:cs typeface="Times New Roman" panose="02020603050405020304" pitchFamily="18" charset="0"/>
              </a:rPr>
              <a:t> There are two major classifications like High , Low level of water contamination observed in Vellore district.</a:t>
            </a:r>
          </a:p>
          <a:p>
            <a:pPr algn="l"/>
            <a:r>
              <a:rPr lang="en-US" sz="2000" b="0" u="none" strike="noStrike" baseline="0" dirty="0">
                <a:latin typeface="Times New Roman" panose="02020603050405020304" pitchFamily="18" charset="0"/>
                <a:cs typeface="Times New Roman" panose="02020603050405020304" pitchFamily="18" charset="0"/>
              </a:rPr>
              <a:t>The water quality parameters such as PH, EC, Chloride, Sulphate, Nitrate, Carbonate, Bicarbonate, metal ions, trace elements have been estimated.</a:t>
            </a:r>
          </a:p>
          <a:p>
            <a:pPr algn="l"/>
            <a:r>
              <a:rPr lang="en-US" sz="2000" dirty="0">
                <a:latin typeface="Times New Roman" panose="02020603050405020304" pitchFamily="18" charset="0"/>
                <a:cs typeface="Times New Roman" panose="02020603050405020304" pitchFamily="18" charset="0"/>
              </a:rPr>
              <a:t>Algorithms :</a:t>
            </a:r>
            <a:r>
              <a:rPr lang="en-US" sz="2000" b="0" u="none" strike="noStrike" baseline="0" dirty="0">
                <a:latin typeface="Times New Roman" panose="02020603050405020304" pitchFamily="18" charset="0"/>
                <a:cs typeface="Times New Roman" panose="02020603050405020304" pitchFamily="18" charset="0"/>
              </a:rPr>
              <a:t>predicting water quality by using Machine Learning classifier algorithm C5.0, Naïve Bayes and Random forest as learner for water quality prediction.</a:t>
            </a:r>
          </a:p>
          <a:p>
            <a:pPr algn="l"/>
            <a:r>
              <a:rPr lang="en-US" sz="2000" b="0" i="0" u="none" strike="noStrike" baseline="0" dirty="0">
                <a:latin typeface="Times New Roman" panose="02020603050405020304" pitchFamily="18" charset="0"/>
                <a:cs typeface="Times New Roman" panose="02020603050405020304" pitchFamily="18" charset="0"/>
              </a:rPr>
              <a:t>Naïve Bayes and Random forest produced better result with accuracy.</a:t>
            </a:r>
            <a:endParaRPr lang="en-US" sz="2000" b="0" i="1" u="none" strike="noStrike" baseline="0" dirty="0">
              <a:latin typeface="Times New Roman" panose="02020603050405020304" pitchFamily="18" charset="0"/>
              <a:cs typeface="Times New Roman" panose="02020603050405020304" pitchFamily="18" charset="0"/>
            </a:endParaRPr>
          </a:p>
          <a:p>
            <a:pPr algn="l"/>
            <a:endParaRPr lang="en-US"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91B0-0944-4CDB-8902-99DF7B511010}"/>
              </a:ext>
            </a:extLst>
          </p:cNvPr>
          <p:cNvSpPr>
            <a:spLocks noGrp="1"/>
          </p:cNvSpPr>
          <p:nvPr>
            <p:ph type="title"/>
          </p:nvPr>
        </p:nvSpPr>
        <p:spPr/>
        <p:txBody>
          <a:bodyPr>
            <a:noAutofit/>
          </a:bodyPr>
          <a:lstStyle/>
          <a:p>
            <a:r>
              <a:rPr lang="en-US" sz="200" dirty="0"/>
              <a:t>.</a:t>
            </a:r>
          </a:p>
        </p:txBody>
      </p:sp>
      <p:sp>
        <p:nvSpPr>
          <p:cNvPr id="3" name="Content Placeholder 2">
            <a:extLst>
              <a:ext uri="{FF2B5EF4-FFF2-40B4-BE49-F238E27FC236}">
                <a16:creationId xmlns:a16="http://schemas.microsoft.com/office/drawing/2014/main" id="{2A770488-B5D2-4EB0-8DC9-44169E0F352C}"/>
              </a:ext>
            </a:extLst>
          </p:cNvPr>
          <p:cNvSpPr>
            <a:spLocks noGrp="1"/>
          </p:cNvSpPr>
          <p:nvPr>
            <p:ph idx="4294967295"/>
          </p:nvPr>
        </p:nvSpPr>
        <p:spPr>
          <a:xfrm>
            <a:off x="689112" y="311150"/>
            <a:ext cx="9826487" cy="6381750"/>
          </a:xfrm>
        </p:spPr>
        <p:txBody>
          <a:bodyPr>
            <a:normAutofit/>
          </a:bodyPr>
          <a:lstStyle/>
          <a:p>
            <a:pPr algn="just">
              <a:lnSpc>
                <a:spcPct val="11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Predictive Analysis of Water Quality Parameters using Deep Learning</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0000"/>
              </a:lnSpc>
              <a:spcBef>
                <a:spcPts val="0"/>
              </a:spcBef>
              <a:spcAft>
                <a:spcPts val="800"/>
              </a:spcAft>
            </a:pP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Author          </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IN" sz="2000" b="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Archana Solanki, Himanshu Agrawal, Kanchan Khare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0000"/>
              </a:lnSpc>
              <a:spcBef>
                <a:spcPts val="0"/>
              </a:spcBef>
              <a:spcAft>
                <a:spcPts val="800"/>
              </a:spcAft>
            </a:pP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September 2019</a:t>
            </a:r>
          </a:p>
          <a:p>
            <a:pPr marL="0" marR="0" algn="just">
              <a:lnSpc>
                <a:spcPct val="110000"/>
              </a:lnSpc>
              <a:spcBef>
                <a:spcPts val="0"/>
              </a:spcBef>
              <a:spcAft>
                <a:spcPts val="800"/>
              </a:spcAft>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Published in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:International journal of computer application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10000"/>
              </a:lnSpc>
              <a:spcBef>
                <a:spcPts val="0"/>
              </a:spcBef>
              <a:spcAft>
                <a:spcPts val="800"/>
              </a:spcAft>
            </a:pPr>
            <a:endPar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study shows that deep learning techniques which use unsupervised learning to provide accurate results as compared to the techniques.</a:t>
            </a:r>
          </a:p>
          <a:p>
            <a:pPr marL="0" marR="0" indent="457200">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Algorithms are stacked denoising autoencoder,   deep belief network, linear    regression,multilayer perception .</a:t>
            </a:r>
          </a:p>
          <a:p>
            <a:pPr marL="0" marR="0" indent="457200" algn="just">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comparison of results show that robustness can be achieve by denoising autoencoder and deep belief network and also successfully handle the variability in the data. Merit of the unsupervised learning algorithms are evaluated on the basis of metrics such as mean absolute error and mean square error to examine the error rate of prediction.</a:t>
            </a:r>
          </a:p>
          <a:p>
            <a:pPr marL="0" marR="0" indent="457200" algn="just">
              <a:lnSpc>
                <a:spcPct val="110000"/>
              </a:lnSpc>
              <a:spcBef>
                <a:spcPts val="0"/>
              </a:spcBef>
              <a:spcAft>
                <a:spcPts val="80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Parameters used are ph,dissolved oxgen,turbidity</a:t>
            </a:r>
          </a:p>
          <a:p>
            <a:pPr marL="0" marR="0" indent="457200" algn="just">
              <a:lnSpc>
                <a:spcPct val="110000"/>
              </a:lnSpc>
              <a:spcBef>
                <a:spcPts val="0"/>
              </a:spcBef>
              <a:spcAft>
                <a:spcPts val="80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Modules are data collection-krishna river,data preprocessing,Modelling</a:t>
            </a:r>
          </a:p>
          <a:p>
            <a:pPr marL="0" marR="0" indent="457200" algn="just">
              <a:lnSpc>
                <a:spcPct val="110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889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F28D-69C6-40D8-9BCF-74257CEB957F}"/>
              </a:ext>
            </a:extLst>
          </p:cNvPr>
          <p:cNvSpPr>
            <a:spLocks noGrp="1"/>
          </p:cNvSpPr>
          <p:nvPr>
            <p:ph type="title"/>
          </p:nvPr>
        </p:nvSpPr>
        <p:spPr>
          <a:xfrm flipV="1">
            <a:off x="838200" y="319406"/>
            <a:ext cx="10515600" cy="4571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4C24345D-408F-407F-8037-EFCF824110D2}"/>
              </a:ext>
            </a:extLst>
          </p:cNvPr>
          <p:cNvSpPr>
            <a:spLocks noGrp="1"/>
          </p:cNvSpPr>
          <p:nvPr>
            <p:ph idx="1"/>
          </p:nvPr>
        </p:nvSpPr>
        <p:spPr>
          <a:xfrm>
            <a:off x="838200" y="211015"/>
            <a:ext cx="10515600" cy="6646985"/>
          </a:xfrm>
        </p:spPr>
        <p:txBody>
          <a:bodyPr>
            <a:normAutofit/>
          </a:bodyPr>
          <a:lstStyle/>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Water Quality Analysis and Prediction using Machine Learning Algorithms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Author            :   </a:t>
            </a:r>
            <a:r>
              <a:rPr lang="en-US" sz="2000" dirty="0">
                <a:latin typeface="Times New Roman" panose="02020603050405020304" pitchFamily="18" charset="0"/>
                <a:cs typeface="Times New Roman" panose="02020603050405020304" pitchFamily="18" charset="0"/>
              </a:rPr>
              <a:t>Mr.M.Anbuchezhian, Dr.R.Venkataraman, Mrs.V.Kumuthavalli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 </a:t>
            </a:r>
            <a:r>
              <a:rPr lang="en-IN" sz="2000" dirty="0">
                <a:latin typeface="Times New Roman" panose="02020603050405020304" pitchFamily="18" charset="0"/>
                <a:ea typeface="Calibri" panose="020F0502020204030204" pitchFamily="34" charset="0"/>
                <a:cs typeface="Times New Roman" panose="02020603050405020304" pitchFamily="18" charset="0"/>
              </a:rPr>
              <a:t>November </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2018</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Published in  </a:t>
            </a:r>
            <a:r>
              <a:rPr lang="en-IN" sz="2000" dirty="0">
                <a:latin typeface="Times New Roman" panose="02020603050405020304" pitchFamily="18" charset="0"/>
                <a:ea typeface="Calibri" panose="020F0502020204030204" pitchFamily="34" charset="0"/>
                <a:cs typeface="Times New Roman" panose="02020603050405020304" pitchFamily="18" charset="0"/>
              </a:rPr>
              <a:t>:International journal of emerging technologies and innovative Research</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The parameters  used to predict quality are temp, dissolved oxygen (DO) (% sat), pH, conductivity, Biochemical oxygen demand (BOD), nitrates (NO3), faecal and total coli forms (TC).</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 Algorithms:Navie Bayes(NB), Decision Tree(DT), K-Nearest Neighbor (KNN), Support Vector Machine(SVM), and Random Forest(RF) .Random forest has highest accuracy.</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Experiments were conducted using the real dataset containing the details from various places in Tamil Nadu as well as the synthetic dataset generated on the basis of parameters randomly done in mettur,pallipalyam,Rn pudur  and they classified the result  as excellent,acceptable,polluted,heavily polluted. </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Modules used are data collection, Designing, learning and testing framework, Building predictive model, Evaluating the learned predictive models, Software support, Classification algorithms </a:t>
            </a:r>
          </a:p>
        </p:txBody>
      </p:sp>
    </p:spTree>
    <p:extLst>
      <p:ext uri="{BB962C8B-B14F-4D97-AF65-F5344CB8AC3E}">
        <p14:creationId xmlns:p14="http://schemas.microsoft.com/office/powerpoint/2010/main" val="351717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7EAC-86A4-4A9A-9D07-F3F149360DFC}"/>
              </a:ext>
            </a:extLst>
          </p:cNvPr>
          <p:cNvSpPr>
            <a:spLocks noGrp="1"/>
          </p:cNvSpPr>
          <p:nvPr>
            <p:ph type="title"/>
          </p:nvPr>
        </p:nvSpPr>
        <p:spPr>
          <a:xfrm>
            <a:off x="838200" y="338492"/>
            <a:ext cx="10515600" cy="1325563"/>
          </a:xfrm>
        </p:spPr>
        <p:txBody>
          <a:bodyPr/>
          <a:lstStyle/>
          <a:p>
            <a:r>
              <a:rPr lang="en-US" dirty="0"/>
              <a:t> FEASIBILITY STUDY</a:t>
            </a:r>
          </a:p>
        </p:txBody>
      </p:sp>
      <p:sp>
        <p:nvSpPr>
          <p:cNvPr id="3" name="Content Placeholder 2">
            <a:extLst>
              <a:ext uri="{FF2B5EF4-FFF2-40B4-BE49-F238E27FC236}">
                <a16:creationId xmlns:a16="http://schemas.microsoft.com/office/drawing/2014/main" id="{AAAEFEF0-6A9C-4F17-8ABD-084391F4E150}"/>
              </a:ext>
            </a:extLst>
          </p:cNvPr>
          <p:cNvSpPr>
            <a:spLocks noGrp="1"/>
          </p:cNvSpPr>
          <p:nvPr>
            <p:ph idx="1"/>
          </p:nvPr>
        </p:nvSpPr>
        <p:spPr/>
        <p:txBody>
          <a:bodyPr>
            <a:normAutofit/>
          </a:bodyPr>
          <a:lstStyle/>
          <a:p>
            <a:pPr algn="just">
              <a:lnSpc>
                <a:spcPct val="100000"/>
              </a:lnSpc>
            </a:pPr>
            <a:r>
              <a:rPr lang="en-IN" sz="3200" dirty="0">
                <a:latin typeface="Times New Roman" panose="02020603050405020304" pitchFamily="18" charset="0"/>
                <a:cs typeface="Times New Roman" panose="02020603050405020304" pitchFamily="18" charset="0"/>
              </a:rPr>
              <a:t>SOCIAL FEASIBILITY </a:t>
            </a:r>
          </a:p>
          <a:p>
            <a:pPr algn="just">
              <a:lnSpc>
                <a:spcPct val="100000"/>
              </a:lnSpc>
            </a:pPr>
            <a:r>
              <a:rPr lang="en-IN" sz="20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00000"/>
              </a:lnSpc>
            </a:pPr>
            <a:r>
              <a:rPr lang="en-IN" sz="20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00000"/>
              </a:lnSpc>
            </a:pPr>
            <a:r>
              <a:rPr lang="en-IN" sz="20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00000"/>
              </a:lnSpc>
            </a:pPr>
            <a:r>
              <a:rPr lang="en-IN" sz="2000" dirty="0">
                <a:latin typeface="Times New Roman" panose="02020603050405020304" pitchFamily="18" charset="0"/>
                <a:cs typeface="Times New Roman" panose="02020603050405020304" pitchFamily="18" charset="0"/>
              </a:rPr>
              <a:t>Hence this system predicts the water quality and  predicts whether the water is safe to drink or not.</a:t>
            </a:r>
          </a:p>
          <a:p>
            <a:pPr algn="just">
              <a:lnSpc>
                <a:spcPct val="120000"/>
              </a:lnSpc>
            </a:pPr>
            <a:endParaRPr lang="en-I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003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FB86-A34C-40E0-AC75-66F40379F0C4}"/>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30BF3EB4-5E7D-4ED6-A84F-950B3CDFEE6A}"/>
              </a:ext>
            </a:extLst>
          </p:cNvPr>
          <p:cNvSpPr>
            <a:spLocks noGrp="1"/>
          </p:cNvSpPr>
          <p:nvPr>
            <p:ph idx="1"/>
          </p:nvPr>
        </p:nvSpPr>
        <p:spPr>
          <a:xfrm>
            <a:off x="838200" y="1393794"/>
            <a:ext cx="10515600" cy="5379868"/>
          </a:xfrm>
        </p:spPr>
        <p:txBody>
          <a:bodyPr>
            <a:normAutofit fontScale="25000" lnSpcReduction="20000"/>
          </a:bodyPr>
          <a:lstStyle/>
          <a:p>
            <a:pPr marL="0" marR="0" lvl="0" indent="0" algn="just" fontAlgn="base">
              <a:lnSpc>
                <a:spcPct val="120000"/>
              </a:lnSpc>
              <a:spcBef>
                <a:spcPts val="0"/>
              </a:spcBef>
              <a:spcAft>
                <a:spcPts val="0"/>
              </a:spcAft>
              <a:buNone/>
              <a:tabLst>
                <a:tab pos="914400" algn="l"/>
              </a:tabLst>
            </a:pPr>
            <a:r>
              <a:rPr lang="en-IN" sz="6400" b="1" dirty="0">
                <a:latin typeface="Times New Roman" panose="02020603050405020304" pitchFamily="18" charset="0"/>
                <a:cs typeface="Times New Roman" panose="02020603050405020304" pitchFamily="18" charset="0"/>
              </a:rPr>
              <a:t>Environmental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1. Software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	Operating System 	: Windows 10</a:t>
            </a:r>
          </a:p>
          <a:p>
            <a:pPr marL="0" indent="0">
              <a:lnSpc>
                <a:spcPct val="120000"/>
              </a:lnSpc>
              <a:buNone/>
            </a:pPr>
            <a:r>
              <a:rPr lang="en-IN" sz="6400" dirty="0">
                <a:latin typeface="Times New Roman" panose="02020603050405020304" pitchFamily="18" charset="0"/>
                <a:cs typeface="Times New Roman" panose="02020603050405020304" pitchFamily="18" charset="0"/>
              </a:rPr>
              <a:t>	 Tool   		: Anaconda with Jupyter Notebook</a:t>
            </a:r>
          </a:p>
          <a:p>
            <a:pPr marL="0" indent="0">
              <a:lnSpc>
                <a:spcPct val="120000"/>
              </a:lnSpc>
              <a:buNone/>
            </a:pPr>
            <a:r>
              <a:rPr lang="en-IN" sz="6400" dirty="0">
                <a:latin typeface="Times New Roman" panose="02020603050405020304" pitchFamily="18" charset="0"/>
                <a:cs typeface="Times New Roman" panose="02020603050405020304" pitchFamily="18" charset="0"/>
              </a:rPr>
              <a:t>2. Hardware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	Processor   		: intel i5</a:t>
            </a:r>
          </a:p>
          <a:p>
            <a:pPr marL="0" indent="0">
              <a:lnSpc>
                <a:spcPct val="120000"/>
              </a:lnSpc>
              <a:buNone/>
            </a:pPr>
            <a:r>
              <a:rPr lang="en-IN" sz="6400" dirty="0">
                <a:latin typeface="Times New Roman" panose="02020603050405020304" pitchFamily="18" charset="0"/>
                <a:cs typeface="Times New Roman" panose="02020603050405020304" pitchFamily="18" charset="0"/>
              </a:rPr>
              <a:t>	Hard disk   		: 500 GB</a:t>
            </a:r>
          </a:p>
          <a:p>
            <a:pPr marL="0" indent="0">
              <a:lnSpc>
                <a:spcPct val="120000"/>
              </a:lnSpc>
              <a:buNone/>
            </a:pPr>
            <a:r>
              <a:rPr lang="en-IN" sz="6400" dirty="0">
                <a:latin typeface="Times New Roman" panose="02020603050405020304" pitchFamily="18" charset="0"/>
                <a:cs typeface="Times New Roman" panose="02020603050405020304" pitchFamily="18" charset="0"/>
              </a:rPr>
              <a:t>	RAM        		                  : 8 GB</a:t>
            </a:r>
          </a:p>
          <a:p>
            <a:pPr>
              <a:lnSpc>
                <a:spcPct val="120000"/>
              </a:lnSpc>
            </a:pPr>
            <a:r>
              <a:rPr lang="en-IN" sz="6400" b="1" dirty="0">
                <a:latin typeface="Times New Roman" panose="02020603050405020304" pitchFamily="18" charset="0"/>
                <a:cs typeface="Times New Roman" panose="02020603050405020304" pitchFamily="18" charset="0"/>
              </a:rPr>
              <a:t>Python :</a:t>
            </a:r>
          </a:p>
          <a:p>
            <a:pPr>
              <a:lnSpc>
                <a:spcPct val="120000"/>
              </a:lnSpc>
              <a:buFont typeface="Courier New" panose="02070309020205020404" pitchFamily="49" charset="0"/>
              <a:buChar char="o"/>
            </a:pPr>
            <a:r>
              <a:rPr lang="en-US" sz="6400" dirty="0">
                <a:latin typeface="Times New Roman" panose="02020603050405020304" pitchFamily="18" charset="0"/>
                <a:cs typeface="Times New Roman" panose="02020603050405020304" pitchFamily="18" charset="0"/>
              </a:rPr>
              <a:t>Python is a highly intuitive object-oriented programming language. It is a general-purpose language that is used for a variety of objectives, such as software development, Machine learning apps.</a:t>
            </a:r>
          </a:p>
          <a:p>
            <a:pPr>
              <a:lnSpc>
                <a:spcPct val="120000"/>
              </a:lnSpc>
              <a:buFont typeface="Courier New" panose="02070309020205020404" pitchFamily="49" charset="0"/>
              <a:buChar char="o"/>
            </a:pPr>
            <a:r>
              <a:rPr lang="en-US" sz="6400" b="0" i="0" dirty="0">
                <a:effectLst/>
                <a:latin typeface="Times New Roman" panose="02020603050405020304" pitchFamily="18" charset="0"/>
                <a:cs typeface="Times New Roman" panose="02020603050405020304" pitchFamily="18" charset="0"/>
              </a:rPr>
              <a:t>It is easy to learn and provides clean readable syntax.</a:t>
            </a:r>
          </a:p>
          <a:p>
            <a:pPr>
              <a:lnSpc>
                <a:spcPct val="120000"/>
              </a:lnSpc>
              <a:buFont typeface="Courier New" panose="02070309020205020404" pitchFamily="49" charset="0"/>
              <a:buChar char="o"/>
            </a:pPr>
            <a:r>
              <a:rPr lang="en-US" sz="6400" b="0" i="0" dirty="0">
                <a:effectLst/>
                <a:latin typeface="Times New Roman" panose="02020603050405020304" pitchFamily="18" charset="0"/>
                <a:cs typeface="Times New Roman" panose="02020603050405020304" pitchFamily="18" charset="0"/>
              </a:rPr>
              <a:t>Flexibility, readability, scalability, portability and speed are some benefits of Python</a:t>
            </a:r>
            <a:r>
              <a:rPr lang="en-US" sz="6400" dirty="0">
                <a:latin typeface="Times New Roman" panose="02020603050405020304" pitchFamily="18" charset="0"/>
                <a:cs typeface="Times New Roman" panose="02020603050405020304" pitchFamily="18" charset="0"/>
              </a:rPr>
              <a:t>.</a:t>
            </a:r>
          </a:p>
          <a:p>
            <a:pPr>
              <a:lnSpc>
                <a:spcPct val="120000"/>
              </a:lnSpc>
            </a:pPr>
            <a:r>
              <a:rPr lang="en-IN" sz="6400" b="1" dirty="0">
                <a:latin typeface="Times New Roman" panose="02020603050405020304" pitchFamily="18" charset="0"/>
                <a:cs typeface="Times New Roman" panose="02020603050405020304" pitchFamily="18" charset="0"/>
              </a:rPr>
              <a:t>Flask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Flask is a micro web framework written in Python. The system is deployed using flask framework.</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460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09D7-645E-48F7-8567-037AD70A588F}"/>
              </a:ext>
            </a:extLst>
          </p:cNvPr>
          <p:cNvSpPr>
            <a:spLocks noGrp="1"/>
          </p:cNvSpPr>
          <p:nvPr>
            <p:ph type="title"/>
          </p:nvPr>
        </p:nvSpPr>
        <p:spPr/>
        <p:txBody>
          <a:bodyPr/>
          <a:lstStyle/>
          <a:p>
            <a:r>
              <a:rPr lang="en-US" dirty="0"/>
              <a:t>ECONOMIC FEASIBILITY</a:t>
            </a:r>
          </a:p>
        </p:txBody>
      </p:sp>
      <p:sp>
        <p:nvSpPr>
          <p:cNvPr id="3" name="Content Placeholder 2">
            <a:extLst>
              <a:ext uri="{FF2B5EF4-FFF2-40B4-BE49-F238E27FC236}">
                <a16:creationId xmlns:a16="http://schemas.microsoft.com/office/drawing/2014/main" id="{29823F98-2DA9-4B3C-B350-EF6C450A9F1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Total number of lines of code (LOC)=1200K</a:t>
            </a:r>
          </a:p>
          <a:p>
            <a:r>
              <a:rPr lang="en-US" sz="2000" dirty="0">
                <a:latin typeface="Times New Roman" panose="02020603050405020304" pitchFamily="18" charset="0"/>
                <a:cs typeface="Times New Roman" panose="02020603050405020304" pitchFamily="18" charset="0"/>
              </a:rPr>
              <a:t> KLOC=1200/1000=1.2 </a:t>
            </a:r>
          </a:p>
          <a:p>
            <a:r>
              <a:rPr lang="en-US" sz="2000" dirty="0">
                <a:latin typeface="Times New Roman" panose="02020603050405020304" pitchFamily="18" charset="0"/>
                <a:cs typeface="Times New Roman" panose="02020603050405020304" pitchFamily="18" charset="0"/>
              </a:rPr>
              <a:t>Effort = 2.4 (1.2)1.05 =&gt;2.906 person-month </a:t>
            </a:r>
          </a:p>
          <a:p>
            <a:r>
              <a:rPr lang="en-US" sz="2000" dirty="0">
                <a:latin typeface="Times New Roman" panose="02020603050405020304" pitchFamily="18" charset="0"/>
                <a:cs typeface="Times New Roman" panose="02020603050405020304" pitchFamily="18" charset="0"/>
              </a:rPr>
              <a:t>Development time = 2.5(2.906)0.38=&gt;3.747months </a:t>
            </a:r>
          </a:p>
          <a:p>
            <a:r>
              <a:rPr lang="en-US" sz="2000" dirty="0">
                <a:latin typeface="Times New Roman" panose="02020603050405020304" pitchFamily="18" charset="0"/>
                <a:cs typeface="Times New Roman" panose="02020603050405020304" pitchFamily="18" charset="0"/>
              </a:rPr>
              <a:t>Average staff size=2.906/3.747 =&gt;0.775 person</a:t>
            </a:r>
          </a:p>
          <a:p>
            <a:r>
              <a:rPr lang="en-US" sz="2000" dirty="0">
                <a:latin typeface="Times New Roman" panose="02020603050405020304" pitchFamily="18" charset="0"/>
                <a:cs typeface="Times New Roman" panose="02020603050405020304" pitchFamily="18" charset="0"/>
              </a:rPr>
              <a:t> Productivity = 1.2/2.906 &gt; 0.412 KLOC/person-month</a:t>
            </a:r>
          </a:p>
        </p:txBody>
      </p:sp>
    </p:spTree>
    <p:extLst>
      <p:ext uri="{BB962C8B-B14F-4D97-AF65-F5344CB8AC3E}">
        <p14:creationId xmlns:p14="http://schemas.microsoft.com/office/powerpoint/2010/main" val="52309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05F-2C5E-43A4-A022-A0ABE26FE776}"/>
              </a:ext>
            </a:extLst>
          </p:cNvPr>
          <p:cNvSpPr>
            <a:spLocks noGrp="1"/>
          </p:cNvSpPr>
          <p:nvPr>
            <p:ph type="title"/>
          </p:nvPr>
        </p:nvSpPr>
        <p:spPr/>
        <p:txBody>
          <a:bodyPr/>
          <a:lstStyle/>
          <a:p>
            <a:r>
              <a:rPr lang="en-US" dirty="0"/>
              <a:t>SYSTEM ARCHITECTURE</a:t>
            </a:r>
          </a:p>
        </p:txBody>
      </p:sp>
      <p:pic>
        <p:nvPicPr>
          <p:cNvPr id="4" name="Content Placeholder 6">
            <a:extLst>
              <a:ext uri="{FF2B5EF4-FFF2-40B4-BE49-F238E27FC236}">
                <a16:creationId xmlns:a16="http://schemas.microsoft.com/office/drawing/2014/main" id="{9D18489C-CE1A-46D6-99B8-5FF973EE57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458" y="1825625"/>
            <a:ext cx="7249083" cy="4351338"/>
          </a:xfrm>
          <a:prstGeom prst="rect">
            <a:avLst/>
          </a:prstGeom>
          <a:noFill/>
          <a:ln>
            <a:noFill/>
          </a:ln>
        </p:spPr>
      </p:pic>
    </p:spTree>
    <p:extLst>
      <p:ext uri="{BB962C8B-B14F-4D97-AF65-F5344CB8AC3E}">
        <p14:creationId xmlns:p14="http://schemas.microsoft.com/office/powerpoint/2010/main" val="198094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5209-4EE7-40E2-8002-CADEADF9099D}"/>
              </a:ext>
            </a:extLst>
          </p:cNvPr>
          <p:cNvSpPr>
            <a:spLocks noGrp="1"/>
          </p:cNvSpPr>
          <p:nvPr>
            <p:ph type="title"/>
          </p:nvPr>
        </p:nvSpPr>
        <p:spPr>
          <a:xfrm>
            <a:off x="838200" y="365125"/>
            <a:ext cx="10515600" cy="328295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5344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73CF-6928-4976-B78B-CCCBEEDAC22F}"/>
              </a:ext>
            </a:extLst>
          </p:cNvPr>
          <p:cNvSpPr>
            <a:spLocks noGrp="1"/>
          </p:cNvSpPr>
          <p:nvPr>
            <p:ph type="title"/>
          </p:nvPr>
        </p:nvSpPr>
        <p:spPr>
          <a:xfrm>
            <a:off x="838200" y="76201"/>
            <a:ext cx="10515600" cy="733424"/>
          </a:xfrm>
        </p:spPr>
        <p:txBody>
          <a:bodyPr/>
          <a:lstStyle/>
          <a:p>
            <a:r>
              <a:rPr lang="en-US" dirty="0"/>
              <a:t>ABSTRACT</a:t>
            </a:r>
          </a:p>
        </p:txBody>
      </p:sp>
      <p:sp>
        <p:nvSpPr>
          <p:cNvPr id="3" name="Content Placeholder 2">
            <a:extLst>
              <a:ext uri="{FF2B5EF4-FFF2-40B4-BE49-F238E27FC236}">
                <a16:creationId xmlns:a16="http://schemas.microsoft.com/office/drawing/2014/main" id="{AF197716-9932-4B0D-824F-2B2C01174BFE}"/>
              </a:ext>
            </a:extLst>
          </p:cNvPr>
          <p:cNvSpPr>
            <a:spLocks noGrp="1"/>
          </p:cNvSpPr>
          <p:nvPr>
            <p:ph idx="1"/>
          </p:nvPr>
        </p:nvSpPr>
        <p:spPr>
          <a:xfrm>
            <a:off x="470517" y="664669"/>
            <a:ext cx="10883283" cy="6117129"/>
          </a:xfrm>
        </p:spPr>
        <p:txBody>
          <a:bodyPr>
            <a:normAutofit fontScale="25000" lnSpcReduction="20000"/>
          </a:bodyPr>
          <a:lstStyle/>
          <a:p>
            <a:pPr algn="just">
              <a:lnSpc>
                <a:spcPct val="120000"/>
              </a:lnSpc>
            </a:pPr>
            <a:r>
              <a:rPr lang="en-IN" sz="8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20000"/>
              </a:lnSpc>
            </a:pPr>
            <a:r>
              <a:rPr lang="en-IN" sz="80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20000"/>
              </a:lnSpc>
            </a:pPr>
            <a:r>
              <a:rPr lang="en-IN" sz="80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20000"/>
              </a:lnSpc>
            </a:pPr>
            <a:r>
              <a:rPr lang="en-IN" sz="8000" dirty="0">
                <a:latin typeface="Times New Roman" panose="02020603050405020304" pitchFamily="18" charset="0"/>
                <a:cs typeface="Times New Roman" panose="02020603050405020304" pitchFamily="18" charset="0"/>
              </a:rPr>
              <a:t> Our analysis provides a comprehensive guide to sensitivity analysis of model parameters with regard to performance in prediction of water quality  by accuracy calculation.</a:t>
            </a:r>
          </a:p>
          <a:p>
            <a:pPr algn="just">
              <a:lnSpc>
                <a:spcPct val="120000"/>
              </a:lnSpc>
            </a:pPr>
            <a:r>
              <a:rPr lang="en-IN" sz="8000" dirty="0">
                <a:latin typeface="Times New Roman" panose="02020603050405020304" pitchFamily="18" charset="0"/>
                <a:cs typeface="Times New Roman" panose="02020603050405020304" pitchFamily="18" charset="0"/>
              </a:rPr>
              <a:t> To propose a machine learning-based method to accurately predict the Water Quality Index value by prediction results in the form of best accuracy from comparing supervised classification machine learning algorithms. .  </a:t>
            </a:r>
          </a:p>
          <a:p>
            <a:pPr algn="just">
              <a:lnSpc>
                <a:spcPct val="120000"/>
              </a:lnSpc>
            </a:pPr>
            <a:r>
              <a:rPr lang="en-IN" sz="80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water supply department dataset with evaluation classification report,</a:t>
            </a:r>
          </a:p>
          <a:p>
            <a:pPr algn="just">
              <a:lnSpc>
                <a:spcPct val="120000"/>
              </a:lnSpc>
            </a:pPr>
            <a:r>
              <a:rPr lang="en-IN" sz="8000" dirty="0">
                <a:latin typeface="Times New Roman" panose="02020603050405020304" pitchFamily="18" charset="0"/>
                <a:cs typeface="Times New Roman" panose="02020603050405020304" pitchFamily="18" charset="0"/>
              </a:rPr>
              <a:t>The effectiveness of the proposed machine learning algorithm technique is obtained with precision, Recall and F1 Score. </a:t>
            </a:r>
          </a:p>
          <a:p>
            <a:endParaRPr lang="en-US" dirty="0"/>
          </a:p>
        </p:txBody>
      </p:sp>
    </p:spTree>
    <p:extLst>
      <p:ext uri="{BB962C8B-B14F-4D97-AF65-F5344CB8AC3E}">
        <p14:creationId xmlns:p14="http://schemas.microsoft.com/office/powerpoint/2010/main" val="11467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D11-50BB-4DFF-9692-0488B6E907DD}"/>
              </a:ext>
            </a:extLst>
          </p:cNvPr>
          <p:cNvSpPr>
            <a:spLocks noGrp="1"/>
          </p:cNvSpPr>
          <p:nvPr>
            <p:ph type="title"/>
          </p:nvPr>
        </p:nvSpPr>
        <p:spPr>
          <a:xfrm>
            <a:off x="838200" y="365125"/>
            <a:ext cx="10515600" cy="796925"/>
          </a:xfrm>
        </p:spPr>
        <p:txBody>
          <a:bodyPr/>
          <a:lstStyle/>
          <a:p>
            <a:r>
              <a:rPr lang="en-US" dirty="0"/>
              <a:t>OVERVIEW</a:t>
            </a:r>
          </a:p>
        </p:txBody>
      </p:sp>
      <p:sp>
        <p:nvSpPr>
          <p:cNvPr id="3" name="Content Placeholder 2">
            <a:extLst>
              <a:ext uri="{FF2B5EF4-FFF2-40B4-BE49-F238E27FC236}">
                <a16:creationId xmlns:a16="http://schemas.microsoft.com/office/drawing/2014/main" id="{04CBBBDB-2214-472F-93F6-AC92D369E783}"/>
              </a:ext>
            </a:extLst>
          </p:cNvPr>
          <p:cNvSpPr>
            <a:spLocks noGrp="1"/>
          </p:cNvSpPr>
          <p:nvPr>
            <p:ph idx="1"/>
          </p:nvPr>
        </p:nvSpPr>
        <p:spPr>
          <a:xfrm>
            <a:off x="838200" y="1390650"/>
            <a:ext cx="10515600" cy="5334000"/>
          </a:xfrm>
        </p:spPr>
        <p:txBody>
          <a:bodyPr>
            <a:normAutofit/>
          </a:bodyPr>
          <a:lstStyle/>
          <a:p>
            <a:pPr algn="just"/>
            <a:r>
              <a:rPr lang="en-IN" sz="2200" dirty="0">
                <a:latin typeface="Times New Roman" panose="02020603050405020304" pitchFamily="18" charset="0"/>
                <a:cs typeface="Times New Roman" panose="02020603050405020304" pitchFamily="18" charset="0"/>
              </a:rPr>
              <a:t>Water pollution is one of the biggest fears for the green globalization. In order to ensure the safe supply of the drinking water the quality needs to be monitored in real time.</a:t>
            </a:r>
          </a:p>
          <a:p>
            <a:pPr algn="just"/>
            <a:r>
              <a:rPr lang="en-IN" sz="2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the 21st century, there are a lot of inventions, but at the same time  pollutions, global warming and so on are also being formed, because of this there is no safe drinking water for the world’s population. </a:t>
            </a:r>
          </a:p>
          <a:p>
            <a:pPr algn="just"/>
            <a:r>
              <a:rPr lang="en-IN" sz="2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Nowadays, water quality monitoring in real time faces challenges because of global warming and limited water resources, growing population, etc. Hence there is need of developing better methodologies to predicting  the water quality parameters in real time.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Define a problem</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Preparing data</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Evaluating algorithms</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Improving results</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Predicting results</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931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69FD-56A4-45F9-8132-09A19E06178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038DA68-DD86-4110-BF73-1A34484D8646}"/>
              </a:ext>
            </a:extLst>
          </p:cNvPr>
          <p:cNvSpPr>
            <a:spLocks noGrp="1"/>
          </p:cNvSpPr>
          <p:nvPr>
            <p:ph idx="1"/>
          </p:nvPr>
        </p:nvSpPr>
        <p:spPr/>
        <p:txBody>
          <a:bodyPr>
            <a:noAutofit/>
          </a:bodyPr>
          <a:lstStyle/>
          <a:p>
            <a:pPr algn="just">
              <a:lnSpc>
                <a:spcPct val="100000"/>
              </a:lnSpc>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Water pollution is the contamination of water bodies that occur when pollutant are indirectly or directly discharged into water bodies without adequate treatment which affects the ecosystem and human life and is an issue nowadays.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Therefore, it is very important to suggest new approaches to analyze and  predict the water quality (WQ).</a:t>
            </a:r>
          </a:p>
          <a:p>
            <a:pPr algn="just">
              <a:lnSpc>
                <a:spcPct val="100000"/>
              </a:lnSpc>
            </a:pPr>
            <a:r>
              <a:rPr lang="en-US" sz="2000" dirty="0">
                <a:latin typeface="Times New Roman" panose="02020603050405020304" pitchFamily="18" charset="0"/>
                <a:cs typeface="Times New Roman" panose="02020603050405020304" pitchFamily="18" charset="0"/>
              </a:rPr>
              <a:t>The aim is to </a:t>
            </a:r>
            <a:r>
              <a:rPr lang="en-US" sz="2000" b="0" i="0" dirty="0">
                <a:solidFill>
                  <a:srgbClr val="000000"/>
                </a:solidFill>
                <a:latin typeface="Times New Roman" panose="02020603050405020304" pitchFamily="18" charset="0"/>
                <a:cs typeface="Times New Roman" panose="02020603050405020304" pitchFamily="18" charset="0"/>
              </a:rPr>
              <a:t>Develop highly efficient machine learning models to predict the water quality index (WQI) based on </a:t>
            </a:r>
            <a:r>
              <a:rPr lang="en-US" sz="2000" dirty="0">
                <a:solidFill>
                  <a:srgbClr val="000000"/>
                </a:solidFill>
                <a:latin typeface="Times New Roman" panose="02020603050405020304" pitchFamily="18" charset="0"/>
                <a:cs typeface="Times New Roman" panose="02020603050405020304" pitchFamily="18" charset="0"/>
              </a:rPr>
              <a:t>machine learning </a:t>
            </a:r>
            <a:r>
              <a:rPr lang="en-US" sz="2000" b="0" i="0" dirty="0">
                <a:solidFill>
                  <a:srgbClr val="000000"/>
                </a:solidFill>
                <a:latin typeface="Times New Roman" panose="02020603050405020304" pitchFamily="18" charset="0"/>
                <a:cs typeface="Times New Roman" panose="02020603050405020304" pitchFamily="18" charset="0"/>
              </a:rPr>
              <a:t>algorithms.</a:t>
            </a:r>
          </a:p>
          <a:p>
            <a:pPr algn="just">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cs typeface="Times New Roman" panose="02020603050405020304" pitchFamily="18" charset="0"/>
              </a:rPr>
              <a:t>Applying some machine learning models, namely, Support </a:t>
            </a:r>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latin typeface="Times New Roman" panose="02020603050405020304" pitchFamily="18" charset="0"/>
                <a:cs typeface="Times New Roman" panose="02020603050405020304" pitchFamily="18" charset="0"/>
              </a:rPr>
              <a:t>ector </a:t>
            </a:r>
            <a:r>
              <a:rPr lang="en-US" sz="2000" dirty="0">
                <a:solidFill>
                  <a:srgbClr val="000000"/>
                </a:solidFill>
                <a:latin typeface="Times New Roman" panose="02020603050405020304" pitchFamily="18" charset="0"/>
                <a:cs typeface="Times New Roman" panose="02020603050405020304" pitchFamily="18" charset="0"/>
              </a:rPr>
              <a:t>M</a:t>
            </a:r>
            <a:r>
              <a:rPr lang="en-US" sz="2000" b="0" i="0" dirty="0">
                <a:solidFill>
                  <a:srgbClr val="000000"/>
                </a:solidFill>
                <a:latin typeface="Times New Roman" panose="02020603050405020304" pitchFamily="18" charset="0"/>
                <a:cs typeface="Times New Roman" panose="02020603050405020304" pitchFamily="18" charset="0"/>
              </a:rPr>
              <a:t>achine (SVM), </a:t>
            </a:r>
            <a:r>
              <a:rPr lang="en-IN" sz="2000" dirty="0">
                <a:latin typeface="Times New Roman" panose="02020603050405020304" pitchFamily="18" charset="0"/>
                <a:ea typeface="Calibri" panose="020F0502020204030204" pitchFamily="34" charset="0"/>
                <a:cs typeface="Times New Roman" panose="02020603050405020304" pitchFamily="18" charset="0"/>
              </a:rPr>
              <a:t>Logistic Regression , Decision Tree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Random Forest</a:t>
            </a:r>
            <a:r>
              <a:rPr lang="en-US" sz="2000" b="0" i="0" dirty="0">
                <a:solidFill>
                  <a:srgbClr val="000000"/>
                </a:solidFill>
                <a:latin typeface="Times New Roman" panose="02020603050405020304" pitchFamily="18" charset="0"/>
                <a:cs typeface="Times New Roman" panose="02020603050405020304" pitchFamily="18" charset="0"/>
              </a:rPr>
              <a:t> algorithms, for the prediction of water quality classification (WQC).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5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FC7E-87A9-42C7-A727-8104300D9B19}"/>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F43FE63-F9A4-4066-9CD9-51EED83CE313}"/>
              </a:ext>
            </a:extLst>
          </p:cNvPr>
          <p:cNvSpPr>
            <a:spLocks noGrp="1"/>
          </p:cNvSpPr>
          <p:nvPr>
            <p:ph idx="1"/>
          </p:nvPr>
        </p:nvSpPr>
        <p:spPr/>
        <p:txBody>
          <a:bodyPr>
            <a:normAutofit/>
          </a:bodyPr>
          <a:lstStyle/>
          <a:p>
            <a:pPr algn="l"/>
            <a:r>
              <a:rPr lang="en-US" sz="2000" b="1" u="none" strike="noStrike" baseline="0" dirty="0">
                <a:latin typeface="Times New Roman" panose="02020603050405020304" pitchFamily="18" charset="0"/>
                <a:cs typeface="Times New Roman" panose="02020603050405020304" pitchFamily="18" charset="0"/>
              </a:rPr>
              <a:t>Title: Comparison of Water Quality Classification Models using Machine Learning</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Author:</a:t>
            </a:r>
            <a:r>
              <a:rPr kumimoji="0" lang="fi-FI"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Neha Radhakrishnan; Anju S Pillai</a:t>
            </a:r>
          </a:p>
          <a:p>
            <a:pPr algn="just">
              <a:lnSpc>
                <a:spcPct val="100000"/>
              </a:lnSpc>
              <a:defRPr/>
            </a:pPr>
            <a:r>
              <a:rPr lang="en-US" sz="2000" b="1" i="0" dirty="0">
                <a:effectLst/>
                <a:latin typeface="Times New Roman" panose="02020603050405020304" pitchFamily="18" charset="0"/>
                <a:cs typeface="Times New Roman" panose="02020603050405020304" pitchFamily="18" charset="0"/>
              </a:rPr>
              <a:t>Year: </a:t>
            </a:r>
            <a:r>
              <a:rPr lang="en-US" sz="2000" b="0" i="0" dirty="0">
                <a:effectLst/>
                <a:latin typeface="Times New Roman" panose="02020603050405020304" pitchFamily="18" charset="0"/>
                <a:cs typeface="Times New Roman" panose="02020603050405020304" pitchFamily="18" charset="0"/>
              </a:rPr>
              <a:t>July 2020</a:t>
            </a:r>
            <a:endParaRPr lang="en-US" sz="2000" b="1" i="0" dirty="0">
              <a:effectLst/>
              <a:latin typeface="Times New Roman" panose="02020603050405020304" pitchFamily="18" charset="0"/>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2000" b="1" i="0" u="none" strike="noStrike" baseline="0" dirty="0">
                <a:latin typeface="Times New Roman" panose="02020603050405020304" pitchFamily="18" charset="0"/>
                <a:cs typeface="Times New Roman" panose="02020603050405020304" pitchFamily="18" charset="0"/>
              </a:rPr>
              <a:t>Published in</a:t>
            </a:r>
            <a:r>
              <a:rPr lang="en-US" sz="2000" b="0" i="0" u="none" strike="noStrike" baseline="0" dirty="0">
                <a:latin typeface="Times New Roman" panose="02020603050405020304" pitchFamily="18" charset="0"/>
                <a:cs typeface="Times New Roman" panose="02020603050405020304" pitchFamily="18" charset="0"/>
              </a:rPr>
              <a:t> : Fifth International Conference on Communication and Electronics Systems</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2000" b="0" i="0" dirty="0">
                <a:effectLst/>
                <a:latin typeface="Times New Roman" panose="02020603050405020304" pitchFamily="18" charset="0"/>
                <a:cs typeface="Times New Roman" panose="02020603050405020304" pitchFamily="18" charset="0"/>
              </a:rPr>
              <a:t>Algorithms: This </a:t>
            </a:r>
            <a:r>
              <a:rPr lang="en-US" sz="2000" dirty="0">
                <a:latin typeface="Times New Roman" panose="02020603050405020304" pitchFamily="18" charset="0"/>
                <a:cs typeface="Times New Roman" panose="02020603050405020304" pitchFamily="18" charset="0"/>
              </a:rPr>
              <a:t>system</a:t>
            </a:r>
            <a:r>
              <a:rPr lang="en-US" sz="2000" b="0" i="0" dirty="0">
                <a:effectLst/>
                <a:latin typeface="Times New Roman" panose="02020603050405020304" pitchFamily="18" charset="0"/>
                <a:cs typeface="Times New Roman" panose="02020603050405020304" pitchFamily="18" charset="0"/>
              </a:rPr>
              <a:t> presents a comparison of water quality classification models employing machine learning algorithms viz., SVM, Decision Tree and Naïve Bayes. The features considered for determining the water quality are: pH, DO, BOD, and electrical conductivity.</a:t>
            </a:r>
            <a:r>
              <a:rPr lang="en-US" sz="2000" i="0" u="none" strike="noStrike" baseline="0" dirty="0">
                <a:latin typeface="Times New Roman" panose="02020603050405020304" pitchFamily="18" charset="0"/>
                <a:cs typeface="Times New Roman" panose="02020603050405020304" pitchFamily="18" charset="0"/>
              </a:rPr>
              <a:t> </a:t>
            </a:r>
          </a:p>
          <a:p>
            <a:pPr algn="l"/>
            <a:r>
              <a:rPr lang="en-US" sz="2000" i="0" u="none" strike="noStrike" baseline="0" dirty="0">
                <a:latin typeface="Times New Roman" panose="02020603050405020304" pitchFamily="18" charset="0"/>
                <a:cs typeface="Times New Roman" panose="02020603050405020304" pitchFamily="18" charset="0"/>
              </a:rPr>
              <a:t>Only 4 parameters were used to find the water quality</a:t>
            </a:r>
          </a:p>
          <a:p>
            <a:pPr algn="l"/>
            <a:r>
              <a:rPr lang="en-US" sz="2000" dirty="0">
                <a:latin typeface="Times New Roman" panose="02020603050405020304" pitchFamily="18" charset="0"/>
                <a:cs typeface="Times New Roman" panose="02020603050405020304" pitchFamily="18" charset="0"/>
              </a:rPr>
              <a:t>Only 3 algorithms are compared which gives less accuracy</a:t>
            </a:r>
            <a:endParaRPr lang="en-US" sz="2000" i="0" u="none" strike="noStrike" baseline="0" dirty="0">
              <a:latin typeface="Times New Roman" panose="02020603050405020304" pitchFamily="18" charset="0"/>
              <a:cs typeface="Times New Roman" panose="02020603050405020304" pitchFamily="18" charset="0"/>
            </a:endParaRPr>
          </a:p>
          <a:p>
            <a:r>
              <a:rPr lang="en-US" sz="2000" i="0" u="none" strike="noStrike" baseline="0" dirty="0">
                <a:latin typeface="Times New Roman" panose="02020603050405020304" pitchFamily="18" charset="0"/>
                <a:cs typeface="Times New Roman" panose="02020603050405020304" pitchFamily="18" charset="0"/>
              </a:rPr>
              <a:t> The decision tree algorithm was found to be a better classification model with result as good or poor.</a:t>
            </a: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6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BE98-030B-4E37-8869-BAC3033BA3DC}"/>
              </a:ext>
            </a:extLst>
          </p:cNvPr>
          <p:cNvSpPr>
            <a:spLocks noGrp="1"/>
          </p:cNvSpPr>
          <p:nvPr>
            <p:ph type="title"/>
          </p:nvPr>
        </p:nvSpPr>
        <p:spPr>
          <a:xfrm flipV="1">
            <a:off x="838200" y="301842"/>
            <a:ext cx="10515600" cy="63284"/>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6DEF9C06-1271-430B-9EC3-6627216C00EE}"/>
              </a:ext>
            </a:extLst>
          </p:cNvPr>
          <p:cNvSpPr>
            <a:spLocks noGrp="1"/>
          </p:cNvSpPr>
          <p:nvPr>
            <p:ph idx="1"/>
          </p:nvPr>
        </p:nvSpPr>
        <p:spPr>
          <a:xfrm>
            <a:off x="838200" y="204186"/>
            <a:ext cx="10515600" cy="5951847"/>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Water quality prediction and classification based on principal component regression </a:t>
            </a:r>
          </a:p>
          <a:p>
            <a:pPr>
              <a:lnSpc>
                <a:spcPct val="10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June2021</a:t>
            </a:r>
          </a:p>
          <a:p>
            <a:pPr>
              <a:lnSpc>
                <a:spcPct val="100000"/>
              </a:lnSpc>
            </a:pPr>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 Md.Saikat islam khan</a:t>
            </a:r>
          </a:p>
          <a:p>
            <a:pPr>
              <a:lnSpc>
                <a:spcPct val="100000"/>
              </a:lnSpc>
            </a:pPr>
            <a:r>
              <a:rPr lang="en-US" sz="2000" b="1" dirty="0">
                <a:latin typeface="Times New Roman" panose="02020603050405020304" pitchFamily="18" charset="0"/>
                <a:cs typeface="Times New Roman" panose="02020603050405020304" pitchFamily="18" charset="0"/>
              </a:rPr>
              <a:t>published in </a:t>
            </a:r>
            <a:r>
              <a:rPr lang="en-US" sz="2000" dirty="0">
                <a:latin typeface="Times New Roman" panose="02020603050405020304" pitchFamily="18" charset="0"/>
                <a:cs typeface="Times New Roman" panose="02020603050405020304" pitchFamily="18" charset="0"/>
              </a:rPr>
              <a:t>: Journal of King Saud University-Computer and Information Science</a:t>
            </a:r>
            <a:endParaRPr lang="en-US" sz="2000" b="0"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Observation :1. Calculating WQI</a:t>
            </a:r>
          </a:p>
          <a:p>
            <a:pPr algn="l"/>
            <a:r>
              <a:rPr lang="en-US" sz="2000" dirty="0">
                <a:latin typeface="Times New Roman" panose="02020603050405020304" pitchFamily="18" charset="0"/>
                <a:cs typeface="Times New Roman" panose="02020603050405020304" pitchFamily="18" charset="0"/>
              </a:rPr>
              <a:t>                               9 parameter used-&gt;PH,DO,TDS,Chloride,COD,EC,SS,Turbidity,Alkalinity</a:t>
            </a:r>
          </a:p>
          <a:p>
            <a:pPr algn="l"/>
            <a:r>
              <a:rPr lang="en-US" sz="2000" dirty="0">
                <a:latin typeface="Times New Roman" panose="02020603050405020304" pitchFamily="18" charset="0"/>
                <a:cs typeface="Times New Roman" panose="02020603050405020304" pitchFamily="18" charset="0"/>
              </a:rPr>
              <a:t>                        2.Algorithm used : Gradient Boosting Regression</a:t>
            </a:r>
          </a:p>
          <a:p>
            <a:pPr algn="l"/>
            <a:r>
              <a:rPr lang="en-US" sz="2000" dirty="0">
                <a:latin typeface="Times New Roman" panose="02020603050405020304" pitchFamily="18" charset="0"/>
                <a:cs typeface="Times New Roman" panose="02020603050405020304" pitchFamily="18" charset="0"/>
              </a:rPr>
              <a:t>                                                          Multiple Linear Regression</a:t>
            </a:r>
          </a:p>
          <a:p>
            <a:pPr algn="l"/>
            <a:r>
              <a:rPr lang="en-US" sz="2000" dirty="0">
                <a:latin typeface="Times New Roman" panose="02020603050405020304" pitchFamily="18" charset="0"/>
                <a:cs typeface="Times New Roman" panose="02020603050405020304" pitchFamily="18" charset="0"/>
              </a:rPr>
              <a:t>                                                         Support Vector Regression</a:t>
            </a:r>
          </a:p>
          <a:p>
            <a:pPr algn="l"/>
            <a:r>
              <a:rPr lang="en-US" sz="2000" dirty="0">
                <a:latin typeface="Times New Roman" panose="02020603050405020304" pitchFamily="18" charset="0"/>
                <a:cs typeface="Times New Roman" panose="02020603050405020304" pitchFamily="18" charset="0"/>
              </a:rPr>
              <a:t>Support Vector Regression produce high accuracy</a:t>
            </a:r>
          </a:p>
          <a:p>
            <a:pPr algn="l"/>
            <a:r>
              <a:rPr lang="en-US" sz="2000" dirty="0">
                <a:latin typeface="Times New Roman" panose="02020603050405020304" pitchFamily="18" charset="0"/>
                <a:cs typeface="Times New Roman" panose="02020603050405020304" pitchFamily="18" charset="0"/>
              </a:rPr>
              <a:t> No sufficient training sample are available to make the model more stable</a:t>
            </a:r>
          </a:p>
        </p:txBody>
      </p:sp>
    </p:spTree>
    <p:extLst>
      <p:ext uri="{BB962C8B-B14F-4D97-AF65-F5344CB8AC3E}">
        <p14:creationId xmlns:p14="http://schemas.microsoft.com/office/powerpoint/2010/main" val="324293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CAE2-959A-48BF-B703-334A59AE1933}"/>
              </a:ext>
            </a:extLst>
          </p:cNvPr>
          <p:cNvSpPr>
            <a:spLocks noGrp="1"/>
          </p:cNvSpPr>
          <p:nvPr>
            <p:ph type="title"/>
          </p:nvPr>
        </p:nvSpPr>
        <p:spPr>
          <a:xfrm flipV="1">
            <a:off x="838200" y="292964"/>
            <a:ext cx="10515600" cy="72162"/>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66D9AB6B-FCC3-4161-AAC7-8FF1A2428BF7}"/>
              </a:ext>
            </a:extLst>
          </p:cNvPr>
          <p:cNvSpPr>
            <a:spLocks noGrp="1"/>
          </p:cNvSpPr>
          <p:nvPr>
            <p:ph idx="1"/>
          </p:nvPr>
        </p:nvSpPr>
        <p:spPr>
          <a:xfrm>
            <a:off x="838200" y="365126"/>
            <a:ext cx="10515600" cy="5811837"/>
          </a:xfrm>
        </p:spPr>
        <p:txBody>
          <a:bodyPr>
            <a:noAutofit/>
          </a:bodyPr>
          <a:lstStyle/>
          <a:p>
            <a:pPr>
              <a:lnSpc>
                <a:spcPct val="110000"/>
              </a:lnSpc>
            </a:pPr>
            <a:r>
              <a:rPr lang="en-US" sz="2000" b="1" i="0" dirty="0">
                <a:effectLst/>
                <a:latin typeface="Times New Roman" panose="02020603050405020304" pitchFamily="18" charset="0"/>
                <a:cs typeface="Times New Roman" panose="02020603050405020304" pitchFamily="18" charset="0"/>
              </a:rPr>
              <a:t>Title: </a:t>
            </a:r>
            <a:r>
              <a:rPr lang="en-US" sz="2000" b="1" dirty="0">
                <a:latin typeface="Times New Roman" panose="02020603050405020304" pitchFamily="18" charset="0"/>
                <a:cs typeface="Times New Roman" panose="02020603050405020304" pitchFamily="18" charset="0"/>
              </a:rPr>
              <a:t>Prediction of groundwater quality indices using Machine Learning algorithms</a:t>
            </a:r>
          </a:p>
          <a:p>
            <a:pPr>
              <a:lnSpc>
                <a:spcPct val="11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 Dec 2021</a:t>
            </a:r>
          </a:p>
          <a:p>
            <a:pPr>
              <a:lnSpc>
                <a:spcPct val="110000"/>
              </a:lnSpc>
            </a:pPr>
            <a:r>
              <a:rPr lang="en-US" sz="2000" b="1" dirty="0">
                <a:latin typeface="Times New Roman" panose="02020603050405020304" pitchFamily="18" charset="0"/>
                <a:cs typeface="Times New Roman" panose="02020603050405020304" pitchFamily="18" charset="0"/>
              </a:rPr>
              <a:t>Authors</a:t>
            </a:r>
            <a:r>
              <a:rPr lang="en-US" sz="2000" dirty="0">
                <a:latin typeface="Times New Roman" panose="02020603050405020304" pitchFamily="18" charset="0"/>
                <a:cs typeface="Times New Roman" panose="02020603050405020304" pitchFamily="18" charset="0"/>
              </a:rPr>
              <a:t>: Hemant Raheja,Arun Goel, Mahesh Pal</a:t>
            </a:r>
          </a:p>
          <a:p>
            <a:pPr>
              <a:lnSpc>
                <a:spcPct val="110000"/>
              </a:lnSpc>
            </a:pPr>
            <a:r>
              <a:rPr lang="en-US" sz="2000" b="1" dirty="0">
                <a:latin typeface="Times New Roman" panose="02020603050405020304" pitchFamily="18" charset="0"/>
                <a:cs typeface="Times New Roman" panose="02020603050405020304" pitchFamily="18" charset="0"/>
              </a:rPr>
              <a:t>Published in</a:t>
            </a:r>
            <a:r>
              <a:rPr lang="en-US" sz="2000" dirty="0">
                <a:latin typeface="Times New Roman" panose="02020603050405020304" pitchFamily="18" charset="0"/>
                <a:cs typeface="Times New Roman" panose="02020603050405020304" pitchFamily="18" charset="0"/>
              </a:rPr>
              <a:t>: International journal of machine learning and computing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Observation:  Parameters used-&gt;12</a:t>
            </a:r>
          </a:p>
          <a:p>
            <a:r>
              <a:rPr lang="en-US" sz="2000" dirty="0">
                <a:latin typeface="Times New Roman" panose="02020603050405020304" pitchFamily="18" charset="0"/>
                <a:cs typeface="Times New Roman" panose="02020603050405020304" pitchFamily="18" charset="0"/>
              </a:rPr>
              <a:t>                        Dataset  - 75% -&gt;Training</a:t>
            </a:r>
          </a:p>
          <a:p>
            <a:r>
              <a:rPr lang="en-US" sz="2000" dirty="0">
                <a:latin typeface="Times New Roman" panose="02020603050405020304" pitchFamily="18" charset="0"/>
                <a:cs typeface="Times New Roman" panose="02020603050405020304" pitchFamily="18" charset="0"/>
              </a:rPr>
              <a:t>                                           25%-&gt;Testing</a:t>
            </a:r>
          </a:p>
          <a:p>
            <a:r>
              <a:rPr lang="en-US" sz="2000" dirty="0">
                <a:latin typeface="Times New Roman" panose="02020603050405020304" pitchFamily="18" charset="0"/>
                <a:cs typeface="Times New Roman" panose="02020603050405020304" pitchFamily="18" charset="0"/>
              </a:rPr>
              <a:t> To calculate water quality 2 indices are used.</a:t>
            </a:r>
          </a:p>
          <a:p>
            <a:r>
              <a:rPr lang="en-US" sz="2000" dirty="0">
                <a:latin typeface="Times New Roman" panose="02020603050405020304" pitchFamily="18" charset="0"/>
                <a:cs typeface="Times New Roman" panose="02020603050405020304" pitchFamily="18" charset="0"/>
              </a:rPr>
              <a:t>                   -&gt;   Entropy water quality index</a:t>
            </a:r>
          </a:p>
          <a:p>
            <a:r>
              <a:rPr lang="en-US" sz="2000" dirty="0">
                <a:latin typeface="Times New Roman" panose="02020603050405020304" pitchFamily="18" charset="0"/>
                <a:cs typeface="Times New Roman" panose="02020603050405020304" pitchFamily="18" charset="0"/>
              </a:rPr>
              <a:t>                  -&gt;Water quality index</a:t>
            </a:r>
          </a:p>
          <a:p>
            <a:r>
              <a:rPr lang="en-US" sz="2000" dirty="0">
                <a:latin typeface="Times New Roman" panose="02020603050405020304" pitchFamily="18" charset="0"/>
                <a:cs typeface="Times New Roman" panose="02020603050405020304" pitchFamily="18" charset="0"/>
              </a:rPr>
              <a:t>                   -&gt;As the result of 2 indices EWQI is efficient.</a:t>
            </a:r>
          </a:p>
          <a:p>
            <a:r>
              <a:rPr lang="en-US" sz="2000" dirty="0">
                <a:latin typeface="Times New Roman" panose="02020603050405020304" pitchFamily="18" charset="0"/>
                <a:cs typeface="Times New Roman" panose="02020603050405020304" pitchFamily="18" charset="0"/>
              </a:rPr>
              <a:t>Algorithm used:Gradient Boosting Model,DNN,  XGBoost</a:t>
            </a:r>
          </a:p>
          <a:p>
            <a:r>
              <a:rPr lang="en-US" sz="2000" dirty="0">
                <a:latin typeface="Times New Roman" panose="02020603050405020304" pitchFamily="18" charset="0"/>
                <a:cs typeface="Times New Roman" panose="02020603050405020304" pitchFamily="18" charset="0"/>
              </a:rPr>
              <a:t>       These algorithm needs some user defined parameter.</a:t>
            </a:r>
          </a:p>
          <a:p>
            <a:r>
              <a:rPr lang="en-US" sz="2000" dirty="0">
                <a:latin typeface="Times New Roman" panose="02020603050405020304" pitchFamily="18" charset="0"/>
                <a:cs typeface="Times New Roman" panose="02020603050405020304" pitchFamily="18" charset="0"/>
              </a:rPr>
              <a:t>Output parameter: Correlation coefficient,Root mean square error, Index of agreement</a:t>
            </a:r>
          </a:p>
          <a:p>
            <a:r>
              <a:rPr lang="en-US" sz="2000" dirty="0">
                <a:latin typeface="Times New Roman" panose="02020603050405020304" pitchFamily="18" charset="0"/>
                <a:cs typeface="Times New Roman" panose="02020603050405020304" pitchFamily="18" charset="0"/>
              </a:rPr>
              <a:t>Result:DNN produce high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9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7515-82EB-449E-9445-635416424738}"/>
              </a:ext>
            </a:extLst>
          </p:cNvPr>
          <p:cNvSpPr>
            <a:spLocks noGrp="1"/>
          </p:cNvSpPr>
          <p:nvPr>
            <p:ph type="title"/>
          </p:nvPr>
        </p:nvSpPr>
        <p:spPr>
          <a:xfrm flipV="1">
            <a:off x="838200" y="261257"/>
            <a:ext cx="10515600" cy="10386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44C4C93-5295-4F9D-937F-8C0B728233A7}"/>
              </a:ext>
            </a:extLst>
          </p:cNvPr>
          <p:cNvSpPr>
            <a:spLocks noGrp="1"/>
          </p:cNvSpPr>
          <p:nvPr>
            <p:ph idx="1"/>
          </p:nvPr>
        </p:nvSpPr>
        <p:spPr>
          <a:xfrm>
            <a:off x="838200" y="261257"/>
            <a:ext cx="10515600" cy="6335485"/>
          </a:xfrm>
        </p:spPr>
        <p:txBody>
          <a:bodyPr>
            <a:noAutofit/>
          </a:bodyPr>
          <a:lstStyle/>
          <a:p>
            <a:pPr algn="l"/>
            <a:r>
              <a:rPr lang="en-US" sz="2000" b="1" i="0" dirty="0">
                <a:effectLst/>
                <a:latin typeface="Times New Roman" panose="02020603050405020304" pitchFamily="18" charset="0"/>
                <a:cs typeface="Times New Roman" panose="02020603050405020304" pitchFamily="18" charset="0"/>
              </a:rPr>
              <a:t>Title: </a:t>
            </a:r>
            <a:r>
              <a:rPr lang="en-US" sz="2000" b="1" i="0" u="none" strike="noStrike" baseline="0" dirty="0">
                <a:latin typeface="Times New Roman" panose="02020603050405020304" pitchFamily="18" charset="0"/>
                <a:cs typeface="Times New Roman" panose="02020603050405020304" pitchFamily="18" charset="0"/>
              </a:rPr>
              <a:t>Research on water quality prediction method based on AE-LSTM</a:t>
            </a:r>
            <a:endParaRPr lang="en-US" sz="2000" b="1" i="0" dirty="0">
              <a:effectLst/>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Author : </a:t>
            </a:r>
            <a:r>
              <a:rPr lang="en-US" sz="2000" b="0" i="0" u="none" strike="noStrike" baseline="0" dirty="0">
                <a:latin typeface="Times New Roman" panose="02020603050405020304" pitchFamily="18" charset="0"/>
                <a:cs typeface="Times New Roman" panose="02020603050405020304" pitchFamily="18" charset="0"/>
              </a:rPr>
              <a:t>Huiqing Zhang, Kemei Jin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Year : </a:t>
            </a:r>
            <a:r>
              <a:rPr lang="en-US" sz="2000" dirty="0">
                <a:latin typeface="Times New Roman" panose="02020603050405020304" pitchFamily="18" charset="0"/>
                <a:cs typeface="Times New Roman" panose="02020603050405020304" pitchFamily="18" charset="0"/>
              </a:rPr>
              <a:t>October </a:t>
            </a:r>
            <a:r>
              <a:rPr lang="en-US" sz="2000" b="0" i="0" dirty="0">
                <a:effectLst/>
                <a:latin typeface="Times New Roman" panose="02020603050405020304" pitchFamily="18" charset="0"/>
                <a:cs typeface="Times New Roman" panose="02020603050405020304" pitchFamily="18" charset="0"/>
              </a:rPr>
              <a:t>2021</a:t>
            </a:r>
          </a:p>
          <a:p>
            <a:pPr>
              <a:lnSpc>
                <a:spcPct val="100000"/>
              </a:lnSpc>
            </a:pPr>
            <a:r>
              <a:rPr lang="en-US" sz="2000" b="1" dirty="0">
                <a:latin typeface="Times New Roman" panose="02020603050405020304" pitchFamily="18" charset="0"/>
                <a:cs typeface="Times New Roman" panose="02020603050405020304" pitchFamily="18" charset="0"/>
              </a:rPr>
              <a:t>Published in</a:t>
            </a:r>
            <a:r>
              <a:rPr lang="en-US" sz="2000" dirty="0">
                <a:latin typeface="Times New Roman" panose="02020603050405020304" pitchFamily="18" charset="0"/>
                <a:cs typeface="Times New Roman" panose="02020603050405020304" pitchFamily="18" charset="0"/>
              </a:rPr>
              <a:t>:  5th International Conference on Automation, Control </a:t>
            </a:r>
            <a:r>
              <a:rPr lang="en-US" sz="2000">
                <a:latin typeface="Times New Roman" panose="02020603050405020304" pitchFamily="18" charset="0"/>
                <a:cs typeface="Times New Roman" panose="02020603050405020304" pitchFamily="18" charset="0"/>
              </a:rPr>
              <a:t>and Robotics </a:t>
            </a:r>
            <a:r>
              <a:rPr lang="en-US" sz="2000" dirty="0">
                <a:latin typeface="Times New Roman" panose="02020603050405020304" pitchFamily="18" charset="0"/>
                <a:cs typeface="Times New Roman" panose="02020603050405020304" pitchFamily="18" charset="0"/>
              </a:rPr>
              <a:t>Engineering</a:t>
            </a:r>
            <a:endParaRPr lang="en-US" sz="2000" b="0" i="0" dirty="0">
              <a:effectLst/>
              <a:latin typeface="Times New Roman" panose="02020603050405020304" pitchFamily="18" charset="0"/>
              <a:cs typeface="Times New Roman" panose="02020603050405020304" pitchFamily="18" charset="0"/>
            </a:endParaRPr>
          </a:p>
          <a:p>
            <a:pPr algn="l"/>
            <a:r>
              <a:rPr lang="en-US" sz="2000" b="0" u="none" strike="noStrike" baseline="0" dirty="0">
                <a:latin typeface="Times New Roman" panose="02020603050405020304" pitchFamily="18" charset="0"/>
                <a:cs typeface="Times New Roman" panose="02020603050405020304" pitchFamily="18" charset="0"/>
              </a:rPr>
              <a:t>A prediction method of  water quality parameters based on automatic encoder (AE) dimensionality reduction and long and short time memory (LSTM) neural network is proposed</a:t>
            </a:r>
            <a:r>
              <a:rPr lang="en-US" sz="2000" b="0" dirty="0">
                <a:effectLst/>
                <a:latin typeface="Times New Roman" panose="02020603050405020304" pitchFamily="18" charset="0"/>
                <a:cs typeface="Times New Roman" panose="02020603050405020304" pitchFamily="18" charset="0"/>
              </a:rPr>
              <a:t>.</a:t>
            </a:r>
          </a:p>
          <a:p>
            <a:pPr algn="l"/>
            <a:r>
              <a:rPr lang="en-US" sz="2000" b="0" u="none" strike="noStrike" baseline="0" dirty="0">
                <a:latin typeface="Times New Roman" panose="02020603050405020304" pitchFamily="18" charset="0"/>
                <a:cs typeface="Times New Roman" panose="02020603050405020304" pitchFamily="18" charset="0"/>
              </a:rPr>
              <a:t>the data set of Lang fang Water Quality Automatic Monitoring Station is applied to monitor the effectiveness of the method.</a:t>
            </a:r>
          </a:p>
          <a:p>
            <a:pPr algn="l"/>
            <a:r>
              <a:rPr lang="en-US" sz="2000" b="0" u="none" strike="noStrike" baseline="0" dirty="0">
                <a:latin typeface="Times New Roman" panose="02020603050405020304" pitchFamily="18" charset="0"/>
                <a:cs typeface="Times New Roman" panose="02020603050405020304" pitchFamily="18" charset="0"/>
              </a:rPr>
              <a:t>By predicting the concentration of total phosphorus(TP) and total nitrogen (TN), the method is found to have better prediction accuracy and robustness.</a:t>
            </a:r>
          </a:p>
          <a:p>
            <a:pPr algn="l"/>
            <a:r>
              <a:rPr lang="en-US" sz="2000" dirty="0">
                <a:latin typeface="Times New Roman" panose="02020603050405020304" pitchFamily="18" charset="0"/>
                <a:cs typeface="Times New Roman" panose="02020603050405020304" pitchFamily="18" charset="0"/>
              </a:rPr>
              <a:t>R</a:t>
            </a:r>
            <a:r>
              <a:rPr lang="en-US" sz="2000" b="0" i="0" u="none" strike="noStrike" baseline="0" dirty="0">
                <a:latin typeface="Times New Roman" panose="02020603050405020304" pitchFamily="18" charset="0"/>
                <a:cs typeface="Times New Roman" panose="02020603050405020304" pitchFamily="18" charset="0"/>
              </a:rPr>
              <a:t>esults show that the prediction model whose input was based on AE-LSTM has better prediction effect and higher prediction accuracy than prediction model based on LSTM  and can effectively predict water quality parameters.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60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C597-CE6F-4B09-B837-E7A0C40014A4}"/>
              </a:ext>
            </a:extLst>
          </p:cNvPr>
          <p:cNvSpPr>
            <a:spLocks noGrp="1"/>
          </p:cNvSpPr>
          <p:nvPr>
            <p:ph type="title"/>
          </p:nvPr>
        </p:nvSpPr>
        <p:spPr>
          <a:xfrm flipV="1">
            <a:off x="838200" y="319406"/>
            <a:ext cx="10515600" cy="45719"/>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25740E76-5B20-438E-99F5-5F69D8C3F20C}"/>
              </a:ext>
            </a:extLst>
          </p:cNvPr>
          <p:cNvSpPr>
            <a:spLocks noGrp="1"/>
          </p:cNvSpPr>
          <p:nvPr>
            <p:ph idx="1"/>
          </p:nvPr>
        </p:nvSpPr>
        <p:spPr>
          <a:xfrm>
            <a:off x="838200" y="319406"/>
            <a:ext cx="10515600" cy="5857557"/>
          </a:xfrm>
        </p:spPr>
        <p:txBody>
          <a:bodyPr>
            <a:normAutofit/>
          </a:bodyPr>
          <a:lstStyle/>
          <a:p>
            <a:pPr>
              <a:lnSpc>
                <a:spcPct val="100000"/>
              </a:lnSpc>
            </a:pPr>
            <a:r>
              <a:rPr lang="en-IN" sz="2000" b="1" dirty="0">
                <a:latin typeface="Times New Roman" panose="02020603050405020304" pitchFamily="18" charset="0"/>
                <a:cs typeface="Times New Roman" panose="02020603050405020304" pitchFamily="18" charset="0"/>
              </a:rPr>
              <a:t>Title</a:t>
            </a:r>
            <a:r>
              <a:rPr lang="en-IN"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Water quality analysis in a lake using deep learning methodology</a:t>
            </a:r>
          </a:p>
          <a:p>
            <a:pPr>
              <a:lnSpc>
                <a:spcPct val="10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 Aug 2020</a:t>
            </a:r>
          </a:p>
          <a:p>
            <a:pPr>
              <a:lnSpc>
                <a:spcPct val="100000"/>
              </a:lnSpc>
            </a:pPr>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P.Senthil kumar, Prasannamedha G, Soumya K </a:t>
            </a:r>
          </a:p>
          <a:p>
            <a:pPr>
              <a:lnSpc>
                <a:spcPct val="100000"/>
              </a:lnSpc>
            </a:pPr>
            <a:r>
              <a:rPr lang="en-US" sz="2000" b="1" dirty="0">
                <a:latin typeface="Times New Roman" panose="02020603050405020304" pitchFamily="18" charset="0"/>
                <a:cs typeface="Times New Roman" panose="02020603050405020304" pitchFamily="18" charset="0"/>
              </a:rPr>
              <a:t>Published in </a:t>
            </a:r>
            <a:r>
              <a:rPr lang="en-US" sz="2000" dirty="0">
                <a:latin typeface="Times New Roman" panose="02020603050405020304" pitchFamily="18" charset="0"/>
                <a:cs typeface="Times New Roman" panose="02020603050405020304" pitchFamily="18" charset="0"/>
              </a:rPr>
              <a:t>: International journal of environmental analytical chemistry</a:t>
            </a:r>
          </a:p>
          <a:p>
            <a:pPr>
              <a:lnSpc>
                <a:spcPct val="100000"/>
              </a:lnSpc>
            </a:pPr>
            <a:r>
              <a:rPr lang="en-US" sz="2000" dirty="0">
                <a:latin typeface="Times New Roman" panose="02020603050405020304" pitchFamily="18" charset="0"/>
                <a:cs typeface="Times New Roman" panose="02020603050405020304" pitchFamily="18" charset="0"/>
              </a:rPr>
              <a:t>Observation:  Samples are taken from Korattur lake, Chennai.</a:t>
            </a:r>
          </a:p>
          <a:p>
            <a:pPr>
              <a:lnSpc>
                <a:spcPct val="100000"/>
              </a:lnSpc>
            </a:pPr>
            <a:r>
              <a:rPr lang="en-US" sz="2000" dirty="0">
                <a:latin typeface="Times New Roman" panose="02020603050405020304" pitchFamily="18" charset="0"/>
                <a:cs typeface="Times New Roman" panose="02020603050405020304" pitchFamily="18" charset="0"/>
              </a:rPr>
              <a:t>  Parameter used-&gt;9 (PH,TDS,COD,Nitrate,Iron,Sodium,Phosphate,Turbidity,chloride)</a:t>
            </a:r>
          </a:p>
          <a:p>
            <a:pPr>
              <a:lnSpc>
                <a:spcPct val="100000"/>
              </a:lnSpc>
            </a:pPr>
            <a:r>
              <a:rPr lang="en-US" sz="2000" dirty="0">
                <a:latin typeface="Times New Roman" panose="02020603050405020304" pitchFamily="18" charset="0"/>
                <a:cs typeface="Times New Roman" panose="02020603050405020304" pitchFamily="18" charset="0"/>
              </a:rPr>
              <a:t>  Algorithm used : Artificial Neural Network,</a:t>
            </a:r>
          </a:p>
          <a:p>
            <a:pPr>
              <a:lnSpc>
                <a:spcPct val="100000"/>
              </a:lnSpc>
            </a:pPr>
            <a:r>
              <a:rPr lang="en-US" sz="2000" dirty="0">
                <a:latin typeface="Times New Roman" panose="02020603050405020304" pitchFamily="18" charset="0"/>
                <a:cs typeface="Times New Roman" panose="02020603050405020304" pitchFamily="18" charset="0"/>
              </a:rPr>
              <a:t>                                                          Recurrent Neural Network,</a:t>
            </a:r>
          </a:p>
          <a:p>
            <a:pPr>
              <a:lnSpc>
                <a:spcPct val="100000"/>
              </a:lnSpc>
            </a:pPr>
            <a:r>
              <a:rPr lang="en-US" sz="2000" dirty="0">
                <a:latin typeface="Times New Roman" panose="02020603050405020304" pitchFamily="18" charset="0"/>
                <a:cs typeface="Times New Roman" panose="02020603050405020304" pitchFamily="18" charset="0"/>
              </a:rPr>
              <a:t>                                                           Long Short Term Memory.</a:t>
            </a:r>
          </a:p>
          <a:p>
            <a:pPr>
              <a:lnSpc>
                <a:spcPct val="100000"/>
              </a:lnSpc>
            </a:pPr>
            <a:r>
              <a:rPr lang="en-US" sz="2000" dirty="0">
                <a:latin typeface="Times New Roman" panose="02020603050405020304" pitchFamily="18" charset="0"/>
                <a:cs typeface="Times New Roman" panose="02020603050405020304" pitchFamily="18" charset="0"/>
              </a:rPr>
              <a:t>  Result : LSTM yields the highest accuracy of around 94%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43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2189</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Evaluating and Classifying Water Quality using Machine Learning Technique</vt:lpstr>
      <vt:lpstr>ABSTRACT</vt:lpstr>
      <vt:lpstr>OVERVIEW</vt:lpstr>
      <vt:lpstr>PROBLEM DEFINITION</vt:lpstr>
      <vt:lpstr>LITERATURE SURVEY</vt:lpstr>
      <vt:lpstr>.</vt:lpstr>
      <vt:lpstr>.</vt:lpstr>
      <vt:lpstr>.</vt:lpstr>
      <vt:lpstr>.</vt:lpstr>
      <vt:lpstr>.</vt:lpstr>
      <vt:lpstr>.</vt:lpstr>
      <vt:lpstr>.</vt:lpstr>
      <vt:lpstr>.</vt:lpstr>
      <vt:lpstr>.</vt:lpstr>
      <vt:lpstr> FEASIBILITY STUDY</vt:lpstr>
      <vt:lpstr>TECHNICAL FEASIBILITY</vt:lpstr>
      <vt:lpstr>ECONOMIC FEASIBILITY</vt:lpstr>
      <vt:lpstr>SYSTEM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Water Quality is safe for human consumption Classification using Machine Learning Technique(ML)</dc:title>
  <dc:creator>GOWTHAMI D</dc:creator>
  <cp:lastModifiedBy>GOWTHAMI D</cp:lastModifiedBy>
  <cp:revision>39</cp:revision>
  <dcterms:created xsi:type="dcterms:W3CDTF">2022-03-25T05:48:18Z</dcterms:created>
  <dcterms:modified xsi:type="dcterms:W3CDTF">2022-04-08T07:06:51Z</dcterms:modified>
</cp:coreProperties>
</file>