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320" r:id="rId4"/>
    <p:sldId id="321" r:id="rId5"/>
    <p:sldId id="322" r:id="rId6"/>
    <p:sldId id="266" r:id="rId7"/>
    <p:sldId id="315" r:id="rId8"/>
    <p:sldId id="286" r:id="rId9"/>
    <p:sldId id="290" r:id="rId10"/>
    <p:sldId id="295" r:id="rId11"/>
    <p:sldId id="291" r:id="rId12"/>
    <p:sldId id="292" r:id="rId13"/>
    <p:sldId id="293" r:id="rId14"/>
    <p:sldId id="294" r:id="rId15"/>
    <p:sldId id="269" r:id="rId16"/>
    <p:sldId id="287" r:id="rId17"/>
    <p:sldId id="288" r:id="rId18"/>
    <p:sldId id="289" r:id="rId19"/>
    <p:sldId id="323" r:id="rId20"/>
    <p:sldId id="307" r:id="rId21"/>
    <p:sldId id="308" r:id="rId22"/>
    <p:sldId id="309" r:id="rId23"/>
    <p:sldId id="306"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CA9BF5-02F9-409D-AA42-D7786C1E2E45}">
          <p14:sldIdLst>
            <p14:sldId id="256"/>
            <p14:sldId id="264"/>
            <p14:sldId id="320"/>
            <p14:sldId id="321"/>
            <p14:sldId id="322"/>
            <p14:sldId id="266"/>
            <p14:sldId id="315"/>
            <p14:sldId id="286"/>
            <p14:sldId id="290"/>
            <p14:sldId id="295"/>
            <p14:sldId id="291"/>
            <p14:sldId id="292"/>
            <p14:sldId id="293"/>
            <p14:sldId id="294"/>
            <p14:sldId id="269"/>
            <p14:sldId id="287"/>
            <p14:sldId id="288"/>
            <p14:sldId id="289"/>
            <p14:sldId id="323"/>
            <p14:sldId id="307"/>
            <p14:sldId id="308"/>
            <p14:sldId id="309"/>
            <p14:sldId id="306"/>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5256" autoAdjust="0"/>
  </p:normalViewPr>
  <p:slideViewPr>
    <p:cSldViewPr snapToGrid="0">
      <p:cViewPr varScale="1">
        <p:scale>
          <a:sx n="86" d="100"/>
          <a:sy n="86" d="100"/>
        </p:scale>
        <p:origin x="57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DBEA-E7A1-1E2F-F3FA-839C180039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6DBAE4-B40E-DBC9-BFB9-BEA248890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EA308E-423E-0AC4-410B-2FC358F3504F}"/>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5" name="Footer Placeholder 4">
            <a:extLst>
              <a:ext uri="{FF2B5EF4-FFF2-40B4-BE49-F238E27FC236}">
                <a16:creationId xmlns:a16="http://schemas.microsoft.com/office/drawing/2014/main" id="{13C5EE2E-D167-09CF-D0F2-883BEF683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32E49-224B-D5F9-752C-73A61209C599}"/>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169041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7510-BA86-8020-AA2A-490956C9A7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119C0-ECF3-FA73-5585-C2876DC31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EC1EC-DF1B-4D8B-A1D5-5101978CA7CD}"/>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5" name="Footer Placeholder 4">
            <a:extLst>
              <a:ext uri="{FF2B5EF4-FFF2-40B4-BE49-F238E27FC236}">
                <a16:creationId xmlns:a16="http://schemas.microsoft.com/office/drawing/2014/main" id="{5B531154-6826-20C2-25D9-9A3A19CF7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4D533-F808-8361-F8C1-93F034367345}"/>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1415254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D1163-4A3C-1110-79B6-392EC470F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3CF497-1843-86CB-6A67-8AFDAD0B3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C21C-3A22-9BEF-97CE-90309D54244A}"/>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5" name="Footer Placeholder 4">
            <a:extLst>
              <a:ext uri="{FF2B5EF4-FFF2-40B4-BE49-F238E27FC236}">
                <a16:creationId xmlns:a16="http://schemas.microsoft.com/office/drawing/2014/main" id="{8CC860B7-3509-EB74-B2A9-9C19A88A2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5714C-7B67-C385-8A79-63512D273111}"/>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106636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BB40-59A1-14CB-25FB-3B8B56C98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3EAC73-A38F-BD0D-C5B3-47FFD6895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9BCA3-6BAF-4286-52B1-12CD4509DAC6}"/>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5" name="Footer Placeholder 4">
            <a:extLst>
              <a:ext uri="{FF2B5EF4-FFF2-40B4-BE49-F238E27FC236}">
                <a16:creationId xmlns:a16="http://schemas.microsoft.com/office/drawing/2014/main" id="{398E54F1-CEF2-7B7C-1CEC-D0992CD2D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CDBE7-F6F3-2E9C-0317-3453DEFC6703}"/>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171574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36C0-15E9-D867-E745-DA894333C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5DB8D6-4756-A373-7F82-8C57D02E24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BFDD3-03F7-9C23-CE09-79B4A1F17200}"/>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5" name="Footer Placeholder 4">
            <a:extLst>
              <a:ext uri="{FF2B5EF4-FFF2-40B4-BE49-F238E27FC236}">
                <a16:creationId xmlns:a16="http://schemas.microsoft.com/office/drawing/2014/main" id="{CCCEC90E-B17B-78C6-3F31-383EE1A34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56F52-FE76-9F26-75CD-E71CDD7B33EF}"/>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3144882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22E3-58CF-383C-5AD8-3ADA7F907E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AA9EC-3935-4B16-09DE-4BBBFEBD2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DCDB37-968A-048D-C74A-D43B4EB6C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640EE8-AAA5-4910-79D4-2123149412DE}"/>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6" name="Footer Placeholder 5">
            <a:extLst>
              <a:ext uri="{FF2B5EF4-FFF2-40B4-BE49-F238E27FC236}">
                <a16:creationId xmlns:a16="http://schemas.microsoft.com/office/drawing/2014/main" id="{1A423BA3-4D66-D667-2D90-F69E5DEFE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2D04B-284E-AA96-AD37-113A86E0EDC3}"/>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384858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954D-6D7B-FA85-70CB-687021F62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C3B82-0E94-46DB-D794-4D34816BA7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A598-DD19-0DBE-C9C0-2E5113267B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E390A6-683E-69DA-A099-F6B1E989B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9D767-2B75-42A7-F686-F53EB9D9E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D76761-48A8-2851-0BBA-169BD36391FC}"/>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8" name="Footer Placeholder 7">
            <a:extLst>
              <a:ext uri="{FF2B5EF4-FFF2-40B4-BE49-F238E27FC236}">
                <a16:creationId xmlns:a16="http://schemas.microsoft.com/office/drawing/2014/main" id="{366515D8-F8B4-990C-E5C3-55ED1B36E0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907B5F-4482-1676-1490-9704E4D9E2D7}"/>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226719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9287-97CE-4B13-1576-E24651B065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643AD-A928-B04B-4872-A3F90DB337B1}"/>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4" name="Footer Placeholder 3">
            <a:extLst>
              <a:ext uri="{FF2B5EF4-FFF2-40B4-BE49-F238E27FC236}">
                <a16:creationId xmlns:a16="http://schemas.microsoft.com/office/drawing/2014/main" id="{31B8E27A-B17D-34E7-04F1-854938B874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53CCF6-7F0C-58A4-9198-554F1B239D07}"/>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218382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54243-F980-9A32-6452-FAD61610A600}"/>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3" name="Footer Placeholder 2">
            <a:extLst>
              <a:ext uri="{FF2B5EF4-FFF2-40B4-BE49-F238E27FC236}">
                <a16:creationId xmlns:a16="http://schemas.microsoft.com/office/drawing/2014/main" id="{4941CFC2-5C44-0CF4-02EC-EF88DE2632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D29CF7-CAA3-9748-52F9-94E9E97C3A6F}"/>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88374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5B28-224B-A6B7-67E7-ACBB664AD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3F8CE-F29B-3893-17C9-C2BBF3D12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C06E-54E5-ECA1-C632-063E3DDB8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8ADED-B427-4591-A13D-7C370B4AF932}"/>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6" name="Footer Placeholder 5">
            <a:extLst>
              <a:ext uri="{FF2B5EF4-FFF2-40B4-BE49-F238E27FC236}">
                <a16:creationId xmlns:a16="http://schemas.microsoft.com/office/drawing/2014/main" id="{4A8E4513-861C-6750-3F9D-91F379F42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7CAA8-3962-55D8-ECEF-E716BCB2828A}"/>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152111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4B89-0F0D-A140-9BE0-DEC7C9B72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94A357-DF5D-7CC0-A678-2AF30ECA1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BEE2C4-B594-5C6D-D922-58BB2B2C8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3CB4E-76F2-A42F-0B2F-FF5DE8BFFDDF}"/>
              </a:ext>
            </a:extLst>
          </p:cNvPr>
          <p:cNvSpPr>
            <a:spLocks noGrp="1"/>
          </p:cNvSpPr>
          <p:nvPr>
            <p:ph type="dt" sz="half" idx="10"/>
          </p:nvPr>
        </p:nvSpPr>
        <p:spPr/>
        <p:txBody>
          <a:bodyPr/>
          <a:lstStyle/>
          <a:p>
            <a:fld id="{C21A16F2-6FEA-4AED-8A6B-4742B83C068A}" type="datetimeFigureOut">
              <a:rPr lang="en-US" smtClean="0"/>
              <a:t>5/23/2022</a:t>
            </a:fld>
            <a:endParaRPr lang="en-US"/>
          </a:p>
        </p:txBody>
      </p:sp>
      <p:sp>
        <p:nvSpPr>
          <p:cNvPr id="6" name="Footer Placeholder 5">
            <a:extLst>
              <a:ext uri="{FF2B5EF4-FFF2-40B4-BE49-F238E27FC236}">
                <a16:creationId xmlns:a16="http://schemas.microsoft.com/office/drawing/2014/main" id="{11BBC314-19CB-1342-BEBC-23F10A74B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20AB-4B76-87F9-A7D4-32FD2E99EAD6}"/>
              </a:ext>
            </a:extLst>
          </p:cNvPr>
          <p:cNvSpPr>
            <a:spLocks noGrp="1"/>
          </p:cNvSpPr>
          <p:nvPr>
            <p:ph type="sldNum" sz="quarter" idx="12"/>
          </p:nvPr>
        </p:nvSpPr>
        <p:spPr/>
        <p:txBody>
          <a:bodyPr/>
          <a:lstStyle/>
          <a:p>
            <a:fld id="{8C29C77F-4D99-4545-A847-8C3A029A79AB}" type="slidenum">
              <a:rPr lang="en-US" smtClean="0"/>
              <a:t>‹#›</a:t>
            </a:fld>
            <a:endParaRPr lang="en-US"/>
          </a:p>
        </p:txBody>
      </p:sp>
    </p:spTree>
    <p:extLst>
      <p:ext uri="{BB962C8B-B14F-4D97-AF65-F5344CB8AC3E}">
        <p14:creationId xmlns:p14="http://schemas.microsoft.com/office/powerpoint/2010/main" val="125589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69909-2E7F-6678-A440-4895DC92F9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3C458-8976-042F-B92E-3D44DE2EC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83557-D8AA-7C70-8EA6-7B7C116FE1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A16F2-6FEA-4AED-8A6B-4742B83C068A}" type="datetimeFigureOut">
              <a:rPr lang="en-US" smtClean="0"/>
              <a:t>5/23/2022</a:t>
            </a:fld>
            <a:endParaRPr lang="en-US"/>
          </a:p>
        </p:txBody>
      </p:sp>
      <p:sp>
        <p:nvSpPr>
          <p:cNvPr id="5" name="Footer Placeholder 4">
            <a:extLst>
              <a:ext uri="{FF2B5EF4-FFF2-40B4-BE49-F238E27FC236}">
                <a16:creationId xmlns:a16="http://schemas.microsoft.com/office/drawing/2014/main" id="{758AFE2A-EB10-154F-422B-E06BB2946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BE4FD-81C7-07B4-742B-258B99B9EA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9C77F-4D99-4545-A847-8C3A029A79AB}" type="slidenum">
              <a:rPr lang="en-US" smtClean="0"/>
              <a:t>‹#›</a:t>
            </a:fld>
            <a:endParaRPr lang="en-US"/>
          </a:p>
        </p:txBody>
      </p:sp>
    </p:spTree>
    <p:extLst>
      <p:ext uri="{BB962C8B-B14F-4D97-AF65-F5344CB8AC3E}">
        <p14:creationId xmlns:p14="http://schemas.microsoft.com/office/powerpoint/2010/main" val="69805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58AA-B21A-4C1C-B0F7-0633279292BD}"/>
              </a:ext>
            </a:extLst>
          </p:cNvPr>
          <p:cNvSpPr>
            <a:spLocks noGrp="1"/>
          </p:cNvSpPr>
          <p:nvPr>
            <p:ph type="ctrTitle"/>
          </p:nvPr>
        </p:nvSpPr>
        <p:spPr/>
        <p:txBody>
          <a:bodyPr>
            <a:noAutofit/>
          </a:bodyPr>
          <a:lstStyle/>
          <a:p>
            <a:pPr marL="342900" marR="0" lvl="0" indent="-342900" fontAlgn="base">
              <a:lnSpc>
                <a:spcPct val="150000"/>
              </a:lnSpc>
              <a:spcBef>
                <a:spcPts val="0"/>
              </a:spcBef>
              <a:spcAft>
                <a:spcPts val="0"/>
              </a:spcAft>
              <a:tabLst>
                <a:tab pos="914400" algn="l"/>
              </a:tabLst>
            </a:pP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Evaluating and Classifying Water Quality using Machine Learning Technique</a:t>
            </a: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4A9F30-F4F4-48D3-852A-C03374E2631F}"/>
              </a:ext>
            </a:extLst>
          </p:cNvPr>
          <p:cNvSpPr>
            <a:spLocks noGrp="1"/>
          </p:cNvSpPr>
          <p:nvPr>
            <p:ph type="subTitle" idx="1"/>
          </p:nvPr>
        </p:nvSpPr>
        <p:spPr>
          <a:xfrm>
            <a:off x="1524000" y="3602038"/>
            <a:ext cx="9144000" cy="2387600"/>
          </a:xfrm>
        </p:spPr>
        <p:txBody>
          <a:bodyPr>
            <a:normAutofit fontScale="92500" lnSpcReduction="10000"/>
          </a:bodyPr>
          <a:lstStyle/>
          <a:p>
            <a:pPr algn="r"/>
            <a:r>
              <a:rPr lang="en-US" dirty="0"/>
              <a:t>DOMAIN: MACHINE LEARNING</a:t>
            </a:r>
          </a:p>
          <a:p>
            <a:pPr algn="r"/>
            <a:r>
              <a:rPr lang="en-US" dirty="0"/>
              <a:t>BATCH A8</a:t>
            </a:r>
          </a:p>
          <a:p>
            <a:pPr algn="r"/>
            <a:r>
              <a:rPr lang="en-US" dirty="0"/>
              <a:t>ANANDHA LAKSHMI P [211418104019]</a:t>
            </a:r>
          </a:p>
          <a:p>
            <a:pPr algn="r"/>
            <a:r>
              <a:rPr lang="en-US" dirty="0"/>
              <a:t>GOWTHAMI D[211418104071]</a:t>
            </a:r>
          </a:p>
          <a:p>
            <a:pPr algn="r"/>
            <a:r>
              <a:rPr lang="en-US" dirty="0"/>
              <a:t>HARITHA R[211418104080]</a:t>
            </a:r>
          </a:p>
          <a:p>
            <a:pPr algn="r"/>
            <a:r>
              <a:rPr lang="en-US" dirty="0"/>
              <a:t>PROJECT GUIDE: </a:t>
            </a:r>
            <a:r>
              <a:rPr lang="en-US" dirty="0" err="1"/>
              <a:t>Mrs.D.JENNIFER</a:t>
            </a:r>
            <a:r>
              <a:rPr lang="en-US" dirty="0"/>
              <a:t>, M.E.,</a:t>
            </a:r>
          </a:p>
        </p:txBody>
      </p:sp>
    </p:spTree>
    <p:extLst>
      <p:ext uri="{BB962C8B-B14F-4D97-AF65-F5344CB8AC3E}">
        <p14:creationId xmlns:p14="http://schemas.microsoft.com/office/powerpoint/2010/main" val="160833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F26A-811E-40F9-B940-F38FA037D3A8}"/>
              </a:ext>
            </a:extLst>
          </p:cNvPr>
          <p:cNvSpPr>
            <a:spLocks noGrp="1"/>
          </p:cNvSpPr>
          <p:nvPr>
            <p:ph type="title"/>
          </p:nvPr>
        </p:nvSpPr>
        <p:spPr/>
        <p:txBody>
          <a:bodyPr/>
          <a:lstStyle/>
          <a:p>
            <a:r>
              <a:rPr lang="en-US" dirty="0"/>
              <a:t>ER DIADGRAM</a:t>
            </a:r>
          </a:p>
        </p:txBody>
      </p:sp>
      <p:pic>
        <p:nvPicPr>
          <p:cNvPr id="4" name="Content Placeholder 3">
            <a:extLst>
              <a:ext uri="{FF2B5EF4-FFF2-40B4-BE49-F238E27FC236}">
                <a16:creationId xmlns:a16="http://schemas.microsoft.com/office/drawing/2014/main" id="{F3E57E18-BFB7-4181-BEA9-11E9EBEA29E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337" y="2305607"/>
            <a:ext cx="6811326" cy="3391373"/>
          </a:xfrm>
          <a:prstGeom prst="rect">
            <a:avLst/>
          </a:prstGeom>
          <a:noFill/>
          <a:ln>
            <a:noFill/>
          </a:ln>
        </p:spPr>
      </p:pic>
    </p:spTree>
    <p:extLst>
      <p:ext uri="{BB962C8B-B14F-4D97-AF65-F5344CB8AC3E}">
        <p14:creationId xmlns:p14="http://schemas.microsoft.com/office/powerpoint/2010/main" val="215268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0174-50AD-3991-DA82-20F22085234D}"/>
              </a:ext>
            </a:extLst>
          </p:cNvPr>
          <p:cNvSpPr>
            <a:spLocks noGrp="1"/>
          </p:cNvSpPr>
          <p:nvPr>
            <p:ph type="title"/>
          </p:nvPr>
        </p:nvSpPr>
        <p:spPr/>
        <p:txBody>
          <a:bodyPr/>
          <a:lstStyle/>
          <a:p>
            <a:r>
              <a:rPr lang="en-US" dirty="0"/>
              <a:t>UML DIAGRAMS</a:t>
            </a:r>
            <a:br>
              <a:rPr lang="en-US" dirty="0"/>
            </a:br>
            <a:r>
              <a:rPr lang="en-US" dirty="0"/>
              <a:t>-USE CASE DIAGEAM</a:t>
            </a:r>
          </a:p>
        </p:txBody>
      </p:sp>
      <p:pic>
        <p:nvPicPr>
          <p:cNvPr id="4" name="Content Placeholder 3">
            <a:extLst>
              <a:ext uri="{FF2B5EF4-FFF2-40B4-BE49-F238E27FC236}">
                <a16:creationId xmlns:a16="http://schemas.microsoft.com/office/drawing/2014/main" id="{DDDB98F6-4BF1-7982-58B0-4EC12041CAF3}"/>
              </a:ext>
            </a:extLst>
          </p:cNvPr>
          <p:cNvPicPr>
            <a:picLocks noGrp="1" noChangeAspect="1"/>
          </p:cNvPicPr>
          <p:nvPr>
            <p:ph idx="1"/>
          </p:nvPr>
        </p:nvPicPr>
        <p:blipFill>
          <a:blip r:embed="rId2"/>
          <a:stretch>
            <a:fillRect/>
          </a:stretch>
        </p:blipFill>
        <p:spPr>
          <a:xfrm>
            <a:off x="3419475" y="2091531"/>
            <a:ext cx="5353050" cy="3819525"/>
          </a:xfrm>
          <a:prstGeom prst="rect">
            <a:avLst/>
          </a:prstGeom>
        </p:spPr>
      </p:pic>
    </p:spTree>
    <p:extLst>
      <p:ext uri="{BB962C8B-B14F-4D97-AF65-F5344CB8AC3E}">
        <p14:creationId xmlns:p14="http://schemas.microsoft.com/office/powerpoint/2010/main" val="4049253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D6B-0422-3CA7-FC15-AB351BD2299C}"/>
              </a:ext>
            </a:extLst>
          </p:cNvPr>
          <p:cNvSpPr>
            <a:spLocks noGrp="1"/>
          </p:cNvSpPr>
          <p:nvPr>
            <p:ph type="title"/>
          </p:nvPr>
        </p:nvSpPr>
        <p:spPr/>
        <p:txBody>
          <a:bodyPr/>
          <a:lstStyle/>
          <a:p>
            <a:r>
              <a:rPr lang="en-US" dirty="0"/>
              <a:t>CLASS DIAGRAM</a:t>
            </a:r>
          </a:p>
        </p:txBody>
      </p:sp>
      <p:pic>
        <p:nvPicPr>
          <p:cNvPr id="4" name="Content Placeholder 3">
            <a:extLst>
              <a:ext uri="{FF2B5EF4-FFF2-40B4-BE49-F238E27FC236}">
                <a16:creationId xmlns:a16="http://schemas.microsoft.com/office/drawing/2014/main" id="{42F84526-1DED-91E2-50BB-19E66DB0E3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63268"/>
            <a:ext cx="10515600" cy="4276052"/>
          </a:xfrm>
          <a:prstGeom prst="rect">
            <a:avLst/>
          </a:prstGeom>
          <a:noFill/>
          <a:ln>
            <a:noFill/>
          </a:ln>
        </p:spPr>
      </p:pic>
    </p:spTree>
    <p:extLst>
      <p:ext uri="{BB962C8B-B14F-4D97-AF65-F5344CB8AC3E}">
        <p14:creationId xmlns:p14="http://schemas.microsoft.com/office/powerpoint/2010/main" val="318959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D715-21DC-6395-5F75-2800508DD694}"/>
              </a:ext>
            </a:extLst>
          </p:cNvPr>
          <p:cNvSpPr>
            <a:spLocks noGrp="1"/>
          </p:cNvSpPr>
          <p:nvPr>
            <p:ph type="title"/>
          </p:nvPr>
        </p:nvSpPr>
        <p:spPr/>
        <p:txBody>
          <a:bodyPr/>
          <a:lstStyle/>
          <a:p>
            <a:r>
              <a:rPr lang="en-US" dirty="0"/>
              <a:t>SEQUENCE DIAGRAM</a:t>
            </a:r>
          </a:p>
        </p:txBody>
      </p:sp>
      <p:pic>
        <p:nvPicPr>
          <p:cNvPr id="4" name="Content Placeholder 3">
            <a:extLst>
              <a:ext uri="{FF2B5EF4-FFF2-40B4-BE49-F238E27FC236}">
                <a16:creationId xmlns:a16="http://schemas.microsoft.com/office/drawing/2014/main" id="{AA7F4D6D-4947-F2BE-DD90-1EA125B6BB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258" y="2281791"/>
            <a:ext cx="7049484" cy="3439005"/>
          </a:xfrm>
          <a:prstGeom prst="rect">
            <a:avLst/>
          </a:prstGeom>
          <a:noFill/>
          <a:ln>
            <a:noFill/>
          </a:ln>
        </p:spPr>
      </p:pic>
    </p:spTree>
    <p:extLst>
      <p:ext uri="{BB962C8B-B14F-4D97-AF65-F5344CB8AC3E}">
        <p14:creationId xmlns:p14="http://schemas.microsoft.com/office/powerpoint/2010/main" val="180596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033F-C08B-9305-F705-E23B58F7C0E3}"/>
              </a:ext>
            </a:extLst>
          </p:cNvPr>
          <p:cNvSpPr>
            <a:spLocks noGrp="1"/>
          </p:cNvSpPr>
          <p:nvPr>
            <p:ph type="title"/>
          </p:nvPr>
        </p:nvSpPr>
        <p:spPr/>
        <p:txBody>
          <a:bodyPr/>
          <a:lstStyle/>
          <a:p>
            <a:r>
              <a:rPr lang="en-US" dirty="0"/>
              <a:t>ACTIVITY DIAGRAM</a:t>
            </a:r>
          </a:p>
        </p:txBody>
      </p:sp>
      <p:pic>
        <p:nvPicPr>
          <p:cNvPr id="4" name="Content Placeholder 3">
            <a:extLst>
              <a:ext uri="{FF2B5EF4-FFF2-40B4-BE49-F238E27FC236}">
                <a16:creationId xmlns:a16="http://schemas.microsoft.com/office/drawing/2014/main" id="{863471AC-FD7B-7DFB-27D8-4520196770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968" y="1976949"/>
            <a:ext cx="7440063" cy="4048690"/>
          </a:xfrm>
          <a:prstGeom prst="rect">
            <a:avLst/>
          </a:prstGeom>
          <a:noFill/>
          <a:ln>
            <a:noFill/>
          </a:ln>
        </p:spPr>
      </p:pic>
    </p:spTree>
    <p:extLst>
      <p:ext uri="{BB962C8B-B14F-4D97-AF65-F5344CB8AC3E}">
        <p14:creationId xmlns:p14="http://schemas.microsoft.com/office/powerpoint/2010/main" val="42975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55DB-59CE-4BC2-BD0D-7641F5BF02C5}"/>
              </a:ext>
            </a:extLst>
          </p:cNvPr>
          <p:cNvSpPr>
            <a:spLocks noGrp="1"/>
          </p:cNvSpPr>
          <p:nvPr>
            <p:ph type="title"/>
          </p:nvPr>
        </p:nvSpPr>
        <p:spPr>
          <a:xfrm>
            <a:off x="838200" y="365126"/>
            <a:ext cx="10515600" cy="931112"/>
          </a:xfrm>
        </p:spPr>
        <p:txBody>
          <a:bodyPr>
            <a:normAutofit/>
          </a:bodyPr>
          <a:lstStyle/>
          <a:p>
            <a:r>
              <a:rPr lang="en-IN" sz="2400" b="1" dirty="0">
                <a:latin typeface="Times New Roman" panose="02020603050405020304" pitchFamily="18" charset="0"/>
                <a:cs typeface="Times New Roman" panose="02020603050405020304" pitchFamily="18" charset="0"/>
              </a:rPr>
              <a:t>List of Modules:</a:t>
            </a:r>
            <a:br>
              <a:rPr lang="en-IN" sz="2400" b="1" dirty="0">
                <a:latin typeface="Times New Roman" panose="02020603050405020304" pitchFamily="18" charset="0"/>
                <a:cs typeface="Times New Roman" panose="02020603050405020304" pitchFamily="18" charset="0"/>
              </a:rPr>
            </a:br>
            <a:endParaRPr lang="en-US" sz="2400" b="1" dirty="0"/>
          </a:p>
        </p:txBody>
      </p:sp>
      <p:sp>
        <p:nvSpPr>
          <p:cNvPr id="3" name="Content Placeholder 2">
            <a:extLst>
              <a:ext uri="{FF2B5EF4-FFF2-40B4-BE49-F238E27FC236}">
                <a16:creationId xmlns:a16="http://schemas.microsoft.com/office/drawing/2014/main" id="{FDA1E2F0-4FBD-4EB9-9486-EC6C357634B6}"/>
              </a:ext>
            </a:extLst>
          </p:cNvPr>
          <p:cNvSpPr>
            <a:spLocks noGrp="1"/>
          </p:cNvSpPr>
          <p:nvPr>
            <p:ph idx="1"/>
          </p:nvPr>
        </p:nvSpPr>
        <p:spPr>
          <a:xfrm>
            <a:off x="838200" y="1296238"/>
            <a:ext cx="10515600" cy="4880725"/>
          </a:xfrm>
        </p:spPr>
        <p:txBody>
          <a:bodyPr>
            <a:normAutofit/>
          </a:bodyPr>
          <a:lstStyle/>
          <a:p>
            <a:r>
              <a:rPr lang="en-US" sz="2200" dirty="0">
                <a:latin typeface="Times New Roman" panose="02020603050405020304" pitchFamily="18" charset="0"/>
                <a:cs typeface="Times New Roman" panose="02020603050405020304" pitchFamily="18" charset="0"/>
              </a:rPr>
              <a:t>Data Preprocessing Technique.</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Exploratory Data analysis and visualization.	</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Comparing Algorithm with prediction in the form of best accuracy result.</a:t>
            </a:r>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Deployment using Flask(predicting result by accuracy).</a:t>
            </a:r>
            <a:endParaRPr lang="en-IN"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300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B2FB-BDF4-4CF7-A5F7-406A78B28191}"/>
              </a:ext>
            </a:extLst>
          </p:cNvPr>
          <p:cNvSpPr>
            <a:spLocks noGrp="1"/>
          </p:cNvSpPr>
          <p:nvPr>
            <p:ph type="title"/>
          </p:nvPr>
        </p:nvSpPr>
        <p:spPr/>
        <p:txBody>
          <a:bodyPr/>
          <a:lstStyle/>
          <a:p>
            <a:r>
              <a:rPr lang="en-US" dirty="0"/>
              <a:t>MODULES DESCRIPTION</a:t>
            </a:r>
          </a:p>
        </p:txBody>
      </p:sp>
      <p:sp>
        <p:nvSpPr>
          <p:cNvPr id="3" name="Content Placeholder 2">
            <a:extLst>
              <a:ext uri="{FF2B5EF4-FFF2-40B4-BE49-F238E27FC236}">
                <a16:creationId xmlns:a16="http://schemas.microsoft.com/office/drawing/2014/main" id="{276A192E-53E0-4822-8799-8EE8C7625FC9}"/>
              </a:ext>
            </a:extLst>
          </p:cNvPr>
          <p:cNvSpPr>
            <a:spLocks noGrp="1"/>
          </p:cNvSpPr>
          <p:nvPr>
            <p:ph idx="1"/>
          </p:nvPr>
        </p:nvSpPr>
        <p:spPr>
          <a:xfrm>
            <a:off x="838200" y="1825624"/>
            <a:ext cx="10515600" cy="4784725"/>
          </a:xfrm>
        </p:spPr>
        <p:txBody>
          <a:bodyPr>
            <a:noAutofit/>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Data Pre-processing</a:t>
            </a: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IN" sz="2000" dirty="0">
                <a:latin typeface="Times New Roman" panose="02020603050405020304" pitchFamily="18" charset="0"/>
                <a:ea typeface="Calibri" panose="020F0502020204030204" pitchFamily="34" charset="0"/>
                <a:cs typeface="Times New Roman" panose="02020603050405020304" pitchFamily="18" charset="0"/>
              </a:rPr>
              <a:t>Finding duplicate values , and it does the process of removing duplicate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it focus on probably the biggest data cleaning task,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missing values</a:t>
            </a:r>
            <a:r>
              <a:rPr lang="en-IN" sz="2000" spc="-5" dirty="0">
                <a:latin typeface="Times New Roman" panose="02020603050405020304" pitchFamily="18" charset="0"/>
                <a:ea typeface="Calibri" panose="020F0502020204030204" pitchFamily="34" charset="0"/>
                <a:cs typeface="Times New Roman" panose="02020603050405020304" pitchFamily="18" charset="0"/>
              </a:rPr>
              <a:t> and it able to </a:t>
            </a:r>
            <a:r>
              <a:rPr lang="en-IN" sz="2000" spc="-5" dirty="0">
                <a:latin typeface="Times New Roman" panose="02020603050405020304" pitchFamily="18" charset="0"/>
                <a:ea typeface="Times New Roman" panose="02020603050405020304" pitchFamily="18" charset="0"/>
                <a:cs typeface="Times New Roman" panose="02020603050405020304" pitchFamily="18" charset="0"/>
              </a:rPr>
              <a:t>more quickly clean data</a:t>
            </a:r>
            <a:r>
              <a:rPr lang="en-IN" sz="2000" u="none" strike="noStrike" spc="-5" dirty="0">
                <a:latin typeface="Times New Roman" panose="02020603050405020304" pitchFamily="18" charset="0"/>
                <a:ea typeface="Times New Roman" panose="02020603050405020304" pitchFamily="18" charset="0"/>
                <a:cs typeface="Times New Roman" panose="02020603050405020304" pitchFamily="18" charset="0"/>
              </a:rPr>
              <a:t>,</a:t>
            </a:r>
            <a:r>
              <a:rPr lang="en-IN" sz="2000" spc="-5" dirty="0">
                <a:latin typeface="Times New Roman" panose="02020603050405020304" pitchFamily="18" charset="0"/>
                <a:ea typeface="Calibri" panose="020F0502020204030204" pitchFamily="34" charset="0"/>
                <a:cs typeface="Times New Roman" panose="02020603050405020304" pitchFamily="18" charset="0"/>
              </a:rPr>
              <a:t> detect missing values and do some basic imputation and detailed statistical approach for dealing with missing data.</a:t>
            </a: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Exploratory Data Analysis and data </a:t>
            </a:r>
            <a:r>
              <a:rPr lang="en-US" sz="2000" b="1" dirty="0" err="1">
                <a:latin typeface="Times New Roman" panose="02020603050405020304" pitchFamily="18" charset="0"/>
                <a:cs typeface="Times New Roman" panose="02020603050405020304" pitchFamily="18" charset="0"/>
              </a:rPr>
              <a:t>visualisation</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Data </a:t>
            </a:r>
            <a:r>
              <a:rPr lang="en-US" sz="2000" dirty="0" err="1">
                <a:latin typeface="Times New Roman" panose="02020603050405020304" pitchFamily="18" charset="0"/>
                <a:cs typeface="Times New Roman" panose="02020603050405020304" pitchFamily="18" charset="0"/>
              </a:rPr>
              <a:t>visualisation</a:t>
            </a:r>
            <a:r>
              <a:rPr lang="en-US" sz="2000" dirty="0">
                <a:latin typeface="Times New Roman" panose="02020603050405020304" pitchFamily="18" charset="0"/>
                <a:cs typeface="Times New Roman" panose="02020603050405020304" pitchFamily="18" charset="0"/>
              </a:rPr>
              <a:t> provides tools for qualitative understanding which is helpful for understanding dataset , exploring dataset and identifying outliers pattern corrupt data etc. it is used to express the key relationship in charts plots . </a:t>
            </a:r>
          </a:p>
          <a:p>
            <a:pPr algn="just"/>
            <a:r>
              <a:rPr lang="en-US" sz="2000" dirty="0">
                <a:latin typeface="Times New Roman" panose="02020603050405020304" pitchFamily="18" charset="0"/>
                <a:cs typeface="Times New Roman" panose="02020603050405020304" pitchFamily="18" charset="0"/>
              </a:rPr>
              <a:t>Expressing the data in visual form makes it more understandable.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7FF900-4047-40B3-9344-4C7449786362}"/>
              </a:ext>
            </a:extLst>
          </p:cNvPr>
          <p:cNvPicPr>
            <a:picLocks noChangeAspect="1"/>
          </p:cNvPicPr>
          <p:nvPr/>
        </p:nvPicPr>
        <p:blipFill>
          <a:blip r:embed="rId2"/>
          <a:stretch>
            <a:fillRect/>
          </a:stretch>
        </p:blipFill>
        <p:spPr>
          <a:xfrm>
            <a:off x="3527822" y="1981200"/>
            <a:ext cx="5731510" cy="1447800"/>
          </a:xfrm>
          <a:prstGeom prst="rect">
            <a:avLst/>
          </a:prstGeom>
        </p:spPr>
      </p:pic>
    </p:spTree>
    <p:extLst>
      <p:ext uri="{BB962C8B-B14F-4D97-AF65-F5344CB8AC3E}">
        <p14:creationId xmlns:p14="http://schemas.microsoft.com/office/powerpoint/2010/main" val="24044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12E2-9F66-43AA-9860-B0FA1D662CB4}"/>
              </a:ext>
            </a:extLst>
          </p:cNvPr>
          <p:cNvSpPr>
            <a:spLocks noGrp="1"/>
          </p:cNvSpPr>
          <p:nvPr>
            <p:ph type="title"/>
          </p:nvPr>
        </p:nvSpPr>
        <p:spPr>
          <a:xfrm flipV="1">
            <a:off x="838200" y="291403"/>
            <a:ext cx="10515600" cy="73722"/>
          </a:xfrm>
        </p:spPr>
        <p:txBody>
          <a:bodyPr>
            <a:noAutofit/>
          </a:bodyPr>
          <a:lstStyle/>
          <a:p>
            <a:r>
              <a:rPr lang="en-US" sz="200" dirty="0"/>
              <a:t>.</a:t>
            </a:r>
          </a:p>
        </p:txBody>
      </p:sp>
      <p:sp>
        <p:nvSpPr>
          <p:cNvPr id="3" name="Content Placeholder 2">
            <a:extLst>
              <a:ext uri="{FF2B5EF4-FFF2-40B4-BE49-F238E27FC236}">
                <a16:creationId xmlns:a16="http://schemas.microsoft.com/office/drawing/2014/main" id="{C1CBC914-0537-44CD-9A38-142040AFD995}"/>
              </a:ext>
            </a:extLst>
          </p:cNvPr>
          <p:cNvSpPr>
            <a:spLocks noGrp="1"/>
          </p:cNvSpPr>
          <p:nvPr>
            <p:ph idx="1"/>
          </p:nvPr>
        </p:nvSpPr>
        <p:spPr>
          <a:xfrm>
            <a:off x="838200" y="472272"/>
            <a:ext cx="10515600" cy="6270171"/>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Data collection</a:t>
            </a:r>
            <a:endParaRPr lang="en-IN"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data set collected for predicting the given data is split into Training set and Test set. Generally, 7:3 ratios are applied to split the Training set and Test set. The Data Model which was created using Random Forest, logistic, Decision tree algorithms and Support vector classifier (SVC) are applied on the Training set and based on the test result accuracy, Test set prediction is done. </a:t>
            </a:r>
            <a:endParaRPr lang="en-IN" sz="2000" dirty="0">
              <a:latin typeface="Times New Roman" panose="02020603050405020304" pitchFamily="18" charset="0"/>
              <a:cs typeface="Times New Roman" panose="02020603050405020304" pitchFamily="18" charset="0"/>
            </a:endParaRPr>
          </a:p>
          <a:p>
            <a:pPr marL="0" marR="0" indent="0" algn="just">
              <a:lnSpc>
                <a:spcPct val="150000"/>
              </a:lnSpc>
              <a:spcBef>
                <a:spcPts val="0"/>
              </a:spcBef>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Comparing Algorithm with prediction in the form of best accuracy result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is important to compare the performance of multiple different machine learning algorithms consistently which leads to creating a test harness to compare multiple different machine learning algorithms in Python</a:t>
            </a:r>
          </a:p>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different algorithms are compared:</a:t>
            </a: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Logistic Regression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Decision Tree</a:t>
            </a:r>
          </a:p>
          <a:p>
            <a:pPr marR="0" lvl="0" algn="just" fontAlgn="base">
              <a:lnSpc>
                <a:spcPct val="120000"/>
              </a:lnSpc>
              <a:spcBef>
                <a:spcPts val="0"/>
              </a:spcBef>
              <a:spcAft>
                <a:spcPts val="0"/>
              </a:spcAft>
              <a:buFont typeface="Wingdings" panose="05000000000000000000" pitchFamily="2" charset="2"/>
              <a:buChar char="Ø"/>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Random Forest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20000"/>
              </a:lnSpc>
              <a:spcBef>
                <a:spcPts val="0"/>
              </a:spcBef>
              <a:spcAft>
                <a:spcPts val="0"/>
              </a:spcAft>
              <a:buFont typeface="Wingdings" panose="05000000000000000000" pitchFamily="2" charset="2"/>
              <a:buChar char=""/>
              <a:tabLst>
                <a:tab pos="9144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fontAlgn="base">
              <a:lnSpc>
                <a:spcPct val="120000"/>
              </a:lnSpc>
              <a:spcBef>
                <a:spcPts val="0"/>
              </a:spcBef>
              <a:spcAft>
                <a:spcPts val="0"/>
              </a:spcAft>
              <a:buNone/>
              <a:tabLst>
                <a:tab pos="91440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0977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1B99A-C62E-45D9-A508-D73D8152EBAE}"/>
              </a:ext>
            </a:extLst>
          </p:cNvPr>
          <p:cNvSpPr>
            <a:spLocks noGrp="1"/>
          </p:cNvSpPr>
          <p:nvPr>
            <p:ph type="title"/>
          </p:nvPr>
        </p:nvSpPr>
        <p:spPr>
          <a:xfrm flipV="1">
            <a:off x="838200" y="251210"/>
            <a:ext cx="10515600" cy="113916"/>
          </a:xfrm>
        </p:spPr>
        <p:txBody>
          <a:bodyPr>
            <a:normAutofit fontScale="90000"/>
          </a:bodyPr>
          <a:lstStyle/>
          <a:p>
            <a:r>
              <a:rPr lang="en-US" sz="200" dirty="0"/>
              <a:t>.</a:t>
            </a:r>
          </a:p>
        </p:txBody>
      </p:sp>
      <p:sp>
        <p:nvSpPr>
          <p:cNvPr id="3" name="Content Placeholder 2">
            <a:extLst>
              <a:ext uri="{FF2B5EF4-FFF2-40B4-BE49-F238E27FC236}">
                <a16:creationId xmlns:a16="http://schemas.microsoft.com/office/drawing/2014/main" id="{346BCE59-FEF2-48C4-9A56-4416D464AC1E}"/>
              </a:ext>
            </a:extLst>
          </p:cNvPr>
          <p:cNvSpPr>
            <a:spLocks noGrp="1"/>
          </p:cNvSpPr>
          <p:nvPr>
            <p:ph idx="1"/>
          </p:nvPr>
        </p:nvSpPr>
        <p:spPr>
          <a:xfrm>
            <a:off x="838200" y="251210"/>
            <a:ext cx="10515600" cy="6471137"/>
          </a:xfrm>
        </p:spPr>
        <p:txBody>
          <a:bodyPr>
            <a:normAutofit/>
          </a:bodyPr>
          <a:lstStyle/>
          <a:p>
            <a:pPr marL="0" indent="0" algn="just">
              <a:lnSpc>
                <a:spcPct val="120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p>
          <a:p>
            <a:pPr algn="just">
              <a:lnSpc>
                <a:spcPct val="120000"/>
              </a:lnSpc>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Predicting result by accuracy</a:t>
            </a: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Proportion of the total number of predictions that is correct, otherwise overall how often the model predicts correctly</a:t>
            </a:r>
            <a:endPar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is the most intuitive performance measure and it is simply a ratio of correctly predicted observation to the total observations.</a:t>
            </a:r>
            <a:endPar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r>
              <a:rPr lang="en-IN" sz="2000" dirty="0">
                <a:solidFill>
                  <a:srgbClr val="000000"/>
                </a:solidFill>
                <a:latin typeface="Times New Roman" panose="02020603050405020304" pitchFamily="18" charset="0"/>
                <a:cs typeface="Times New Roman" panose="02020603050405020304" pitchFamily="18" charset="0"/>
              </a:rPr>
              <a:t>The result of the model with high accuracy is chosen as the final result.</a:t>
            </a:r>
          </a:p>
          <a:p>
            <a:pPr algn="just">
              <a:lnSpc>
                <a:spcPct val="120000"/>
              </a:lnSpc>
            </a:pPr>
            <a:r>
              <a:rPr lang="en-IN" sz="2000" dirty="0">
                <a:solidFill>
                  <a:srgbClr val="000000"/>
                </a:solidFill>
                <a:latin typeface="Times New Roman" panose="02020603050405020304" pitchFamily="18" charset="0"/>
                <a:cs typeface="Times New Roman" panose="02020603050405020304" pitchFamily="18" charset="0"/>
              </a:rPr>
              <a:t>Decision Tree has the highest accuracy of 95%.</a:t>
            </a:r>
            <a:endParaRPr lang="en-US" sz="2000" dirty="0">
              <a:latin typeface="Times New Roman" panose="02020603050405020304" pitchFamily="18" charset="0"/>
              <a:cs typeface="Times New Roman" panose="02020603050405020304" pitchFamily="18" charset="0"/>
            </a:endParaRPr>
          </a:p>
          <a:p>
            <a:pPr algn="just"/>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528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4F46-B852-AB76-4770-F9CE6706DEC8}"/>
              </a:ext>
            </a:extLst>
          </p:cNvPr>
          <p:cNvSpPr>
            <a:spLocks noGrp="1"/>
          </p:cNvSpPr>
          <p:nvPr>
            <p:ph type="title"/>
          </p:nvPr>
        </p:nvSpPr>
        <p:spPr/>
        <p:txBody>
          <a:bodyPr/>
          <a:lstStyle/>
          <a:p>
            <a:r>
              <a:rPr lang="en-US" dirty="0"/>
              <a:t>PERFORMANCE ANALYSIS</a:t>
            </a:r>
          </a:p>
        </p:txBody>
      </p:sp>
      <p:sp>
        <p:nvSpPr>
          <p:cNvPr id="3" name="Content Placeholder 2">
            <a:extLst>
              <a:ext uri="{FF2B5EF4-FFF2-40B4-BE49-F238E27FC236}">
                <a16:creationId xmlns:a16="http://schemas.microsoft.com/office/drawing/2014/main" id="{FD73177F-88F4-0E43-5708-434CF7B7DAA2}"/>
              </a:ext>
            </a:extLst>
          </p:cNvPr>
          <p:cNvSpPr>
            <a:spLocks noGrp="1"/>
          </p:cNvSpPr>
          <p:nvPr>
            <p:ph idx="1"/>
          </p:nvPr>
        </p:nvSpPr>
        <p:spPr/>
        <p:txBody>
          <a:bodyPr>
            <a:normAutofit lnSpcReduction="10000"/>
          </a:bodyPr>
          <a:lstStyle/>
          <a:p>
            <a:r>
              <a:rPr lang="en-US" sz="2100" dirty="0">
                <a:latin typeface="+mj-lt"/>
              </a:rPr>
              <a:t>Confusion matrix-LR:                                Confusion matrix-RF                               </a:t>
            </a:r>
          </a:p>
          <a:p>
            <a:r>
              <a:rPr lang="en-US" sz="2100" dirty="0">
                <a:latin typeface="+mj-lt"/>
              </a:rPr>
              <a:t> True Positive : 73                                      True Positive :2109</a:t>
            </a:r>
          </a:p>
          <a:p>
            <a:r>
              <a:rPr lang="en-US" sz="2100" dirty="0">
                <a:latin typeface="+mj-lt"/>
              </a:rPr>
              <a:t>True Negative : 201                                   True Negative :16</a:t>
            </a:r>
          </a:p>
          <a:p>
            <a:r>
              <a:rPr lang="en-US" sz="2100" dirty="0">
                <a:latin typeface="+mj-lt"/>
              </a:rPr>
              <a:t>False Positive : 35                                      False Positive :93</a:t>
            </a:r>
          </a:p>
          <a:p>
            <a:r>
              <a:rPr lang="en-US" sz="2100" dirty="0">
                <a:latin typeface="+mj-lt"/>
              </a:rPr>
              <a:t>False Negative : 2090                                False Negative :181</a:t>
            </a:r>
          </a:p>
          <a:p>
            <a:endParaRPr lang="en-US" sz="2100" dirty="0">
              <a:latin typeface="+mj-lt"/>
            </a:endParaRPr>
          </a:p>
          <a:p>
            <a:r>
              <a:rPr lang="en-US" sz="2100" dirty="0">
                <a:latin typeface="+mj-lt"/>
              </a:rPr>
              <a:t>Confusion matrix-DT:                                 Confusion matrix-DT</a:t>
            </a:r>
          </a:p>
          <a:p>
            <a:r>
              <a:rPr lang="en-US" sz="2100" dirty="0">
                <a:latin typeface="+mj-lt"/>
              </a:rPr>
              <a:t>True Positive : 225                                     True Positive :0</a:t>
            </a:r>
          </a:p>
          <a:p>
            <a:r>
              <a:rPr lang="en-US" sz="2100" dirty="0">
                <a:latin typeface="+mj-lt"/>
              </a:rPr>
              <a:t>True Negative : 49                                      True Negative: 274</a:t>
            </a:r>
          </a:p>
          <a:p>
            <a:r>
              <a:rPr lang="en-US" sz="2100" dirty="0">
                <a:latin typeface="+mj-lt"/>
              </a:rPr>
              <a:t>False Positive : 70                                      False Positive:0</a:t>
            </a:r>
          </a:p>
          <a:p>
            <a:r>
              <a:rPr lang="en-US" sz="2100" dirty="0">
                <a:latin typeface="+mj-lt"/>
              </a:rPr>
              <a:t>False Negative : 2055                                False Negative:2125 </a:t>
            </a:r>
          </a:p>
          <a:p>
            <a:endParaRPr lang="en-US" sz="2100" dirty="0"/>
          </a:p>
          <a:p>
            <a:endParaRPr lang="en-US" dirty="0"/>
          </a:p>
        </p:txBody>
      </p:sp>
    </p:spTree>
    <p:extLst>
      <p:ext uri="{BB962C8B-B14F-4D97-AF65-F5344CB8AC3E}">
        <p14:creationId xmlns:p14="http://schemas.microsoft.com/office/powerpoint/2010/main" val="167635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73CF-6928-4976-B78B-CCCBEEDAC22F}"/>
              </a:ext>
            </a:extLst>
          </p:cNvPr>
          <p:cNvSpPr>
            <a:spLocks noGrp="1"/>
          </p:cNvSpPr>
          <p:nvPr>
            <p:ph type="title"/>
          </p:nvPr>
        </p:nvSpPr>
        <p:spPr>
          <a:xfrm>
            <a:off x="838200" y="76201"/>
            <a:ext cx="10515600" cy="733424"/>
          </a:xfrm>
        </p:spPr>
        <p:txBody>
          <a:bodyPr/>
          <a:lstStyle/>
          <a:p>
            <a:r>
              <a:rPr lang="en-US" dirty="0"/>
              <a:t>INTRODUCTION</a:t>
            </a:r>
          </a:p>
        </p:txBody>
      </p:sp>
      <p:sp>
        <p:nvSpPr>
          <p:cNvPr id="3" name="Content Placeholder 2">
            <a:extLst>
              <a:ext uri="{FF2B5EF4-FFF2-40B4-BE49-F238E27FC236}">
                <a16:creationId xmlns:a16="http://schemas.microsoft.com/office/drawing/2014/main" id="{AF197716-9932-4B0D-824F-2B2C01174BFE}"/>
              </a:ext>
            </a:extLst>
          </p:cNvPr>
          <p:cNvSpPr>
            <a:spLocks noGrp="1"/>
          </p:cNvSpPr>
          <p:nvPr>
            <p:ph idx="1"/>
          </p:nvPr>
        </p:nvSpPr>
        <p:spPr>
          <a:xfrm>
            <a:off x="470517" y="664669"/>
            <a:ext cx="10883283" cy="6117129"/>
          </a:xfrm>
        </p:spPr>
        <p:txBody>
          <a:bodyPr>
            <a:normAutofit fontScale="25000" lnSpcReduction="20000"/>
          </a:bodyPr>
          <a:lstStyle/>
          <a:p>
            <a:pPr algn="just">
              <a:lnSpc>
                <a:spcPct val="120000"/>
              </a:lnSpc>
            </a:pPr>
            <a:r>
              <a:rPr lang="en-IN" sz="7200" dirty="0">
                <a:effectLst>
                  <a:outerShdw blurRad="38100" dist="19050" dir="2700000" algn="tl">
                    <a:schemeClr val="dk1">
                      <a:alpha val="40000"/>
                    </a:schemeClr>
                  </a:outerShdw>
                </a:effectLst>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Water pollution can be described as one of the most dangerous threats that the humanity ever faced. It causes damage to animals, crops, forests etc. </a:t>
            </a:r>
          </a:p>
          <a:p>
            <a:pPr algn="just">
              <a:lnSpc>
                <a:spcPct val="120000"/>
              </a:lnSpc>
            </a:pPr>
            <a:r>
              <a:rPr lang="en-IN" sz="7200" dirty="0">
                <a:latin typeface="Times New Roman" panose="02020603050405020304" pitchFamily="18" charset="0"/>
                <a:cs typeface="Times New Roman" panose="02020603050405020304" pitchFamily="18" charset="0"/>
              </a:rPr>
              <a:t>To prevent this problem we have to predict water quality from pollutants using machine learning techniques. Hence, water quality evaluation and prediction has become an important research area. </a:t>
            </a:r>
          </a:p>
          <a:p>
            <a:pPr algn="just">
              <a:lnSpc>
                <a:spcPct val="120000"/>
              </a:lnSpc>
            </a:pPr>
            <a:r>
              <a:rPr lang="en-IN" sz="7200" dirty="0">
                <a:latin typeface="Times New Roman" panose="02020603050405020304" pitchFamily="18" charset="0"/>
                <a:cs typeface="Times New Roman" panose="02020603050405020304" pitchFamily="18" charset="0"/>
              </a:rPr>
              <a:t>The aim is to investigate machine learning based techniques for water quality forecasting by predicting results in best accuracy.</a:t>
            </a:r>
          </a:p>
          <a:p>
            <a:pPr algn="just">
              <a:lnSpc>
                <a:spcPct val="120000"/>
              </a:lnSpc>
            </a:pPr>
            <a:r>
              <a:rPr lang="en-IN" sz="7200" dirty="0">
                <a:effectLst/>
                <a:latin typeface="Times New Roman" panose="02020603050405020304" pitchFamily="18" charset="0"/>
                <a:ea typeface="Calibri" panose="020F0502020204030204" pitchFamily="34" charset="0"/>
              </a:rPr>
              <a:t>Based on certain features like aluminium, ammonia, arsenic, barium, cadmium, </a:t>
            </a:r>
            <a:r>
              <a:rPr lang="en-IN" sz="7200" dirty="0" err="1">
                <a:effectLst/>
                <a:latin typeface="Times New Roman" panose="02020603050405020304" pitchFamily="18" charset="0"/>
                <a:ea typeface="Calibri" panose="020F0502020204030204" pitchFamily="34" charset="0"/>
              </a:rPr>
              <a:t>chloromine</a:t>
            </a:r>
            <a:r>
              <a:rPr lang="en-IN" sz="7200" dirty="0">
                <a:effectLst/>
                <a:latin typeface="Times New Roman" panose="02020603050405020304" pitchFamily="18" charset="0"/>
                <a:ea typeface="Calibri" panose="020F0502020204030204" pitchFamily="34" charset="0"/>
              </a:rPr>
              <a:t>, chromium, copper, chloride, bacteria, virus, lead, nitrate, nitrite, mercury, perchlorate, radium, selenium, silver, uranium.</a:t>
            </a:r>
            <a:endParaRPr lang="en-IN" sz="7200" dirty="0">
              <a:latin typeface="Times New Roman" panose="02020603050405020304" pitchFamily="18" charset="0"/>
              <a:cs typeface="Times New Roman" panose="02020603050405020304" pitchFamily="18" charset="0"/>
            </a:endParaRPr>
          </a:p>
          <a:p>
            <a:pPr algn="just">
              <a:lnSpc>
                <a:spcPct val="120000"/>
              </a:lnSpc>
            </a:pPr>
            <a:r>
              <a:rPr lang="en-IN" sz="7200" dirty="0">
                <a:latin typeface="Times New Roman" panose="02020603050405020304" pitchFamily="18" charset="0"/>
                <a:cs typeface="Times New Roman" panose="02020603050405020304" pitchFamily="18" charset="0"/>
              </a:rPr>
              <a:t> Our analysis provides a comprehensive guide to sensitivity analysis of model parameters with regard to performance in prediction of water quality  by accuracy calculation.</a:t>
            </a:r>
          </a:p>
          <a:p>
            <a:pPr algn="just">
              <a:lnSpc>
                <a:spcPct val="120000"/>
              </a:lnSpc>
            </a:pPr>
            <a:r>
              <a:rPr lang="en-IN" sz="7200" dirty="0">
                <a:latin typeface="Times New Roman" panose="02020603050405020304" pitchFamily="18" charset="0"/>
                <a:cs typeface="Times New Roman" panose="02020603050405020304" pitchFamily="18" charset="0"/>
              </a:rPr>
              <a:t> To propose a machine learning-based method to accurately predict the Water Quality Index value by prediction results in the form of best accuracy from comparing supervised classification machine learning algorithms. .  </a:t>
            </a:r>
          </a:p>
          <a:p>
            <a:pPr algn="just">
              <a:lnSpc>
                <a:spcPct val="120000"/>
              </a:lnSpc>
            </a:pPr>
            <a:r>
              <a:rPr lang="en-IN" sz="7200" dirty="0">
                <a:latin typeface="Times New Roman" panose="02020603050405020304" pitchFamily="18" charset="0"/>
                <a:cs typeface="Times New Roman" panose="02020603050405020304" pitchFamily="18" charset="0"/>
              </a:rPr>
              <a:t>Additionally, to compare and discuss the performance of various machine learning algorithms from the given water supply department dataset with evaluation classification report,</a:t>
            </a:r>
          </a:p>
          <a:p>
            <a:pPr algn="just">
              <a:lnSpc>
                <a:spcPct val="120000"/>
              </a:lnSpc>
            </a:pPr>
            <a:r>
              <a:rPr lang="en-IN" sz="7200" dirty="0">
                <a:latin typeface="Times New Roman" panose="02020603050405020304" pitchFamily="18" charset="0"/>
                <a:cs typeface="Times New Roman" panose="02020603050405020304" pitchFamily="18" charset="0"/>
              </a:rPr>
              <a:t>The effectiveness of the proposed machine learning algorithm technique is obtained with precision, Recall and F1 Score. </a:t>
            </a:r>
          </a:p>
          <a:p>
            <a:endParaRPr lang="en-US" dirty="0"/>
          </a:p>
        </p:txBody>
      </p:sp>
    </p:spTree>
    <p:extLst>
      <p:ext uri="{BB962C8B-B14F-4D97-AF65-F5344CB8AC3E}">
        <p14:creationId xmlns:p14="http://schemas.microsoft.com/office/powerpoint/2010/main" val="11467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65B-6EA9-FC01-05B5-663A56987B7B}"/>
              </a:ext>
            </a:extLst>
          </p:cNvPr>
          <p:cNvSpPr>
            <a:spLocks noGrp="1"/>
          </p:cNvSpPr>
          <p:nvPr>
            <p:ph type="title"/>
          </p:nvPr>
        </p:nvSpPr>
        <p:spPr/>
        <p:txBody>
          <a:bodyPr/>
          <a:lstStyle/>
          <a:p>
            <a:r>
              <a:rPr lang="en-US" dirty="0"/>
              <a:t>OUTPUT SCREENSHOT</a:t>
            </a:r>
          </a:p>
        </p:txBody>
      </p:sp>
      <p:pic>
        <p:nvPicPr>
          <p:cNvPr id="5" name="Content Placeholder 4">
            <a:extLst>
              <a:ext uri="{FF2B5EF4-FFF2-40B4-BE49-F238E27FC236}">
                <a16:creationId xmlns:a16="http://schemas.microsoft.com/office/drawing/2014/main" id="{339F9451-BC9E-768C-7E75-783AA54B95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278" y="1825625"/>
            <a:ext cx="8465443" cy="4351338"/>
          </a:xfrm>
        </p:spPr>
      </p:pic>
    </p:spTree>
    <p:extLst>
      <p:ext uri="{BB962C8B-B14F-4D97-AF65-F5344CB8AC3E}">
        <p14:creationId xmlns:p14="http://schemas.microsoft.com/office/powerpoint/2010/main" val="470119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282B-C067-FD77-0216-1EA46AEC4563}"/>
              </a:ext>
            </a:extLst>
          </p:cNvPr>
          <p:cNvSpPr>
            <a:spLocks noGrp="1"/>
          </p:cNvSpPr>
          <p:nvPr>
            <p:ph type="title"/>
          </p:nvPr>
        </p:nvSpPr>
        <p:spPr/>
        <p:txBody>
          <a:bodyPr/>
          <a:lstStyle/>
          <a:p>
            <a:r>
              <a:rPr lang="en-US" dirty="0"/>
              <a:t>ENTERING VALUES OF PARAMETERS</a:t>
            </a:r>
          </a:p>
        </p:txBody>
      </p:sp>
      <p:pic>
        <p:nvPicPr>
          <p:cNvPr id="5" name="Content Placeholder 4">
            <a:extLst>
              <a:ext uri="{FF2B5EF4-FFF2-40B4-BE49-F238E27FC236}">
                <a16:creationId xmlns:a16="http://schemas.microsoft.com/office/drawing/2014/main" id="{DE26C334-2589-EE45-DE37-A49F58FB3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643" y="1825625"/>
            <a:ext cx="8446714" cy="4351338"/>
          </a:xfrm>
        </p:spPr>
      </p:pic>
    </p:spTree>
    <p:extLst>
      <p:ext uri="{BB962C8B-B14F-4D97-AF65-F5344CB8AC3E}">
        <p14:creationId xmlns:p14="http://schemas.microsoft.com/office/powerpoint/2010/main" val="2985687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FAD4-8201-75B0-ACB3-BF6A467E4A54}"/>
              </a:ext>
            </a:extLst>
          </p:cNvPr>
          <p:cNvSpPr>
            <a:spLocks noGrp="1"/>
          </p:cNvSpPr>
          <p:nvPr>
            <p:ph type="title"/>
          </p:nvPr>
        </p:nvSpPr>
        <p:spPr/>
        <p:txBody>
          <a:bodyPr/>
          <a:lstStyle/>
          <a:p>
            <a:r>
              <a:rPr lang="en-US" dirty="0"/>
              <a:t>PREDICTING WATER QUALITY</a:t>
            </a:r>
          </a:p>
        </p:txBody>
      </p:sp>
      <p:pic>
        <p:nvPicPr>
          <p:cNvPr id="5" name="Content Placeholder 4">
            <a:extLst>
              <a:ext uri="{FF2B5EF4-FFF2-40B4-BE49-F238E27FC236}">
                <a16:creationId xmlns:a16="http://schemas.microsoft.com/office/drawing/2014/main" id="{C8C37CC6-513C-BAAC-2320-A58376546C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791" y="1825625"/>
            <a:ext cx="8464417" cy="4351338"/>
          </a:xfrm>
        </p:spPr>
      </p:pic>
    </p:spTree>
    <p:extLst>
      <p:ext uri="{BB962C8B-B14F-4D97-AF65-F5344CB8AC3E}">
        <p14:creationId xmlns:p14="http://schemas.microsoft.com/office/powerpoint/2010/main" val="3481891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78C1-6D9D-084C-9AB8-F3CE871CA74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F53A3A-2FAC-F0A8-C79E-B9B6AE81FE3E}"/>
              </a:ext>
            </a:extLst>
          </p:cNvPr>
          <p:cNvSpPr>
            <a:spLocks noGrp="1"/>
          </p:cNvSpPr>
          <p:nvPr>
            <p:ph idx="1"/>
          </p:nvPr>
        </p:nvSpPr>
        <p:spPr/>
        <p:txBody>
          <a:bodyPr>
            <a:normAutofit/>
          </a:bodyPr>
          <a:lstStyle/>
          <a:p>
            <a:pPr marL="0" indent="0" algn="just">
              <a:lnSpc>
                <a:spcPct val="150000"/>
              </a:lnSpc>
              <a:buNone/>
            </a:pPr>
            <a:r>
              <a:rPr lang="en-US" sz="1800" dirty="0">
                <a:latin typeface="+mj-lt"/>
              </a:rPr>
              <a:t>The proposed model was used to predict the water quality. For this purpose the dataset mentioned earlier was used to evaluate the model performance to find out the best one, comparisons with RF,LR,SVC,DT were exhibited. The dataset was split into 70% and 30%for training and testing purposes respectively. For the results performance of 4 algorithms were compared in which Decision Tree has attained the highest accuracy of  95%  when compared to 3 other algorithms. Finally the system is deployed as a web application using flask framework. This system predicts the water quality status as safe or unsafe for drinking. </a:t>
            </a:r>
            <a:endParaRPr lang="en-IN" sz="1800" dirty="0">
              <a:latin typeface="+mj-lt"/>
            </a:endParaRPr>
          </a:p>
          <a:p>
            <a:pPr marL="0" indent="0" algn="just">
              <a:lnSpc>
                <a:spcPct val="150000"/>
              </a:lnSpc>
              <a:buNone/>
            </a:pPr>
            <a:endParaRPr lang="en-IN" dirty="0">
              <a:latin typeface="+mj-lt"/>
            </a:endParaRPr>
          </a:p>
          <a:p>
            <a:endParaRPr lang="en-US" dirty="0">
              <a:latin typeface="Times New Roman" panose="02020603050405020304" pitchFamily="18" charset="0"/>
            </a:endParaRPr>
          </a:p>
        </p:txBody>
      </p:sp>
    </p:spTree>
    <p:extLst>
      <p:ext uri="{BB962C8B-B14F-4D97-AF65-F5344CB8AC3E}">
        <p14:creationId xmlns:p14="http://schemas.microsoft.com/office/powerpoint/2010/main" val="288113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69F3-9218-7B05-B36A-503C00E49B01}"/>
              </a:ext>
            </a:extLst>
          </p:cNvPr>
          <p:cNvSpPr>
            <a:spLocks noGrp="1"/>
          </p:cNvSpPr>
          <p:nvPr>
            <p:ph type="title"/>
          </p:nvPr>
        </p:nvSpPr>
        <p:spPr>
          <a:xfrm>
            <a:off x="838200" y="365126"/>
            <a:ext cx="10515600" cy="691318"/>
          </a:xfrm>
        </p:spPr>
        <p:txBody>
          <a:bodyPr>
            <a:normAutofit fontScale="90000"/>
          </a:bodyPr>
          <a:lstStyle/>
          <a:p>
            <a:r>
              <a:rPr lang="en-US" dirty="0"/>
              <a:t>REFERENCES</a:t>
            </a:r>
          </a:p>
        </p:txBody>
      </p:sp>
      <p:sp>
        <p:nvSpPr>
          <p:cNvPr id="3" name="Content Placeholder 2">
            <a:extLst>
              <a:ext uri="{FF2B5EF4-FFF2-40B4-BE49-F238E27FC236}">
                <a16:creationId xmlns:a16="http://schemas.microsoft.com/office/drawing/2014/main" id="{6EB7F39B-1DC0-FDC2-840F-1ED9B970B0FB}"/>
              </a:ext>
            </a:extLst>
          </p:cNvPr>
          <p:cNvSpPr>
            <a:spLocks noGrp="1"/>
          </p:cNvSpPr>
          <p:nvPr>
            <p:ph idx="1"/>
          </p:nvPr>
        </p:nvSpPr>
        <p:spPr>
          <a:xfrm>
            <a:off x="838200" y="1145218"/>
            <a:ext cx="10515600" cy="5712781"/>
          </a:xfrm>
        </p:spPr>
        <p:txBody>
          <a:bodyPr>
            <a:normAutofit fontScale="70000" lnSpcReduction="20000"/>
          </a:bodyPr>
          <a:lstStyle/>
          <a:p>
            <a:pPr marL="0" marR="0" algn="just">
              <a:lnSpc>
                <a:spcPct val="107000"/>
              </a:lnSpc>
              <a:spcBef>
                <a:spcPts val="0"/>
              </a:spcBef>
              <a:spcAft>
                <a:spcPts val="0"/>
              </a:spcAft>
            </a:pPr>
            <a:r>
              <a:rPr lang="fi-FI" sz="1900" dirty="0">
                <a:effectLst/>
                <a:latin typeface="+mj-lt"/>
                <a:ea typeface="Calibri" panose="020F0502020204030204" pitchFamily="34" charset="0"/>
                <a:cs typeface="Times New Roman" panose="02020603050405020304" pitchFamily="18" charset="0"/>
              </a:rPr>
              <a:t>[1]Neha Radhakrishnan; Anju S Pillai,Year </a:t>
            </a:r>
            <a:r>
              <a:rPr lang="en-IN" sz="1900" dirty="0">
                <a:effectLst/>
                <a:latin typeface="+mj-lt"/>
                <a:ea typeface="Calibri" panose="020F0502020204030204" pitchFamily="34" charset="0"/>
                <a:cs typeface="Times New Roman" panose="02020603050405020304" pitchFamily="18" charset="0"/>
              </a:rPr>
              <a:t>2020,</a:t>
            </a:r>
            <a:r>
              <a:rPr lang="en-IN" sz="1900" kern="1200" dirty="0">
                <a:solidFill>
                  <a:srgbClr val="000000"/>
                </a:solidFill>
                <a:effectLst/>
                <a:latin typeface="+mj-lt"/>
                <a:ea typeface="Times New Roman" panose="02020603050405020304" pitchFamily="18"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Comparison of Water Quality Classification Models using Machine Learning”,</a:t>
            </a:r>
            <a:r>
              <a:rPr lang="en-IN" sz="1900" kern="1200" dirty="0">
                <a:solidFill>
                  <a:srgbClr val="000000"/>
                </a:solidFill>
                <a:effectLst/>
                <a:latin typeface="+mj-lt"/>
                <a:ea typeface="Times New Roman" panose="02020603050405020304" pitchFamily="18"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Fifth International Conference on Communication and Electronics Systems ,page 1183-1188</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[2]</a:t>
            </a:r>
            <a:r>
              <a:rPr lang="en-IN" sz="1900" dirty="0" err="1">
                <a:effectLst/>
                <a:latin typeface="+mj-lt"/>
                <a:ea typeface="Calibri" panose="020F0502020204030204" pitchFamily="34" charset="0"/>
                <a:cs typeface="Times New Roman" panose="02020603050405020304" pitchFamily="18" charset="0"/>
              </a:rPr>
              <a:t>Md.Saikat</a:t>
            </a:r>
            <a:r>
              <a:rPr lang="en-IN" sz="1900" dirty="0">
                <a:effectLst/>
                <a:latin typeface="+mj-lt"/>
                <a:ea typeface="Calibri" panose="020F0502020204030204" pitchFamily="34" charset="0"/>
                <a:cs typeface="Times New Roman" panose="02020603050405020304" pitchFamily="18" charset="0"/>
              </a:rPr>
              <a:t> </a:t>
            </a:r>
            <a:r>
              <a:rPr lang="en-IN" sz="1900" dirty="0" err="1">
                <a:effectLst/>
                <a:latin typeface="+mj-lt"/>
                <a:ea typeface="Calibri" panose="020F0502020204030204" pitchFamily="34" charset="0"/>
                <a:cs typeface="Times New Roman" panose="02020603050405020304" pitchFamily="18" charset="0"/>
              </a:rPr>
              <a:t>islam</a:t>
            </a:r>
            <a:r>
              <a:rPr lang="en-IN" sz="1900" dirty="0">
                <a:effectLst/>
                <a:latin typeface="+mj-lt"/>
                <a:ea typeface="Calibri" panose="020F0502020204030204" pitchFamily="34" charset="0"/>
                <a:cs typeface="Times New Roman" panose="02020603050405020304" pitchFamily="18" charset="0"/>
              </a:rPr>
              <a:t> khan, Year 2021,”Water quality prediction and classification based on principal component regression” , Journal of King Saud University-Computer and Information Science, page 1-9</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[3]Hemant </a:t>
            </a:r>
            <a:r>
              <a:rPr lang="en-IN" sz="1900" dirty="0" err="1">
                <a:effectLst/>
                <a:latin typeface="+mj-lt"/>
                <a:ea typeface="Calibri" panose="020F0502020204030204" pitchFamily="34" charset="0"/>
                <a:cs typeface="Times New Roman" panose="02020603050405020304" pitchFamily="18" charset="0"/>
              </a:rPr>
              <a:t>Raheja,Arun</a:t>
            </a:r>
            <a:r>
              <a:rPr lang="en-IN" sz="1900" dirty="0">
                <a:effectLst/>
                <a:latin typeface="+mj-lt"/>
                <a:ea typeface="Calibri" panose="020F0502020204030204" pitchFamily="34" charset="0"/>
                <a:cs typeface="Times New Roman" panose="02020603050405020304" pitchFamily="18" charset="0"/>
              </a:rPr>
              <a:t> Goel, Mahesh Pal, Year 2021,”Prediction of groundwater quality indices using Machine Learning algorithms”, International journal of machine learning and computing,Volume17 no , page 337-351</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[4]</a:t>
            </a:r>
            <a:r>
              <a:rPr lang="en-IN" sz="1900" dirty="0" err="1">
                <a:effectLst/>
                <a:latin typeface="+mj-lt"/>
                <a:ea typeface="Calibri" panose="020F0502020204030204" pitchFamily="34" charset="0"/>
                <a:cs typeface="Times New Roman" panose="02020603050405020304" pitchFamily="18" charset="0"/>
              </a:rPr>
              <a:t>Huiqing</a:t>
            </a:r>
            <a:r>
              <a:rPr lang="en-IN" sz="1900" dirty="0">
                <a:effectLst/>
                <a:latin typeface="+mj-lt"/>
                <a:ea typeface="Calibri" panose="020F0502020204030204" pitchFamily="34" charset="0"/>
                <a:cs typeface="Times New Roman" panose="02020603050405020304" pitchFamily="18" charset="0"/>
              </a:rPr>
              <a:t> Zhang, </a:t>
            </a:r>
            <a:r>
              <a:rPr lang="en-IN" sz="1900" dirty="0" err="1">
                <a:effectLst/>
                <a:latin typeface="+mj-lt"/>
                <a:ea typeface="Calibri" panose="020F0502020204030204" pitchFamily="34" charset="0"/>
                <a:cs typeface="Times New Roman" panose="02020603050405020304" pitchFamily="18" charset="0"/>
              </a:rPr>
              <a:t>Kemei</a:t>
            </a:r>
            <a:r>
              <a:rPr lang="en-IN" sz="1900" dirty="0">
                <a:effectLst/>
                <a:latin typeface="+mj-lt"/>
                <a:ea typeface="Calibri" panose="020F0502020204030204" pitchFamily="34" charset="0"/>
                <a:cs typeface="Times New Roman" panose="02020603050405020304" pitchFamily="18" charset="0"/>
              </a:rPr>
              <a:t> </a:t>
            </a:r>
            <a:r>
              <a:rPr lang="en-IN" sz="1900" dirty="0" err="1">
                <a:effectLst/>
                <a:latin typeface="+mj-lt"/>
                <a:ea typeface="Calibri" panose="020F0502020204030204" pitchFamily="34" charset="0"/>
                <a:cs typeface="Times New Roman" panose="02020603050405020304" pitchFamily="18" charset="0"/>
              </a:rPr>
              <a:t>Jin,Year</a:t>
            </a:r>
            <a:r>
              <a:rPr lang="en-IN" sz="1900" dirty="0">
                <a:effectLst/>
                <a:latin typeface="+mj-lt"/>
                <a:ea typeface="Calibri" panose="020F0502020204030204" pitchFamily="34" charset="0"/>
                <a:cs typeface="Times New Roman" panose="02020603050405020304" pitchFamily="18" charset="0"/>
              </a:rPr>
              <a:t> 2021,”Research on water quality prediction method based on AE-LSTM”, 5th International Conference on Automation, Control and Robotics Engineering, page 602-606</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[5]</a:t>
            </a:r>
            <a:r>
              <a:rPr lang="en-IN" sz="1900" dirty="0" err="1">
                <a:effectLst/>
                <a:latin typeface="+mj-lt"/>
                <a:ea typeface="Calibri" panose="020F0502020204030204" pitchFamily="34" charset="0"/>
                <a:cs typeface="Times New Roman" panose="02020603050405020304" pitchFamily="18" charset="0"/>
              </a:rPr>
              <a:t>P.Senthil</a:t>
            </a:r>
            <a:r>
              <a:rPr lang="en-IN" sz="1900" dirty="0">
                <a:effectLst/>
                <a:latin typeface="+mj-lt"/>
                <a:ea typeface="Calibri" panose="020F0502020204030204" pitchFamily="34" charset="0"/>
                <a:cs typeface="Times New Roman" panose="02020603050405020304" pitchFamily="18" charset="0"/>
              </a:rPr>
              <a:t> </a:t>
            </a:r>
            <a:r>
              <a:rPr lang="en-IN" sz="1900" dirty="0" err="1">
                <a:effectLst/>
                <a:latin typeface="+mj-lt"/>
                <a:ea typeface="Calibri" panose="020F0502020204030204" pitchFamily="34" charset="0"/>
                <a:cs typeface="Times New Roman" panose="02020603050405020304" pitchFamily="18" charset="0"/>
              </a:rPr>
              <a:t>kumar</a:t>
            </a:r>
            <a:r>
              <a:rPr lang="en-IN" sz="1900" dirty="0">
                <a:effectLst/>
                <a:latin typeface="+mj-lt"/>
                <a:ea typeface="Calibri" panose="020F0502020204030204" pitchFamily="34" charset="0"/>
                <a:cs typeface="Times New Roman" panose="02020603050405020304" pitchFamily="18" charset="0"/>
              </a:rPr>
              <a:t>, </a:t>
            </a:r>
            <a:r>
              <a:rPr lang="en-IN" sz="1900" dirty="0" err="1">
                <a:effectLst/>
                <a:latin typeface="+mj-lt"/>
                <a:ea typeface="Calibri" panose="020F0502020204030204" pitchFamily="34" charset="0"/>
                <a:cs typeface="Times New Roman" panose="02020603050405020304" pitchFamily="18" charset="0"/>
              </a:rPr>
              <a:t>Prasannamedha</a:t>
            </a:r>
            <a:r>
              <a:rPr lang="en-IN" sz="1900" dirty="0">
                <a:effectLst/>
                <a:latin typeface="+mj-lt"/>
                <a:ea typeface="Calibri" panose="020F0502020204030204" pitchFamily="34" charset="0"/>
                <a:cs typeface="Times New Roman" panose="02020603050405020304" pitchFamily="18" charset="0"/>
              </a:rPr>
              <a:t> G, Soumya </a:t>
            </a:r>
            <a:r>
              <a:rPr lang="en-IN" sz="1900" dirty="0" err="1">
                <a:effectLst/>
                <a:latin typeface="+mj-lt"/>
                <a:ea typeface="Calibri" panose="020F0502020204030204" pitchFamily="34" charset="0"/>
                <a:cs typeface="Times New Roman" panose="02020603050405020304" pitchFamily="18" charset="0"/>
              </a:rPr>
              <a:t>k,Year</a:t>
            </a:r>
            <a:r>
              <a:rPr lang="en-IN" sz="1900" dirty="0">
                <a:effectLst/>
                <a:latin typeface="+mj-lt"/>
                <a:ea typeface="Calibri" panose="020F0502020204030204" pitchFamily="34" charset="0"/>
                <a:cs typeface="Times New Roman" panose="02020603050405020304" pitchFamily="18" charset="0"/>
              </a:rPr>
              <a:t> 2020, “Water quality analysis in a lake using deep learning methodology”,  International journal of environmental analytical chemistry, page 1-16</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900" dirty="0">
                <a:effectLst/>
                <a:latin typeface="+mj-lt"/>
                <a:ea typeface="Calibri" panose="020F0502020204030204" pitchFamily="34" charset="0"/>
                <a:cs typeface="Times New Roman" panose="02020603050405020304" pitchFamily="18" charset="0"/>
              </a:rPr>
              <a:t>[6]Nikhil M Ragi; Ravishankar Holla; G Manju ,</a:t>
            </a:r>
            <a:r>
              <a:rPr lang="en-IN" sz="1900" dirty="0" err="1">
                <a:effectLst/>
                <a:latin typeface="+mj-lt"/>
                <a:ea typeface="Calibri" panose="020F0502020204030204" pitchFamily="34" charset="0"/>
                <a:cs typeface="Times New Roman" panose="02020603050405020304" pitchFamily="18" charset="0"/>
              </a:rPr>
              <a:t>Yaer</a:t>
            </a:r>
            <a:r>
              <a:rPr lang="en-IN" sz="1900" dirty="0">
                <a:effectLst/>
                <a:latin typeface="+mj-lt"/>
                <a:ea typeface="Calibri" panose="020F0502020204030204" pitchFamily="34" charset="0"/>
                <a:cs typeface="Times New Roman" panose="02020603050405020304" pitchFamily="18" charset="0"/>
              </a:rPr>
              <a:t> 2020,”Predicting Water Quality Parameters Using Machine Learning”, 4th International Conference on Recent Trends on Electronics, Information, Communication  Technology (RTEICT)</a:t>
            </a:r>
          </a:p>
          <a:p>
            <a:pPr marL="0" marR="0" indent="0" algn="just">
              <a:lnSpc>
                <a:spcPct val="107000"/>
              </a:lnSpc>
              <a:spcBef>
                <a:spcPts val="0"/>
              </a:spcBef>
              <a:spcAft>
                <a:spcPts val="0"/>
              </a:spcAft>
              <a:buNone/>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[7]</a:t>
            </a:r>
            <a:r>
              <a:rPr lang="en-IN" sz="1900" dirty="0" err="1">
                <a:effectLst/>
                <a:latin typeface="+mj-lt"/>
                <a:ea typeface="Calibri" panose="020F0502020204030204" pitchFamily="34" charset="0"/>
                <a:cs typeface="Times New Roman" panose="02020603050405020304" pitchFamily="18" charset="0"/>
              </a:rPr>
              <a:t>Theyazn</a:t>
            </a:r>
            <a:r>
              <a:rPr lang="en-IN" sz="1900" dirty="0">
                <a:effectLst/>
                <a:latin typeface="+mj-lt"/>
                <a:ea typeface="Calibri" panose="020F0502020204030204" pitchFamily="34" charset="0"/>
                <a:cs typeface="Times New Roman" panose="02020603050405020304" pitchFamily="18" charset="0"/>
              </a:rPr>
              <a:t> H. H </a:t>
            </a:r>
            <a:r>
              <a:rPr lang="en-IN" sz="1900" dirty="0" err="1">
                <a:effectLst/>
                <a:latin typeface="+mj-lt"/>
                <a:ea typeface="Calibri" panose="020F0502020204030204" pitchFamily="34" charset="0"/>
                <a:cs typeface="Times New Roman" panose="02020603050405020304" pitchFamily="18" charset="0"/>
              </a:rPr>
              <a:t>Aldhyani</a:t>
            </a:r>
            <a:r>
              <a:rPr lang="en-IN" sz="1900" dirty="0">
                <a:effectLst/>
                <a:latin typeface="+mj-lt"/>
                <a:ea typeface="Calibri" panose="020F0502020204030204" pitchFamily="34" charset="0"/>
                <a:cs typeface="Times New Roman" panose="02020603050405020304" pitchFamily="18" charset="0"/>
              </a:rPr>
              <a:t>, Mohammed Al-</a:t>
            </a:r>
            <a:r>
              <a:rPr lang="en-IN" sz="1900" dirty="0" err="1">
                <a:effectLst/>
                <a:latin typeface="+mj-lt"/>
                <a:ea typeface="Calibri" panose="020F0502020204030204" pitchFamily="34" charset="0"/>
                <a:cs typeface="Times New Roman" panose="02020603050405020304" pitchFamily="18" charset="0"/>
              </a:rPr>
              <a:t>Yaari</a:t>
            </a:r>
            <a:r>
              <a:rPr lang="en-IN" sz="1900" dirty="0">
                <a:effectLst/>
                <a:latin typeface="+mj-lt"/>
                <a:ea typeface="Calibri" panose="020F0502020204030204" pitchFamily="34" charset="0"/>
                <a:cs typeface="Times New Roman" panose="02020603050405020304" pitchFamily="18" charset="0"/>
              </a:rPr>
              <a:t>, Hasan </a:t>
            </a:r>
            <a:r>
              <a:rPr lang="en-IN" sz="1900" dirty="0" err="1">
                <a:effectLst/>
                <a:latin typeface="+mj-lt"/>
                <a:ea typeface="Calibri" panose="020F0502020204030204" pitchFamily="34" charset="0"/>
                <a:cs typeface="Times New Roman" panose="02020603050405020304" pitchFamily="18" charset="0"/>
              </a:rPr>
              <a:t>Alkahtani</a:t>
            </a:r>
            <a:r>
              <a:rPr lang="en-IN" sz="1900" dirty="0">
                <a:effectLst/>
                <a:latin typeface="+mj-lt"/>
                <a:ea typeface="Calibri" panose="020F0502020204030204" pitchFamily="34" charset="0"/>
                <a:cs typeface="Times New Roman" panose="02020603050405020304" pitchFamily="18" charset="0"/>
              </a:rPr>
              <a:t> and </a:t>
            </a:r>
            <a:r>
              <a:rPr lang="en-IN" sz="1900" dirty="0" err="1">
                <a:effectLst/>
                <a:latin typeface="+mj-lt"/>
                <a:ea typeface="Calibri" panose="020F0502020204030204" pitchFamily="34" charset="0"/>
                <a:cs typeface="Times New Roman" panose="02020603050405020304" pitchFamily="18" charset="0"/>
              </a:rPr>
              <a:t>Mashael</a:t>
            </a:r>
            <a:r>
              <a:rPr lang="en-IN" sz="1900" dirty="0">
                <a:effectLst/>
                <a:latin typeface="+mj-lt"/>
                <a:ea typeface="Calibri" panose="020F0502020204030204" pitchFamily="34" charset="0"/>
                <a:cs typeface="Times New Roman" panose="02020603050405020304" pitchFamily="18" charset="0"/>
              </a:rPr>
              <a:t> </a:t>
            </a:r>
            <a:r>
              <a:rPr lang="en-IN" sz="1900" dirty="0" err="1">
                <a:effectLst/>
                <a:latin typeface="+mj-lt"/>
                <a:ea typeface="Calibri" panose="020F0502020204030204" pitchFamily="34" charset="0"/>
                <a:cs typeface="Times New Roman" panose="02020603050405020304" pitchFamily="18" charset="0"/>
              </a:rPr>
              <a:t>Maashi</a:t>
            </a:r>
            <a:r>
              <a:rPr lang="en-IN" sz="1900" dirty="0">
                <a:effectLst/>
                <a:latin typeface="+mj-lt"/>
                <a:ea typeface="Calibri" panose="020F0502020204030204" pitchFamily="34" charset="0"/>
                <a:cs typeface="Times New Roman" panose="02020603050405020304" pitchFamily="18" charset="0"/>
              </a:rPr>
              <a:t> ,Year 2020,”Water Quality Prediction Using Artificial Intelligence Algorithm”, International journal of applied bionics and biomechanics ,page 1-12</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[8] </a:t>
            </a:r>
            <a:r>
              <a:rPr lang="en-IN" sz="1900" dirty="0" err="1">
                <a:effectLst/>
                <a:latin typeface="+mj-lt"/>
                <a:ea typeface="Calibri" panose="020F0502020204030204" pitchFamily="34" charset="0"/>
                <a:cs typeface="Times New Roman" panose="02020603050405020304" pitchFamily="18" charset="0"/>
              </a:rPr>
              <a:t>S.Vijay</a:t>
            </a:r>
            <a:r>
              <a:rPr lang="en-IN" sz="1900" dirty="0">
                <a:effectLst/>
                <a:latin typeface="+mj-lt"/>
                <a:ea typeface="Calibri" panose="020F0502020204030204" pitchFamily="34" charset="0"/>
                <a:cs typeface="Times New Roman" panose="02020603050405020304" pitchFamily="18" charset="0"/>
              </a:rPr>
              <a:t> &amp; </a:t>
            </a:r>
            <a:r>
              <a:rPr lang="en-IN" sz="1900" dirty="0" err="1">
                <a:effectLst/>
                <a:latin typeface="+mj-lt"/>
                <a:ea typeface="Calibri" panose="020F0502020204030204" pitchFamily="34" charset="0"/>
                <a:cs typeface="Times New Roman" panose="02020603050405020304" pitchFamily="18" charset="0"/>
              </a:rPr>
              <a:t>Dr.K.Kamaraj,Year</a:t>
            </a:r>
            <a:r>
              <a:rPr lang="en-IN" sz="1900" dirty="0">
                <a:effectLst/>
                <a:latin typeface="+mj-lt"/>
                <a:ea typeface="Calibri" panose="020F0502020204030204" pitchFamily="34" charset="0"/>
                <a:cs typeface="Times New Roman" panose="02020603050405020304" pitchFamily="18" charset="0"/>
              </a:rPr>
              <a:t> 2019, “Ground Water Quality Prediction using Machine Learning Algorithms”, International Journal of Research and Analytical Reviews, Volume 6 no 1,page 743x-749x </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[9] Archana Solanki, Himanshu Agrawal, Kanchan </a:t>
            </a:r>
            <a:r>
              <a:rPr lang="en-IN" sz="1900" dirty="0" err="1">
                <a:effectLst/>
                <a:latin typeface="+mj-lt"/>
                <a:ea typeface="Calibri" panose="020F0502020204030204" pitchFamily="34" charset="0"/>
                <a:cs typeface="Times New Roman" panose="02020603050405020304" pitchFamily="18" charset="0"/>
              </a:rPr>
              <a:t>Khare</a:t>
            </a:r>
            <a:r>
              <a:rPr lang="en-IN" sz="1900" dirty="0">
                <a:effectLst/>
                <a:latin typeface="+mj-lt"/>
                <a:ea typeface="Calibri" panose="020F0502020204030204" pitchFamily="34" charset="0"/>
                <a:cs typeface="Times New Roman" panose="02020603050405020304" pitchFamily="18" charset="0"/>
              </a:rPr>
              <a:t>, Year 2019 ,”Predictive Analysis of Water Quality Parameters using Deep Learning”, International journal of computer application,</a:t>
            </a:r>
            <a:r>
              <a:rPr lang="en-IN" sz="1900" i="1" dirty="0">
                <a:effectLst/>
                <a:latin typeface="+mj-lt"/>
                <a:ea typeface="Calibri" panose="020F0502020204030204" pitchFamily="34" charset="0"/>
                <a:cs typeface="Times New Roman" panose="02020603050405020304" pitchFamily="18" charset="0"/>
              </a:rPr>
              <a:t> </a:t>
            </a:r>
            <a:r>
              <a:rPr lang="en-IN" sz="1900" dirty="0">
                <a:effectLst/>
                <a:latin typeface="+mj-lt"/>
                <a:ea typeface="Calibri" panose="020F0502020204030204" pitchFamily="34" charset="0"/>
                <a:cs typeface="Times New Roman" panose="02020603050405020304" pitchFamily="18" charset="0"/>
              </a:rPr>
              <a:t>Volume 125 no 9, page 29-34 </a:t>
            </a:r>
          </a:p>
          <a:p>
            <a:pPr marL="0" marR="0" indent="0" algn="just">
              <a:lnSpc>
                <a:spcPct val="107000"/>
              </a:lnSpc>
              <a:spcBef>
                <a:spcPts val="0"/>
              </a:spcBef>
              <a:spcAft>
                <a:spcPts val="0"/>
              </a:spcAft>
              <a:buNone/>
              <a:tabLst>
                <a:tab pos="457200" algn="l"/>
              </a:tabLst>
            </a:pPr>
            <a:endParaRPr lang="en-US" sz="1900" dirty="0">
              <a:effectLst/>
              <a:latin typeface="+mj-lt"/>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tabLst>
                <a:tab pos="457200" algn="l"/>
              </a:tabLst>
            </a:pPr>
            <a:r>
              <a:rPr lang="en-IN" sz="1900" dirty="0">
                <a:effectLst/>
                <a:latin typeface="+mj-lt"/>
                <a:ea typeface="Calibri" panose="020F0502020204030204" pitchFamily="34" charset="0"/>
                <a:cs typeface="Times New Roman" panose="02020603050405020304" pitchFamily="18" charset="0"/>
              </a:rPr>
              <a:t>[10] </a:t>
            </a:r>
            <a:r>
              <a:rPr lang="en-IN" sz="1900" dirty="0" err="1">
                <a:effectLst/>
                <a:latin typeface="+mj-lt"/>
                <a:ea typeface="Calibri" panose="020F0502020204030204" pitchFamily="34" charset="0"/>
                <a:cs typeface="Times New Roman" panose="02020603050405020304" pitchFamily="18" charset="0"/>
              </a:rPr>
              <a:t>Mr.M.Anbuchezhian</a:t>
            </a:r>
            <a:r>
              <a:rPr lang="en-IN" sz="1900" dirty="0">
                <a:effectLst/>
                <a:latin typeface="+mj-lt"/>
                <a:ea typeface="Calibri" panose="020F0502020204030204" pitchFamily="34" charset="0"/>
                <a:cs typeface="Times New Roman" panose="02020603050405020304" pitchFamily="18" charset="0"/>
              </a:rPr>
              <a:t>, </a:t>
            </a:r>
            <a:r>
              <a:rPr lang="en-IN" sz="1900" dirty="0" err="1">
                <a:effectLst/>
                <a:latin typeface="+mj-lt"/>
                <a:ea typeface="Calibri" panose="020F0502020204030204" pitchFamily="34" charset="0"/>
                <a:cs typeface="Times New Roman" panose="02020603050405020304" pitchFamily="18" charset="0"/>
              </a:rPr>
              <a:t>Dr.R.Venkataraman</a:t>
            </a:r>
            <a:r>
              <a:rPr lang="en-IN" sz="1900" dirty="0">
                <a:effectLst/>
                <a:latin typeface="+mj-lt"/>
                <a:ea typeface="Calibri" panose="020F0502020204030204" pitchFamily="34" charset="0"/>
                <a:cs typeface="Times New Roman" panose="02020603050405020304" pitchFamily="18" charset="0"/>
              </a:rPr>
              <a:t>, </a:t>
            </a:r>
            <a:r>
              <a:rPr lang="en-IN" sz="1900" dirty="0" err="1">
                <a:effectLst/>
                <a:latin typeface="+mj-lt"/>
                <a:ea typeface="Calibri" panose="020F0502020204030204" pitchFamily="34" charset="0"/>
                <a:cs typeface="Times New Roman" panose="02020603050405020304" pitchFamily="18" charset="0"/>
              </a:rPr>
              <a:t>Mrs.V.Kumuthavalli,Year</a:t>
            </a:r>
            <a:r>
              <a:rPr lang="en-IN" sz="1900" dirty="0">
                <a:effectLst/>
                <a:latin typeface="+mj-lt"/>
                <a:ea typeface="Calibri" panose="020F0502020204030204" pitchFamily="34" charset="0"/>
                <a:cs typeface="Times New Roman" panose="02020603050405020304" pitchFamily="18" charset="0"/>
              </a:rPr>
              <a:t> 2018,”Water Quality Analysis and Prediction using Machine Learning Algorithms”, International journal of emerging technologies and innovative Research, Volume 5 no 11,page 455-462 </a:t>
            </a:r>
            <a:endParaRPr lang="en-US" sz="19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806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95C4-4629-DE34-5308-5D361EAFBFBD}"/>
              </a:ext>
            </a:extLst>
          </p:cNvPr>
          <p:cNvSpPr>
            <a:spLocks noGrp="1"/>
          </p:cNvSpPr>
          <p:nvPr>
            <p:ph type="title"/>
          </p:nvPr>
        </p:nvSpPr>
        <p:spPr>
          <a:xfrm>
            <a:off x="838200" y="365126"/>
            <a:ext cx="10515600" cy="854074"/>
          </a:xfrm>
        </p:spPr>
        <p:txBody>
          <a:bodyPr/>
          <a:lstStyle/>
          <a:p>
            <a:r>
              <a:rPr lang="en-US" dirty="0"/>
              <a:t>LITERATURE SURVEY</a:t>
            </a:r>
          </a:p>
        </p:txBody>
      </p:sp>
      <p:graphicFrame>
        <p:nvGraphicFramePr>
          <p:cNvPr id="4" name="Table 4">
            <a:extLst>
              <a:ext uri="{FF2B5EF4-FFF2-40B4-BE49-F238E27FC236}">
                <a16:creationId xmlns:a16="http://schemas.microsoft.com/office/drawing/2014/main" id="{3D4A81FE-2D60-CC88-3C9C-A6A83AAF5A33}"/>
              </a:ext>
            </a:extLst>
          </p:cNvPr>
          <p:cNvGraphicFramePr>
            <a:graphicFrameLocks noGrp="1"/>
          </p:cNvGraphicFramePr>
          <p:nvPr>
            <p:ph idx="1"/>
            <p:extLst>
              <p:ext uri="{D42A27DB-BD31-4B8C-83A1-F6EECF244321}">
                <p14:modId xmlns:p14="http://schemas.microsoft.com/office/powerpoint/2010/main" val="2416542782"/>
              </p:ext>
            </p:extLst>
          </p:nvPr>
        </p:nvGraphicFramePr>
        <p:xfrm>
          <a:off x="838199" y="1391477"/>
          <a:ext cx="10916479" cy="5274534"/>
        </p:xfrm>
        <a:graphic>
          <a:graphicData uri="http://schemas.openxmlformats.org/drawingml/2006/table">
            <a:tbl>
              <a:tblPr firstRow="1" bandRow="1">
                <a:tableStyleId>{5C22544A-7EE6-4342-B048-85BDC9FD1C3A}</a:tableStyleId>
              </a:tblPr>
              <a:tblGrid>
                <a:gridCol w="3620348">
                  <a:extLst>
                    <a:ext uri="{9D8B030D-6E8A-4147-A177-3AD203B41FA5}">
                      <a16:colId xmlns:a16="http://schemas.microsoft.com/office/drawing/2014/main" val="1651174038"/>
                    </a:ext>
                  </a:extLst>
                </a:gridCol>
                <a:gridCol w="3526811">
                  <a:extLst>
                    <a:ext uri="{9D8B030D-6E8A-4147-A177-3AD203B41FA5}">
                      <a16:colId xmlns:a16="http://schemas.microsoft.com/office/drawing/2014/main" val="357215699"/>
                    </a:ext>
                  </a:extLst>
                </a:gridCol>
                <a:gridCol w="3769320">
                  <a:extLst>
                    <a:ext uri="{9D8B030D-6E8A-4147-A177-3AD203B41FA5}">
                      <a16:colId xmlns:a16="http://schemas.microsoft.com/office/drawing/2014/main" val="2887006065"/>
                    </a:ext>
                  </a:extLst>
                </a:gridCol>
              </a:tblGrid>
              <a:tr h="519654">
                <a:tc>
                  <a:txBody>
                    <a:bodyPr/>
                    <a:lstStyle/>
                    <a:p>
                      <a:r>
                        <a:rPr lang="en-IN" dirty="0">
                          <a:solidFill>
                            <a:schemeClr val="tx1"/>
                          </a:solidFill>
                          <a:latin typeface="+mj-lt"/>
                        </a:rPr>
                        <a:t> AUTHORS</a:t>
                      </a:r>
                      <a:endParaRPr lang="en-US" dirty="0">
                        <a:solidFill>
                          <a:schemeClr val="tx1"/>
                        </a:solidFill>
                        <a:latin typeface="+mj-lt"/>
                      </a:endParaRPr>
                    </a:p>
                  </a:txBody>
                  <a:tcPr/>
                </a:tc>
                <a:tc>
                  <a:txBody>
                    <a:bodyPr/>
                    <a:lstStyle/>
                    <a:p>
                      <a:r>
                        <a:rPr lang="en-IN" dirty="0">
                          <a:solidFill>
                            <a:schemeClr val="tx1"/>
                          </a:solidFill>
                          <a:latin typeface="+mj-lt"/>
                        </a:rPr>
                        <a:t>ALGORITHM</a:t>
                      </a:r>
                      <a:endParaRPr lang="en-US" dirty="0">
                        <a:solidFill>
                          <a:schemeClr val="tx1"/>
                        </a:solidFill>
                        <a:latin typeface="+mj-lt"/>
                      </a:endParaRPr>
                    </a:p>
                  </a:txBody>
                  <a:tcPr/>
                </a:tc>
                <a:tc>
                  <a:txBody>
                    <a:bodyPr/>
                    <a:lstStyle/>
                    <a:p>
                      <a:r>
                        <a:rPr lang="en-IN" dirty="0">
                          <a:solidFill>
                            <a:schemeClr val="tx1"/>
                          </a:solidFill>
                          <a:latin typeface="+mj-lt"/>
                        </a:rPr>
                        <a:t>METHODOLOGY</a:t>
                      </a:r>
                      <a:endParaRPr lang="en-US" dirty="0">
                        <a:solidFill>
                          <a:schemeClr val="tx1"/>
                        </a:solidFill>
                        <a:latin typeface="+mj-lt"/>
                      </a:endParaRPr>
                    </a:p>
                  </a:txBody>
                  <a:tcPr/>
                </a:tc>
                <a:extLst>
                  <a:ext uri="{0D108BD9-81ED-4DB2-BD59-A6C34878D82A}">
                    <a16:rowId xmlns:a16="http://schemas.microsoft.com/office/drawing/2014/main" val="1333680043"/>
                  </a:ext>
                </a:extLst>
              </a:tr>
              <a:tr h="1408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i-FI" sz="1800" b="0" i="0" u="none" strike="noStrike" kern="1200" cap="none" spc="0" normalizeH="0" baseline="0" noProof="0" dirty="0">
                          <a:ln>
                            <a:noFill/>
                          </a:ln>
                          <a:solidFill>
                            <a:prstClr val="black"/>
                          </a:solidFill>
                          <a:effectLst/>
                          <a:uLnTx/>
                          <a:uFillTx/>
                          <a:latin typeface="+mj-lt"/>
                          <a:cs typeface="Times New Roman" panose="02020603050405020304" pitchFamily="18" charset="0"/>
                        </a:rPr>
                        <a:t>Neha Radhakrishnan; Anju S Pillai</a:t>
                      </a:r>
                      <a:endParaRPr lang="en-US" dirty="0">
                        <a:latin typeface="+mj-lt"/>
                      </a:endParaRPr>
                    </a:p>
                    <a:p>
                      <a:r>
                        <a:rPr lang="en-US" dirty="0">
                          <a:latin typeface="+mj-lt"/>
                        </a:rPr>
                        <a:t>(2021)</a:t>
                      </a:r>
                    </a:p>
                  </a:txBody>
                  <a:tcPr/>
                </a:tc>
                <a:tc>
                  <a:txBody>
                    <a:bodyPr/>
                    <a:lstStyle/>
                    <a:p>
                      <a:r>
                        <a:rPr lang="en-US" sz="1800" b="0" i="0" dirty="0">
                          <a:effectLst/>
                          <a:latin typeface="+mj-lt"/>
                          <a:cs typeface="Times New Roman" panose="02020603050405020304" pitchFamily="18" charset="0"/>
                        </a:rPr>
                        <a:t>SVM, Decision Tree and Naïve Bayes</a:t>
                      </a:r>
                      <a:endParaRPr lang="en-US" dirty="0">
                        <a:latin typeface="+mj-lt"/>
                      </a:endParaRPr>
                    </a:p>
                  </a:txBody>
                  <a:tcPr/>
                </a:tc>
                <a:tc>
                  <a:txBody>
                    <a:bodyPr/>
                    <a:lstStyle/>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1800" b="0" i="0" dirty="0">
                          <a:effectLst/>
                          <a:latin typeface="+mj-lt"/>
                          <a:cs typeface="Times New Roman" panose="02020603050405020304" pitchFamily="18" charset="0"/>
                        </a:rPr>
                        <a:t>Parameters used are pH, DO, BOD, and electrical conductivity.</a:t>
                      </a:r>
                      <a:r>
                        <a:rPr lang="en-US" sz="1800" i="0" u="none" strike="noStrike" baseline="0" dirty="0">
                          <a:latin typeface="+mj-lt"/>
                          <a:cs typeface="Times New Roman" panose="02020603050405020304" pitchFamily="18" charset="0"/>
                        </a:rPr>
                        <a:t> The decision tree algorithm was found to be good.</a:t>
                      </a:r>
                      <a:endParaRPr lang="en-US" sz="1800" i="0" dirty="0">
                        <a:effectLst/>
                        <a:latin typeface="+mj-lt"/>
                        <a:cs typeface="Times New Roman" panose="02020603050405020304" pitchFamily="18" charset="0"/>
                      </a:endParaRPr>
                    </a:p>
                    <a:p>
                      <a:endParaRPr lang="en-US" dirty="0">
                        <a:latin typeface="+mj-lt"/>
                      </a:endParaRPr>
                    </a:p>
                  </a:txBody>
                  <a:tcPr/>
                </a:tc>
                <a:extLst>
                  <a:ext uri="{0D108BD9-81ED-4DB2-BD59-A6C34878D82A}">
                    <a16:rowId xmlns:a16="http://schemas.microsoft.com/office/drawing/2014/main" val="2576745460"/>
                  </a:ext>
                </a:extLst>
              </a:tr>
              <a:tr h="14130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j-lt"/>
                          <a:cs typeface="Times New Roman" panose="02020603050405020304" pitchFamily="18" charset="0"/>
                        </a:rPr>
                        <a:t>Md.Saikat</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islam</a:t>
                      </a:r>
                      <a:r>
                        <a:rPr lang="en-US" sz="1800" dirty="0">
                          <a:latin typeface="+mj-lt"/>
                          <a:cs typeface="Times New Roman" panose="02020603050405020304" pitchFamily="18" charset="0"/>
                        </a:rPr>
                        <a:t> khan(2021)</a:t>
                      </a:r>
                    </a:p>
                    <a:p>
                      <a:endParaRPr lang="en-US" dirty="0">
                        <a:latin typeface="+mj-lt"/>
                      </a:endParaRPr>
                    </a:p>
                  </a:txBody>
                  <a:tcPr/>
                </a:tc>
                <a:tc>
                  <a:txBody>
                    <a:bodyPr/>
                    <a:lstStyle/>
                    <a:p>
                      <a:r>
                        <a:rPr lang="en-US" sz="1800" dirty="0">
                          <a:latin typeface="+mj-lt"/>
                          <a:cs typeface="Times New Roman" panose="02020603050405020304" pitchFamily="18" charset="0"/>
                        </a:rPr>
                        <a:t>Gradient Boosting Regression, Multiple Linear Regression, Support Vector Regression</a:t>
                      </a:r>
                      <a:endParaRPr lang="en-US"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cs typeface="Times New Roman" panose="02020603050405020304" pitchFamily="18" charset="0"/>
                        </a:rPr>
                        <a:t>9 parameter are </a:t>
                      </a:r>
                      <a:r>
                        <a:rPr lang="en-US" sz="1800" dirty="0" err="1">
                          <a:latin typeface="+mj-lt"/>
                          <a:cs typeface="Times New Roman" panose="02020603050405020304" pitchFamily="18" charset="0"/>
                        </a:rPr>
                        <a:t>used:PH,DO,TDS,Chloride,COD</a:t>
                      </a:r>
                      <a:r>
                        <a:rPr lang="en-US" sz="1800" dirty="0">
                          <a:latin typeface="+mj-lt"/>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mj-lt"/>
                          <a:cs typeface="Times New Roman" panose="02020603050405020304" pitchFamily="18" charset="0"/>
                        </a:rPr>
                        <a:t>Turbidity,Alkalinity</a:t>
                      </a:r>
                      <a:r>
                        <a:rPr lang="en-US" sz="1800" dirty="0">
                          <a:latin typeface="+mj-lt"/>
                          <a:cs typeface="Times New Roman" panose="02020603050405020304" pitchFamily="18" charset="0"/>
                        </a:rPr>
                        <a:t> Support Vector Regression produce high accuracy</a:t>
                      </a:r>
                    </a:p>
                    <a:p>
                      <a:endParaRPr lang="en-US" dirty="0">
                        <a:latin typeface="+mj-lt"/>
                      </a:endParaRPr>
                    </a:p>
                  </a:txBody>
                  <a:tcPr/>
                </a:tc>
                <a:extLst>
                  <a:ext uri="{0D108BD9-81ED-4DB2-BD59-A6C34878D82A}">
                    <a16:rowId xmlns:a16="http://schemas.microsoft.com/office/drawing/2014/main" val="1117235372"/>
                  </a:ext>
                </a:extLst>
              </a:tr>
              <a:tr h="880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j-lt"/>
                          <a:ea typeface="+mn-ea"/>
                          <a:cs typeface="+mn-cs"/>
                        </a:rPr>
                        <a:t>Hemant Raheja, Arun Goel, Mahesh Pal(2021)</a:t>
                      </a:r>
                      <a:endParaRPr lang="en-US" sz="1800" b="0" kern="1200" dirty="0">
                        <a:solidFill>
                          <a:schemeClr val="tx1"/>
                        </a:solidFill>
                        <a:latin typeface="+mj-lt"/>
                        <a:ea typeface="+mn-ea"/>
                        <a:cs typeface="+mn-cs"/>
                      </a:endParaRPr>
                    </a:p>
                    <a:p>
                      <a:endParaRPr lang="en-US" dirty="0">
                        <a:latin typeface="+mj-lt"/>
                      </a:endParaRPr>
                    </a:p>
                  </a:txBody>
                  <a:tcPr/>
                </a:tc>
                <a:tc>
                  <a:txBody>
                    <a:bodyPr/>
                    <a:lstStyle/>
                    <a:p>
                      <a:r>
                        <a:rPr lang="en-US" sz="1800" b="0" kern="1200" dirty="0">
                          <a:solidFill>
                            <a:schemeClr val="tx1"/>
                          </a:solidFill>
                          <a:effectLst/>
                          <a:latin typeface="+mj-lt"/>
                          <a:ea typeface="+mn-ea"/>
                          <a:cs typeface="+mn-cs"/>
                        </a:rPr>
                        <a:t>Gradient Boosting Model, DNN, and </a:t>
                      </a:r>
                      <a:r>
                        <a:rPr lang="en-US" sz="1800" b="0" kern="1200" dirty="0" err="1">
                          <a:solidFill>
                            <a:schemeClr val="tx1"/>
                          </a:solidFill>
                          <a:effectLst/>
                          <a:latin typeface="+mj-lt"/>
                          <a:ea typeface="+mn-ea"/>
                          <a:cs typeface="+mn-cs"/>
                        </a:rPr>
                        <a:t>XGBoost</a:t>
                      </a:r>
                      <a:r>
                        <a:rPr lang="en-IN" sz="1800" b="0" kern="1200" dirty="0">
                          <a:solidFill>
                            <a:schemeClr val="tx1"/>
                          </a:solidFill>
                          <a:effectLst/>
                          <a:latin typeface="+mj-lt"/>
                          <a:ea typeface="+mn-ea"/>
                          <a:cs typeface="+mn-cs"/>
                        </a:rPr>
                        <a:t>.</a:t>
                      </a:r>
                      <a:endParaRPr lang="en-US" dirty="0">
                        <a:latin typeface="+mj-lt"/>
                      </a:endParaRPr>
                    </a:p>
                  </a:txBody>
                  <a:tcPr/>
                </a:tc>
                <a:tc>
                  <a:txBody>
                    <a:bodyPr/>
                    <a:lstStyle/>
                    <a:p>
                      <a:r>
                        <a:rPr lang="en-IN" dirty="0">
                          <a:latin typeface="+mj-lt"/>
                        </a:rPr>
                        <a:t>12 parameters </a:t>
                      </a:r>
                      <a:r>
                        <a:rPr lang="en-IN" dirty="0" err="1">
                          <a:latin typeface="+mj-lt"/>
                        </a:rPr>
                        <a:t>used.DNN</a:t>
                      </a:r>
                      <a:r>
                        <a:rPr lang="en-IN" dirty="0">
                          <a:latin typeface="+mj-lt"/>
                        </a:rPr>
                        <a:t> is used.</a:t>
                      </a:r>
                      <a:endParaRPr lang="en-US" dirty="0">
                        <a:latin typeface="+mj-lt"/>
                      </a:endParaRPr>
                    </a:p>
                  </a:txBody>
                  <a:tcPr/>
                </a:tc>
                <a:extLst>
                  <a:ext uri="{0D108BD9-81ED-4DB2-BD59-A6C34878D82A}">
                    <a16:rowId xmlns:a16="http://schemas.microsoft.com/office/drawing/2014/main" val="1937074438"/>
                  </a:ext>
                </a:extLst>
              </a:tr>
              <a:tr h="880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j-lt"/>
                          <a:ea typeface="+mn-ea"/>
                          <a:cs typeface="+mn-cs"/>
                        </a:rPr>
                        <a:t>Huiqing</a:t>
                      </a:r>
                      <a:r>
                        <a:rPr lang="en-US" sz="1800" kern="1200" dirty="0">
                          <a:solidFill>
                            <a:schemeClr val="dk1"/>
                          </a:solidFill>
                          <a:effectLst/>
                          <a:latin typeface="+mj-lt"/>
                          <a:ea typeface="+mn-ea"/>
                          <a:cs typeface="+mn-cs"/>
                        </a:rPr>
                        <a:t> Zhang, </a:t>
                      </a:r>
                      <a:r>
                        <a:rPr lang="en-US" sz="1800" kern="1200" dirty="0" err="1">
                          <a:solidFill>
                            <a:schemeClr val="dk1"/>
                          </a:solidFill>
                          <a:effectLst/>
                          <a:latin typeface="+mj-lt"/>
                          <a:ea typeface="+mn-ea"/>
                          <a:cs typeface="+mn-cs"/>
                        </a:rPr>
                        <a:t>Kemei</a:t>
                      </a:r>
                      <a:r>
                        <a:rPr lang="en-US" sz="1800" kern="1200" dirty="0">
                          <a:solidFill>
                            <a:schemeClr val="dk1"/>
                          </a:solidFill>
                          <a:effectLst/>
                          <a:latin typeface="+mj-lt"/>
                          <a:ea typeface="+mn-ea"/>
                          <a:cs typeface="+mn-cs"/>
                        </a:rPr>
                        <a:t> </a:t>
                      </a:r>
                      <a:r>
                        <a:rPr lang="en-US" sz="1800" kern="1200" dirty="0" err="1">
                          <a:solidFill>
                            <a:schemeClr val="dk1"/>
                          </a:solidFill>
                          <a:effectLst/>
                          <a:latin typeface="+mj-lt"/>
                          <a:ea typeface="+mn-ea"/>
                          <a:cs typeface="+mn-cs"/>
                        </a:rPr>
                        <a:t>Jin</a:t>
                      </a:r>
                      <a:endParaRPr lang="en-US" sz="1800" kern="1200" dirty="0">
                        <a:solidFill>
                          <a:schemeClr val="dk1"/>
                        </a:solidFill>
                        <a:effectLst/>
                        <a:latin typeface="+mj-lt"/>
                        <a:ea typeface="+mn-ea"/>
                        <a:cs typeface="+mn-cs"/>
                      </a:endParaRPr>
                    </a:p>
                    <a:p>
                      <a:r>
                        <a:rPr lang="en-US" dirty="0">
                          <a:latin typeface="+mj-lt"/>
                        </a:rPr>
                        <a:t>(2021)</a:t>
                      </a:r>
                    </a:p>
                  </a:txBody>
                  <a:tcPr/>
                </a:tc>
                <a:tc>
                  <a:txBody>
                    <a:bodyPr/>
                    <a:lstStyle/>
                    <a:p>
                      <a:r>
                        <a:rPr lang="en-IN" dirty="0">
                          <a:latin typeface="+mj-lt"/>
                        </a:rPr>
                        <a:t>AE-LSTM (Auto encoder Long and short term memory)</a:t>
                      </a:r>
                    </a:p>
                    <a:p>
                      <a:r>
                        <a:rPr lang="en-IN" dirty="0">
                          <a:latin typeface="+mj-lt"/>
                        </a:rPr>
                        <a:t>And LSTM</a:t>
                      </a:r>
                      <a:endParaRPr lang="en-US"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baseline="0" dirty="0">
                          <a:latin typeface="+mj-lt"/>
                          <a:cs typeface="Times New Roman" panose="02020603050405020304" pitchFamily="18" charset="0"/>
                        </a:rPr>
                        <a:t>predicting the concentration of total phosphorus(TP) and total nitrogen (TN).AE-LSTM has better accuracy.</a:t>
                      </a:r>
                      <a:endParaRPr lang="en-US" dirty="0">
                        <a:latin typeface="+mj-lt"/>
                      </a:endParaRPr>
                    </a:p>
                  </a:txBody>
                  <a:tcPr/>
                </a:tc>
                <a:extLst>
                  <a:ext uri="{0D108BD9-81ED-4DB2-BD59-A6C34878D82A}">
                    <a16:rowId xmlns:a16="http://schemas.microsoft.com/office/drawing/2014/main" val="1059278255"/>
                  </a:ext>
                </a:extLst>
              </a:tr>
            </a:tbl>
          </a:graphicData>
        </a:graphic>
      </p:graphicFrame>
    </p:spTree>
    <p:extLst>
      <p:ext uri="{BB962C8B-B14F-4D97-AF65-F5344CB8AC3E}">
        <p14:creationId xmlns:p14="http://schemas.microsoft.com/office/powerpoint/2010/main" val="201123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B4BA035-5829-53AE-D0BB-44C7915167D3}"/>
              </a:ext>
            </a:extLst>
          </p:cNvPr>
          <p:cNvGraphicFramePr>
            <a:graphicFrameLocks noGrp="1"/>
          </p:cNvGraphicFramePr>
          <p:nvPr>
            <p:ph idx="1"/>
            <p:extLst>
              <p:ext uri="{D42A27DB-BD31-4B8C-83A1-F6EECF244321}">
                <p14:modId xmlns:p14="http://schemas.microsoft.com/office/powerpoint/2010/main" val="3106220440"/>
              </p:ext>
            </p:extLst>
          </p:nvPr>
        </p:nvGraphicFramePr>
        <p:xfrm>
          <a:off x="728870" y="569843"/>
          <a:ext cx="10624926" cy="6225861"/>
        </p:xfrm>
        <a:graphic>
          <a:graphicData uri="http://schemas.openxmlformats.org/drawingml/2006/table">
            <a:tbl>
              <a:tblPr firstRow="1" bandRow="1">
                <a:tableStyleId>{5C22544A-7EE6-4342-B048-85BDC9FD1C3A}</a:tableStyleId>
              </a:tblPr>
              <a:tblGrid>
                <a:gridCol w="2943752">
                  <a:extLst>
                    <a:ext uri="{9D8B030D-6E8A-4147-A177-3AD203B41FA5}">
                      <a16:colId xmlns:a16="http://schemas.microsoft.com/office/drawing/2014/main" val="4085379771"/>
                    </a:ext>
                  </a:extLst>
                </a:gridCol>
                <a:gridCol w="3840587">
                  <a:extLst>
                    <a:ext uri="{9D8B030D-6E8A-4147-A177-3AD203B41FA5}">
                      <a16:colId xmlns:a16="http://schemas.microsoft.com/office/drawing/2014/main" val="1446369324"/>
                    </a:ext>
                  </a:extLst>
                </a:gridCol>
                <a:gridCol w="3840587">
                  <a:extLst>
                    <a:ext uri="{9D8B030D-6E8A-4147-A177-3AD203B41FA5}">
                      <a16:colId xmlns:a16="http://schemas.microsoft.com/office/drawing/2014/main" val="2406779898"/>
                    </a:ext>
                  </a:extLst>
                </a:gridCol>
              </a:tblGrid>
              <a:tr h="1276777">
                <a:tc>
                  <a:txBody>
                    <a:bodyPr/>
                    <a:lstStyle/>
                    <a:p>
                      <a:pPr algn="just"/>
                      <a:r>
                        <a:rPr lang="en-US" sz="1800" b="0" i="0" kern="1200" dirty="0" err="1">
                          <a:solidFill>
                            <a:schemeClr val="tx1"/>
                          </a:solidFill>
                          <a:effectLst/>
                          <a:latin typeface="+mj-lt"/>
                          <a:ea typeface="+mn-ea"/>
                          <a:cs typeface="+mn-cs"/>
                        </a:rPr>
                        <a:t>P.Senthil</a:t>
                      </a:r>
                      <a:r>
                        <a:rPr lang="en-US" sz="1800" b="0" i="0" kern="1200" dirty="0">
                          <a:solidFill>
                            <a:schemeClr val="tx1"/>
                          </a:solidFill>
                          <a:effectLst/>
                          <a:latin typeface="+mj-lt"/>
                          <a:ea typeface="+mn-ea"/>
                          <a:cs typeface="+mn-cs"/>
                        </a:rPr>
                        <a:t> Kumar, Prasannamedha G, Soumya K </a:t>
                      </a:r>
                    </a:p>
                    <a:p>
                      <a:pPr algn="just"/>
                      <a:r>
                        <a:rPr lang="en-US" sz="1800" b="0" i="0" kern="1200" dirty="0">
                          <a:solidFill>
                            <a:schemeClr val="tx1"/>
                          </a:solidFill>
                          <a:effectLst/>
                          <a:latin typeface="+mj-lt"/>
                          <a:ea typeface="+mn-ea"/>
                          <a:cs typeface="+mn-cs"/>
                        </a:rPr>
                        <a:t>(2020)</a:t>
                      </a:r>
                      <a:endParaRPr lang="en-US" sz="1800" dirty="0">
                        <a:latin typeface="+mj-lt"/>
                      </a:endParaRPr>
                    </a:p>
                  </a:txBody>
                  <a:tcPr/>
                </a:tc>
                <a:tc>
                  <a:txBody>
                    <a:bodyPr/>
                    <a:lstStyle/>
                    <a:p>
                      <a:pPr algn="just"/>
                      <a:r>
                        <a:rPr lang="en-US" sz="1800" b="0" kern="1200" dirty="0">
                          <a:solidFill>
                            <a:schemeClr val="tx1"/>
                          </a:solidFill>
                          <a:effectLst/>
                          <a:latin typeface="+mj-lt"/>
                          <a:ea typeface="+mn-ea"/>
                          <a:cs typeface="+mn-cs"/>
                        </a:rPr>
                        <a:t>Algorithm used are Artificial Neural Network, Recurrent Neural Network, and Long Short Term Memory</a:t>
                      </a:r>
                      <a:endParaRPr lang="en-US" sz="1800" dirty="0">
                        <a:latin typeface="+mj-lt"/>
                      </a:endParaRPr>
                    </a:p>
                  </a:txBody>
                  <a:tcPr/>
                </a:tc>
                <a:tc>
                  <a:txBody>
                    <a:bodyPr/>
                    <a:lstStyle/>
                    <a:p>
                      <a:pPr algn="just"/>
                      <a:r>
                        <a:rPr lang="en-US" sz="1800" b="0" kern="1200" dirty="0" err="1">
                          <a:solidFill>
                            <a:schemeClr val="tx1"/>
                          </a:solidFill>
                          <a:effectLst/>
                          <a:latin typeface="+mj-lt"/>
                          <a:ea typeface="+mn-ea"/>
                          <a:cs typeface="+mn-cs"/>
                        </a:rPr>
                        <a:t>PH,TDS,COD,Nitrate,Iron</a:t>
                      </a:r>
                      <a:r>
                        <a:rPr lang="en-US" sz="1800" b="0" kern="1200" dirty="0">
                          <a:solidFill>
                            <a:schemeClr val="tx1"/>
                          </a:solidFill>
                          <a:effectLst/>
                          <a:latin typeface="+mj-lt"/>
                          <a:ea typeface="+mn-ea"/>
                          <a:cs typeface="+mn-cs"/>
                        </a:rPr>
                        <a:t>,</a:t>
                      </a:r>
                    </a:p>
                    <a:p>
                      <a:pPr algn="just"/>
                      <a:r>
                        <a:rPr lang="en-US" sz="1800" b="0" kern="1200" dirty="0" err="1">
                          <a:solidFill>
                            <a:schemeClr val="tx1"/>
                          </a:solidFill>
                          <a:effectLst/>
                          <a:latin typeface="+mj-lt"/>
                          <a:ea typeface="+mn-ea"/>
                          <a:cs typeface="+mn-cs"/>
                        </a:rPr>
                        <a:t>Sodium,Phosphate,Turbidity</a:t>
                      </a:r>
                      <a:r>
                        <a:rPr lang="en-US" sz="1800" b="0" kern="1200" dirty="0">
                          <a:solidFill>
                            <a:schemeClr val="tx1"/>
                          </a:solidFill>
                          <a:effectLst/>
                          <a:latin typeface="+mj-lt"/>
                          <a:ea typeface="+mn-ea"/>
                          <a:cs typeface="+mn-cs"/>
                        </a:rPr>
                        <a:t>,</a:t>
                      </a:r>
                    </a:p>
                    <a:p>
                      <a:pPr algn="just"/>
                      <a:r>
                        <a:rPr lang="en-US" sz="1800" b="0" kern="1200" dirty="0">
                          <a:solidFill>
                            <a:schemeClr val="tx1"/>
                          </a:solidFill>
                          <a:effectLst/>
                          <a:latin typeface="+mj-lt"/>
                          <a:ea typeface="+mn-ea"/>
                          <a:cs typeface="+mn-cs"/>
                        </a:rPr>
                        <a:t>chloride are parameters.</a:t>
                      </a:r>
                    </a:p>
                    <a:p>
                      <a:pPr algn="just"/>
                      <a:r>
                        <a:rPr lang="en-US" sz="1800" b="0" kern="1200" dirty="0">
                          <a:solidFill>
                            <a:schemeClr val="tx1"/>
                          </a:solidFill>
                          <a:effectLst/>
                          <a:latin typeface="+mj-lt"/>
                          <a:ea typeface="+mn-ea"/>
                          <a:cs typeface="+mn-cs"/>
                        </a:rPr>
                        <a:t>LSTM has highest accuracy of 94%</a:t>
                      </a:r>
                      <a:endParaRPr lang="en-US" sz="1800" dirty="0">
                        <a:latin typeface="+mj-lt"/>
                      </a:endParaRPr>
                    </a:p>
                  </a:txBody>
                  <a:tcPr/>
                </a:tc>
                <a:extLst>
                  <a:ext uri="{0D108BD9-81ED-4DB2-BD59-A6C34878D82A}">
                    <a16:rowId xmlns:a16="http://schemas.microsoft.com/office/drawing/2014/main" val="1672821202"/>
                  </a:ext>
                </a:extLst>
              </a:tr>
              <a:tr h="245696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j-lt"/>
                          <a:ea typeface="+mn-ea"/>
                          <a:cs typeface="+mn-cs"/>
                        </a:rPr>
                        <a:t>Nikhil M Ragi; Ravishankar Holla; G Manju(2020)</a:t>
                      </a:r>
                    </a:p>
                    <a:p>
                      <a:pPr algn="just"/>
                      <a:endParaRPr lang="en-US" sz="1800" dirty="0">
                        <a:latin typeface="+mj-lt"/>
                      </a:endParaRPr>
                    </a:p>
                  </a:txBody>
                  <a:tcPr/>
                </a:tc>
                <a:tc>
                  <a:txBody>
                    <a:bodyPr/>
                    <a:lstStyle/>
                    <a:p>
                      <a:pPr algn="just"/>
                      <a:r>
                        <a:rPr lang="en-IN" sz="1800" dirty="0">
                          <a:latin typeface="+mj-lt"/>
                        </a:rPr>
                        <a:t>Artificial Neural network is used.</a:t>
                      </a:r>
                    </a:p>
                    <a:p>
                      <a:pPr algn="just"/>
                      <a:r>
                        <a:rPr lang="en-US" sz="1800" b="0" i="0" dirty="0">
                          <a:effectLst/>
                          <a:latin typeface="+mj-lt"/>
                          <a:cs typeface="Times New Roman" panose="02020603050405020304" pitchFamily="18" charset="0"/>
                        </a:rPr>
                        <a:t>-Levenberg-Marquardt algorithm.</a:t>
                      </a:r>
                      <a:endParaRPr lang="en-US" sz="1800" dirty="0">
                        <a:latin typeface="+mj-lt"/>
                      </a:endParaRPr>
                    </a:p>
                  </a:txBody>
                  <a:tcPr/>
                </a:tc>
                <a:tc>
                  <a:txBody>
                    <a:bodyPr/>
                    <a:lstStyle/>
                    <a:p>
                      <a:pPr algn="just"/>
                      <a:r>
                        <a:rPr lang="en-US" sz="1800" b="0" i="0" dirty="0">
                          <a:effectLst/>
                          <a:latin typeface="+mj-lt"/>
                          <a:cs typeface="Times New Roman" panose="02020603050405020304" pitchFamily="18" charset="0"/>
                        </a:rPr>
                        <a:t>It predicts unknown parameters like Alkalinity, Chloride, Sulphate values using known parameters such as pH, Electrical Conductivity, TDS etc. using Levenberg-Marquardt algorithm. Results gave accuracy of 83.94%, 87.9%, 81.736%, 79.48% in predicting chloride, total-hardness, sulphate, total alkalinity respectively</a:t>
                      </a:r>
                      <a:endParaRPr lang="en-US" sz="1800" dirty="0">
                        <a:latin typeface="+mj-lt"/>
                      </a:endParaRPr>
                    </a:p>
                  </a:txBody>
                  <a:tcPr/>
                </a:tc>
                <a:extLst>
                  <a:ext uri="{0D108BD9-81ED-4DB2-BD59-A6C34878D82A}">
                    <a16:rowId xmlns:a16="http://schemas.microsoft.com/office/drawing/2014/main" val="893991150"/>
                  </a:ext>
                </a:extLst>
              </a:tr>
              <a:tr h="238876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dirty="0" err="1">
                          <a:solidFill>
                            <a:schemeClr val="tx1"/>
                          </a:solidFill>
                          <a:latin typeface="+mj-lt"/>
                          <a:cs typeface="Times New Roman" panose="02020603050405020304" pitchFamily="18" charset="0"/>
                        </a:rPr>
                        <a:t>Theyazn</a:t>
                      </a:r>
                      <a:r>
                        <a:rPr lang="en-IN" sz="1800" b="0" dirty="0">
                          <a:solidFill>
                            <a:schemeClr val="tx1"/>
                          </a:solidFill>
                          <a:latin typeface="+mj-lt"/>
                          <a:cs typeface="Times New Roman" panose="02020603050405020304" pitchFamily="18" charset="0"/>
                        </a:rPr>
                        <a:t> H. H </a:t>
                      </a:r>
                      <a:r>
                        <a:rPr lang="en-IN" sz="1800" b="0" dirty="0" err="1">
                          <a:solidFill>
                            <a:schemeClr val="tx1"/>
                          </a:solidFill>
                          <a:latin typeface="+mj-lt"/>
                          <a:cs typeface="Times New Roman" panose="02020603050405020304" pitchFamily="18" charset="0"/>
                        </a:rPr>
                        <a:t>Aldhyani</a:t>
                      </a:r>
                      <a:r>
                        <a:rPr lang="en-IN" sz="1800" b="0" dirty="0">
                          <a:solidFill>
                            <a:schemeClr val="tx1"/>
                          </a:solidFill>
                          <a:latin typeface="+mj-lt"/>
                          <a:cs typeface="Times New Roman" panose="02020603050405020304" pitchFamily="18" charset="0"/>
                        </a:rPr>
                        <a:t>, Mohammed Al-</a:t>
                      </a:r>
                      <a:r>
                        <a:rPr lang="en-IN" sz="1800" b="0" dirty="0" err="1">
                          <a:solidFill>
                            <a:schemeClr val="tx1"/>
                          </a:solidFill>
                          <a:latin typeface="+mj-lt"/>
                          <a:cs typeface="Times New Roman" panose="02020603050405020304" pitchFamily="18" charset="0"/>
                        </a:rPr>
                        <a:t>Yaari</a:t>
                      </a:r>
                      <a:r>
                        <a:rPr lang="en-IN" sz="1800" b="0" dirty="0">
                          <a:solidFill>
                            <a:schemeClr val="tx1"/>
                          </a:solidFill>
                          <a:latin typeface="+mj-lt"/>
                          <a:cs typeface="Times New Roman" panose="02020603050405020304" pitchFamily="18" charset="0"/>
                        </a:rPr>
                        <a:t>, Hasan </a:t>
                      </a:r>
                      <a:r>
                        <a:rPr lang="en-IN" sz="1800" b="0" dirty="0" err="1">
                          <a:solidFill>
                            <a:schemeClr val="tx1"/>
                          </a:solidFill>
                          <a:latin typeface="+mj-lt"/>
                          <a:cs typeface="Times New Roman" panose="02020603050405020304" pitchFamily="18" charset="0"/>
                        </a:rPr>
                        <a:t>Alkahtani</a:t>
                      </a:r>
                      <a:r>
                        <a:rPr lang="en-IN" sz="1800" b="0" dirty="0">
                          <a:solidFill>
                            <a:schemeClr val="tx1"/>
                          </a:solidFill>
                          <a:latin typeface="+mj-lt"/>
                          <a:cs typeface="Times New Roman" panose="02020603050405020304" pitchFamily="18" charset="0"/>
                        </a:rPr>
                        <a:t> and </a:t>
                      </a:r>
                      <a:r>
                        <a:rPr lang="en-IN" sz="1800" b="0" dirty="0" err="1">
                          <a:solidFill>
                            <a:schemeClr val="tx1"/>
                          </a:solidFill>
                          <a:latin typeface="+mj-lt"/>
                          <a:cs typeface="Times New Roman" panose="02020603050405020304" pitchFamily="18" charset="0"/>
                        </a:rPr>
                        <a:t>Mashael</a:t>
                      </a:r>
                      <a:r>
                        <a:rPr lang="en-IN" sz="1800" b="0" dirty="0">
                          <a:solidFill>
                            <a:schemeClr val="tx1"/>
                          </a:solidFill>
                          <a:latin typeface="+mj-lt"/>
                          <a:cs typeface="Times New Roman" panose="02020603050405020304" pitchFamily="18" charset="0"/>
                        </a:rPr>
                        <a:t> </a:t>
                      </a:r>
                      <a:r>
                        <a:rPr lang="en-IN" sz="1800" b="0" dirty="0" err="1">
                          <a:solidFill>
                            <a:schemeClr val="tx1"/>
                          </a:solidFill>
                          <a:latin typeface="+mj-lt"/>
                          <a:cs typeface="Times New Roman" panose="02020603050405020304" pitchFamily="18" charset="0"/>
                        </a:rPr>
                        <a:t>Maashi</a:t>
                      </a:r>
                      <a:r>
                        <a:rPr lang="en-IN" sz="1800" b="0" dirty="0">
                          <a:solidFill>
                            <a:schemeClr val="tx1"/>
                          </a:solidFill>
                          <a:latin typeface="+mj-lt"/>
                          <a:cs typeface="Times New Roman" panose="02020603050405020304" pitchFamily="18" charset="0"/>
                        </a:rPr>
                        <a:t> </a:t>
                      </a:r>
                    </a:p>
                    <a:p>
                      <a:pPr algn="just"/>
                      <a:r>
                        <a:rPr lang="en-US" sz="1800" dirty="0">
                          <a:latin typeface="+mj-lt"/>
                        </a:rPr>
                        <a:t>(2020)</a:t>
                      </a:r>
                    </a:p>
                  </a:txBody>
                  <a:tcPr/>
                </a:tc>
                <a:tc>
                  <a:txBody>
                    <a:bodyPr/>
                    <a:lstStyle/>
                    <a:p>
                      <a:pPr algn="just"/>
                      <a:r>
                        <a:rPr lang="en-IN" sz="1800" b="0" dirty="0">
                          <a:solidFill>
                            <a:schemeClr val="tx1"/>
                          </a:solidFill>
                          <a:latin typeface="+mj-lt"/>
                          <a:cs typeface="Times New Roman" panose="02020603050405020304" pitchFamily="18" charset="0"/>
                        </a:rPr>
                        <a:t> WQI-prediction-nonlinear autoregressive neural network (NARNET) and long short-term memory (LSTM)WQC forecasting- </a:t>
                      </a:r>
                      <a:r>
                        <a:rPr lang="en-US" sz="1800" b="0" dirty="0">
                          <a:solidFill>
                            <a:schemeClr val="tx1"/>
                          </a:solidFill>
                          <a:latin typeface="+mj-lt"/>
                          <a:cs typeface="Times New Roman" panose="02020603050405020304" pitchFamily="18" charset="0"/>
                        </a:rPr>
                        <a:t>machine learning algorithms, namely, support vector machine (SVM), K-nearest neighbor (K-NN), and Naive Bayes</a:t>
                      </a:r>
                      <a:endParaRPr lang="en-US" sz="1800" dirty="0">
                        <a:latin typeface="+mj-lt"/>
                      </a:endParaRPr>
                    </a:p>
                  </a:txBody>
                  <a:tcPr/>
                </a:tc>
                <a:tc>
                  <a:txBody>
                    <a:bodyPr/>
                    <a:lstStyle/>
                    <a:p>
                      <a:pPr marL="0" indent="0" algn="just">
                        <a:buNone/>
                      </a:pPr>
                      <a:r>
                        <a:rPr lang="en-IN" sz="1800" b="0" dirty="0">
                          <a:solidFill>
                            <a:schemeClr val="tx1"/>
                          </a:solidFill>
                          <a:latin typeface="+mj-lt"/>
                          <a:cs typeface="Times New Roman" panose="02020603050405020304" pitchFamily="18" charset="0"/>
                        </a:rPr>
                        <a:t>parameters - dissolved oxygen (DO), pH, conductivity, biological oxygen demand (BOD), nitrate, </a:t>
                      </a:r>
                      <a:r>
                        <a:rPr lang="en-IN" sz="1800" b="0" dirty="0" err="1">
                          <a:solidFill>
                            <a:schemeClr val="tx1"/>
                          </a:solidFill>
                          <a:latin typeface="+mj-lt"/>
                          <a:cs typeface="Times New Roman" panose="02020603050405020304" pitchFamily="18" charset="0"/>
                        </a:rPr>
                        <a:t>fecal</a:t>
                      </a:r>
                      <a:r>
                        <a:rPr lang="en-IN" sz="1800" b="0" dirty="0">
                          <a:solidFill>
                            <a:schemeClr val="tx1"/>
                          </a:solidFill>
                          <a:latin typeface="+mj-lt"/>
                          <a:cs typeface="Times New Roman" panose="02020603050405020304" pitchFamily="18" charset="0"/>
                        </a:rPr>
                        <a:t> coliform, and total coliform</a:t>
                      </a:r>
                      <a:r>
                        <a:rPr lang="en-US" sz="1800" b="0" dirty="0">
                          <a:solidFill>
                            <a:schemeClr val="tx1"/>
                          </a:solidFill>
                          <a:latin typeface="+mj-lt"/>
                          <a:cs typeface="Times New Roman" panose="02020603050405020304" pitchFamily="18" charset="0"/>
                        </a:rPr>
                        <a:t> are </a:t>
                      </a:r>
                      <a:r>
                        <a:rPr lang="en-US" sz="1800" b="0" dirty="0" err="1">
                          <a:solidFill>
                            <a:schemeClr val="tx1"/>
                          </a:solidFill>
                          <a:latin typeface="+mj-lt"/>
                          <a:cs typeface="Times New Roman" panose="02020603050405020304" pitchFamily="18" charset="0"/>
                        </a:rPr>
                        <a:t>used.Svm</a:t>
                      </a:r>
                      <a:r>
                        <a:rPr lang="en-US" sz="1800" b="0" dirty="0">
                          <a:solidFill>
                            <a:schemeClr val="tx1"/>
                          </a:solidFill>
                          <a:latin typeface="+mj-lt"/>
                          <a:cs typeface="Times New Roman" panose="02020603050405020304" pitchFamily="18" charset="0"/>
                        </a:rPr>
                        <a:t> and </a:t>
                      </a:r>
                      <a:r>
                        <a:rPr lang="en-US" sz="1800" b="0" dirty="0" err="1">
                          <a:solidFill>
                            <a:schemeClr val="tx1"/>
                          </a:solidFill>
                          <a:latin typeface="+mj-lt"/>
                          <a:cs typeface="Times New Roman" panose="02020603050405020304" pitchFamily="18" charset="0"/>
                        </a:rPr>
                        <a:t>narnet</a:t>
                      </a:r>
                      <a:r>
                        <a:rPr lang="en-US" sz="1800" b="0" dirty="0">
                          <a:solidFill>
                            <a:schemeClr val="tx1"/>
                          </a:solidFill>
                          <a:latin typeface="+mj-lt"/>
                          <a:cs typeface="Times New Roman" panose="02020603050405020304" pitchFamily="18" charset="0"/>
                        </a:rPr>
                        <a:t> has maximum accuracy</a:t>
                      </a:r>
                      <a:endParaRPr lang="en-IN" sz="1800" b="0" dirty="0">
                        <a:solidFill>
                          <a:schemeClr val="tx1"/>
                        </a:solidFill>
                        <a:latin typeface="+mj-lt"/>
                        <a:cs typeface="Times New Roman" panose="02020603050405020304" pitchFamily="18" charset="0"/>
                      </a:endParaRPr>
                    </a:p>
                  </a:txBody>
                  <a:tcPr/>
                </a:tc>
                <a:extLst>
                  <a:ext uri="{0D108BD9-81ED-4DB2-BD59-A6C34878D82A}">
                    <a16:rowId xmlns:a16="http://schemas.microsoft.com/office/drawing/2014/main" val="1481967055"/>
                  </a:ext>
                </a:extLst>
              </a:tr>
            </a:tbl>
          </a:graphicData>
        </a:graphic>
      </p:graphicFrame>
    </p:spTree>
    <p:extLst>
      <p:ext uri="{BB962C8B-B14F-4D97-AF65-F5344CB8AC3E}">
        <p14:creationId xmlns:p14="http://schemas.microsoft.com/office/powerpoint/2010/main" val="336088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B8230D3-B60E-86B2-D8AA-44FB311AA04F}"/>
              </a:ext>
            </a:extLst>
          </p:cNvPr>
          <p:cNvGraphicFramePr>
            <a:graphicFrameLocks noGrp="1"/>
          </p:cNvGraphicFramePr>
          <p:nvPr>
            <p:ph idx="1"/>
            <p:extLst>
              <p:ext uri="{D42A27DB-BD31-4B8C-83A1-F6EECF244321}">
                <p14:modId xmlns:p14="http://schemas.microsoft.com/office/powerpoint/2010/main" val="967472188"/>
              </p:ext>
            </p:extLst>
          </p:nvPr>
        </p:nvGraphicFramePr>
        <p:xfrm>
          <a:off x="662610" y="477078"/>
          <a:ext cx="10691187" cy="6149009"/>
        </p:xfrm>
        <a:graphic>
          <a:graphicData uri="http://schemas.openxmlformats.org/drawingml/2006/table">
            <a:tbl>
              <a:tblPr firstRow="1" bandRow="1">
                <a:tableStyleId>{5C22544A-7EE6-4342-B048-85BDC9FD1C3A}</a:tableStyleId>
              </a:tblPr>
              <a:tblGrid>
                <a:gridCol w="2800517">
                  <a:extLst>
                    <a:ext uri="{9D8B030D-6E8A-4147-A177-3AD203B41FA5}">
                      <a16:colId xmlns:a16="http://schemas.microsoft.com/office/drawing/2014/main" val="38322553"/>
                    </a:ext>
                  </a:extLst>
                </a:gridCol>
                <a:gridCol w="3945335">
                  <a:extLst>
                    <a:ext uri="{9D8B030D-6E8A-4147-A177-3AD203B41FA5}">
                      <a16:colId xmlns:a16="http://schemas.microsoft.com/office/drawing/2014/main" val="342919951"/>
                    </a:ext>
                  </a:extLst>
                </a:gridCol>
                <a:gridCol w="3945335">
                  <a:extLst>
                    <a:ext uri="{9D8B030D-6E8A-4147-A177-3AD203B41FA5}">
                      <a16:colId xmlns:a16="http://schemas.microsoft.com/office/drawing/2014/main" val="3846107606"/>
                    </a:ext>
                  </a:extLst>
                </a:gridCol>
              </a:tblGrid>
              <a:tr h="1960691">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err="1">
                          <a:solidFill>
                            <a:schemeClr val="tx1"/>
                          </a:solidFill>
                          <a:latin typeface="+mj-lt"/>
                          <a:cs typeface="Times New Roman" panose="02020603050405020304" pitchFamily="18" charset="0"/>
                        </a:rPr>
                        <a:t>S.Vijay</a:t>
                      </a:r>
                      <a:r>
                        <a:rPr lang="en-US" sz="1800" b="0" i="0" u="none" strike="noStrike" baseline="0" dirty="0">
                          <a:solidFill>
                            <a:schemeClr val="tx1"/>
                          </a:solidFill>
                          <a:latin typeface="+mj-lt"/>
                          <a:cs typeface="Times New Roman" panose="02020603050405020304" pitchFamily="18" charset="0"/>
                        </a:rPr>
                        <a:t> &amp; </a:t>
                      </a:r>
                      <a:r>
                        <a:rPr lang="en-US" sz="1800" b="0" i="0" u="none" strike="noStrike" baseline="0" dirty="0" err="1">
                          <a:solidFill>
                            <a:schemeClr val="tx1"/>
                          </a:solidFill>
                          <a:latin typeface="+mj-lt"/>
                          <a:cs typeface="Times New Roman" panose="02020603050405020304" pitchFamily="18" charset="0"/>
                        </a:rPr>
                        <a:t>Dr.K.Kamaraj</a:t>
                      </a:r>
                      <a:endParaRPr lang="en-US" sz="1800" b="0" i="0" u="none" strike="noStrike" baseline="0" dirty="0">
                        <a:solidFill>
                          <a:schemeClr val="tx1"/>
                        </a:solidFill>
                        <a:latin typeface="+mj-lt"/>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chemeClr val="tx1"/>
                          </a:solidFill>
                          <a:latin typeface="+mj-lt"/>
                          <a:cs typeface="Times New Roman" panose="02020603050405020304" pitchFamily="18" charset="0"/>
                        </a:rPr>
                        <a:t>(2019)</a:t>
                      </a:r>
                      <a:endParaRPr lang="en-US" b="0" dirty="0">
                        <a:solidFill>
                          <a:schemeClr val="tx1"/>
                        </a:solidFill>
                        <a:latin typeface="+mj-lt"/>
                      </a:endParaRPr>
                    </a:p>
                    <a:p>
                      <a:pPr algn="just"/>
                      <a:endParaRPr lang="en-US" dirty="0">
                        <a:solidFill>
                          <a:schemeClr val="tx1"/>
                        </a:solidFill>
                        <a:latin typeface="+mj-lt"/>
                      </a:endParaRPr>
                    </a:p>
                  </a:txBody>
                  <a:tcPr/>
                </a:tc>
                <a:tc>
                  <a:txBody>
                    <a:bodyPr/>
                    <a:lstStyle/>
                    <a:p>
                      <a:pPr algn="just"/>
                      <a:r>
                        <a:rPr lang="en-US" sz="1800" b="0" u="none" strike="noStrike" baseline="0" dirty="0">
                          <a:solidFill>
                            <a:schemeClr val="tx1"/>
                          </a:solidFill>
                          <a:latin typeface="+mj-lt"/>
                          <a:cs typeface="Times New Roman" panose="02020603050405020304" pitchFamily="18" charset="0"/>
                        </a:rPr>
                        <a:t>C5.0, Naïve Bayes and Random forest as learner for water quality prediction</a:t>
                      </a:r>
                    </a:p>
                    <a:p>
                      <a:pPr algn="just"/>
                      <a:endParaRPr lang="en-US" dirty="0">
                        <a:solidFill>
                          <a:schemeClr val="tx1"/>
                        </a:solidFill>
                        <a:latin typeface="+mj-lt"/>
                      </a:endParaRPr>
                    </a:p>
                  </a:txBody>
                  <a:tcPr/>
                </a:tc>
                <a:tc>
                  <a:txBody>
                    <a:bodyPr/>
                    <a:lstStyle/>
                    <a:p>
                      <a:pPr algn="just"/>
                      <a:r>
                        <a:rPr lang="en-IN" b="0" dirty="0">
                          <a:solidFill>
                            <a:schemeClr val="tx1"/>
                          </a:solidFill>
                          <a:latin typeface="+mj-lt"/>
                        </a:rPr>
                        <a:t>Parameters used</a:t>
                      </a:r>
                      <a:r>
                        <a:rPr lang="en-IN" dirty="0">
                          <a:solidFill>
                            <a:schemeClr val="tx1"/>
                          </a:solidFill>
                          <a:latin typeface="+mj-lt"/>
                        </a:rPr>
                        <a:t>:</a:t>
                      </a:r>
                      <a:r>
                        <a:rPr lang="en-US" sz="1800" b="0" u="none" strike="noStrike" baseline="0" dirty="0">
                          <a:solidFill>
                            <a:schemeClr val="tx1"/>
                          </a:solidFill>
                          <a:latin typeface="+mj-lt"/>
                          <a:cs typeface="Times New Roman" panose="02020603050405020304" pitchFamily="18" charset="0"/>
                        </a:rPr>
                        <a:t>as PH, EC, Chloride, Sulphate, Nitrate, Carbonate, Bicarbonate, metal ions, trace elements</a:t>
                      </a:r>
                    </a:p>
                    <a:p>
                      <a:pPr algn="just"/>
                      <a:r>
                        <a:rPr lang="en-US" sz="1800" b="0" u="none" strike="noStrike" baseline="0" dirty="0">
                          <a:solidFill>
                            <a:schemeClr val="tx1"/>
                          </a:solidFill>
                          <a:latin typeface="+mj-lt"/>
                          <a:cs typeface="Times New Roman" panose="02020603050405020304" pitchFamily="18" charset="0"/>
                        </a:rPr>
                        <a:t>Naïve Bayes  has best accuracy.</a:t>
                      </a:r>
                      <a:endParaRPr lang="en-US" dirty="0">
                        <a:solidFill>
                          <a:schemeClr val="tx1"/>
                        </a:solidFill>
                        <a:latin typeface="+mj-lt"/>
                      </a:endParaRPr>
                    </a:p>
                  </a:txBody>
                  <a:tcPr/>
                </a:tc>
                <a:extLst>
                  <a:ext uri="{0D108BD9-81ED-4DB2-BD59-A6C34878D82A}">
                    <a16:rowId xmlns:a16="http://schemas.microsoft.com/office/drawing/2014/main" val="649509769"/>
                  </a:ext>
                </a:extLst>
              </a:tr>
              <a:tr h="237972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dirty="0">
                          <a:ln>
                            <a:noFill/>
                          </a:ln>
                          <a:solidFill>
                            <a:srgbClr val="000000"/>
                          </a:solidFill>
                          <a:latin typeface="+mj-lt"/>
                          <a:ea typeface="Calibri" panose="020F0502020204030204" pitchFamily="34" charset="0"/>
                          <a:cs typeface="Times New Roman" panose="02020603050405020304" pitchFamily="18" charset="0"/>
                        </a:rPr>
                        <a:t>Archana Solanki, Himanshu Agrawal, Kanchan </a:t>
                      </a:r>
                      <a:r>
                        <a:rPr lang="en-IN" sz="1800" b="0" dirty="0" err="1">
                          <a:ln>
                            <a:noFill/>
                          </a:ln>
                          <a:solidFill>
                            <a:srgbClr val="000000"/>
                          </a:solidFill>
                          <a:latin typeface="+mj-lt"/>
                          <a:ea typeface="Calibri" panose="020F0502020204030204" pitchFamily="34" charset="0"/>
                          <a:cs typeface="Times New Roman" panose="02020603050405020304" pitchFamily="18" charset="0"/>
                        </a:rPr>
                        <a:t>Khare</a:t>
                      </a:r>
                      <a:endParaRPr lang="en-US" b="0" dirty="0">
                        <a:latin typeface="+mj-lt"/>
                      </a:endParaRPr>
                    </a:p>
                    <a:p>
                      <a:pPr algn="just"/>
                      <a:r>
                        <a:rPr lang="en-US" dirty="0">
                          <a:solidFill>
                            <a:schemeClr val="tx1"/>
                          </a:solidFill>
                          <a:latin typeface="+mj-lt"/>
                        </a:rPr>
                        <a:t>(2019)</a:t>
                      </a:r>
                    </a:p>
                  </a:txBody>
                  <a:tcPr/>
                </a:tc>
                <a:tc>
                  <a:txBody>
                    <a:bodyPr/>
                    <a:lstStyle/>
                    <a:p>
                      <a:pPr algn="just"/>
                      <a:r>
                        <a:rPr lang="en-IN" sz="1800" b="0" kern="1200" dirty="0">
                          <a:ln>
                            <a:noFill/>
                          </a:ln>
                          <a:solidFill>
                            <a:srgbClr val="000000"/>
                          </a:solidFill>
                          <a:latin typeface="+mj-lt"/>
                          <a:ea typeface="Calibri" panose="020F0502020204030204" pitchFamily="34" charset="0"/>
                          <a:cs typeface="Times New Roman" panose="02020603050405020304" pitchFamily="18" charset="0"/>
                        </a:rPr>
                        <a:t> Algorithms are stacked denoising autoencoder,   deep belief network, linear    </a:t>
                      </a:r>
                      <a:r>
                        <a:rPr lang="en-IN" sz="1800" b="0" kern="1200" dirty="0" err="1">
                          <a:ln>
                            <a:noFill/>
                          </a:ln>
                          <a:solidFill>
                            <a:srgbClr val="000000"/>
                          </a:solidFill>
                          <a:latin typeface="+mj-lt"/>
                          <a:ea typeface="Calibri" panose="020F0502020204030204" pitchFamily="34" charset="0"/>
                          <a:cs typeface="Times New Roman" panose="02020603050405020304" pitchFamily="18" charset="0"/>
                        </a:rPr>
                        <a:t>regression,multilayer</a:t>
                      </a:r>
                      <a:r>
                        <a:rPr lang="en-IN" sz="1800" b="0" kern="1200" dirty="0">
                          <a:ln>
                            <a:noFill/>
                          </a:ln>
                          <a:solidFill>
                            <a:srgbClr val="000000"/>
                          </a:solidFill>
                          <a:latin typeface="+mj-lt"/>
                          <a:ea typeface="Calibri" panose="020F0502020204030204" pitchFamily="34" charset="0"/>
                          <a:cs typeface="Times New Roman" panose="02020603050405020304" pitchFamily="18" charset="0"/>
                        </a:rPr>
                        <a:t> perception </a:t>
                      </a:r>
                      <a:endParaRPr lang="en-US" dirty="0">
                        <a:solidFill>
                          <a:schemeClr val="tx1"/>
                        </a:solidFill>
                        <a:latin typeface="+mj-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kern="1200" dirty="0">
                          <a:ln>
                            <a:noFill/>
                          </a:ln>
                          <a:solidFill>
                            <a:srgbClr val="000000"/>
                          </a:solidFill>
                          <a:latin typeface="+mj-lt"/>
                          <a:ea typeface="Calibri" panose="020F0502020204030204" pitchFamily="34" charset="0"/>
                          <a:cs typeface="Times New Roman" panose="02020603050405020304" pitchFamily="18" charset="0"/>
                        </a:rPr>
                        <a:t>The comparison of results show that robustness can be achieve by denoising autoencoder and deep belief network and also successfully handle the variability in the data.. </a:t>
                      </a:r>
                      <a:r>
                        <a:rPr lang="en-IN" sz="1800" b="0" kern="1200" dirty="0">
                          <a:solidFill>
                            <a:srgbClr val="000000"/>
                          </a:solidFill>
                          <a:latin typeface="+mj-lt"/>
                          <a:ea typeface="Calibri" panose="020F0502020204030204" pitchFamily="34" charset="0"/>
                          <a:cs typeface="Times New Roman" panose="02020603050405020304" pitchFamily="18" charset="0"/>
                        </a:rPr>
                        <a:t>Parameters used are </a:t>
                      </a:r>
                      <a:r>
                        <a:rPr lang="en-IN" sz="1800" b="0" kern="1200" dirty="0" err="1">
                          <a:solidFill>
                            <a:srgbClr val="000000"/>
                          </a:solidFill>
                          <a:latin typeface="+mj-lt"/>
                          <a:ea typeface="Calibri" panose="020F0502020204030204" pitchFamily="34" charset="0"/>
                          <a:cs typeface="Times New Roman" panose="02020603050405020304" pitchFamily="18" charset="0"/>
                        </a:rPr>
                        <a:t>ph,dissolved</a:t>
                      </a:r>
                      <a:r>
                        <a:rPr lang="en-IN" sz="1800" b="0" kern="1200" dirty="0">
                          <a:solidFill>
                            <a:srgbClr val="000000"/>
                          </a:solidFill>
                          <a:latin typeface="+mj-lt"/>
                          <a:ea typeface="Calibri" panose="020F0502020204030204" pitchFamily="34" charset="0"/>
                          <a:cs typeface="Times New Roman" panose="02020603050405020304" pitchFamily="18" charset="0"/>
                        </a:rPr>
                        <a:t> </a:t>
                      </a:r>
                      <a:r>
                        <a:rPr lang="en-IN" sz="1800" b="0" kern="1200" dirty="0" err="1">
                          <a:solidFill>
                            <a:srgbClr val="000000"/>
                          </a:solidFill>
                          <a:latin typeface="+mj-lt"/>
                          <a:ea typeface="Calibri" panose="020F0502020204030204" pitchFamily="34" charset="0"/>
                          <a:cs typeface="Times New Roman" panose="02020603050405020304" pitchFamily="18" charset="0"/>
                        </a:rPr>
                        <a:t>oxgen,turbidity</a:t>
                      </a:r>
                      <a:r>
                        <a:rPr lang="en-IN" sz="1800" b="0" kern="1200" dirty="0">
                          <a:solidFill>
                            <a:srgbClr val="000000"/>
                          </a:solidFill>
                          <a:latin typeface="+mj-lt"/>
                          <a:ea typeface="Calibri" panose="020F0502020204030204" pitchFamily="34" charset="0"/>
                          <a:cs typeface="Times New Roman" panose="02020603050405020304" pitchFamily="18" charset="0"/>
                        </a:rPr>
                        <a:t>.</a:t>
                      </a:r>
                    </a:p>
                    <a:p>
                      <a:pPr algn="just"/>
                      <a:endParaRPr lang="en-US" dirty="0">
                        <a:solidFill>
                          <a:schemeClr val="tx1"/>
                        </a:solidFill>
                        <a:latin typeface="+mj-lt"/>
                      </a:endParaRPr>
                    </a:p>
                  </a:txBody>
                  <a:tcPr/>
                </a:tc>
                <a:extLst>
                  <a:ext uri="{0D108BD9-81ED-4DB2-BD59-A6C34878D82A}">
                    <a16:rowId xmlns:a16="http://schemas.microsoft.com/office/drawing/2014/main" val="1260364439"/>
                  </a:ext>
                </a:extLst>
              </a:tr>
              <a:tr h="180859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err="1">
                          <a:latin typeface="+mj-lt"/>
                          <a:cs typeface="Times New Roman" panose="02020603050405020304" pitchFamily="18" charset="0"/>
                        </a:rPr>
                        <a:t>Mr.M.Anbuchezhian</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Dr.R.Venkataraman</a:t>
                      </a:r>
                      <a:r>
                        <a:rPr lang="en-US" sz="1800" dirty="0">
                          <a:latin typeface="+mj-lt"/>
                          <a:cs typeface="Times New Roman" panose="02020603050405020304" pitchFamily="18" charset="0"/>
                        </a:rPr>
                        <a:t>, </a:t>
                      </a:r>
                      <a:r>
                        <a:rPr lang="en-US" sz="1800" dirty="0" err="1">
                          <a:latin typeface="+mj-lt"/>
                          <a:cs typeface="Times New Roman" panose="02020603050405020304" pitchFamily="18" charset="0"/>
                        </a:rPr>
                        <a:t>Mrs.V.Kumuthavalli</a:t>
                      </a:r>
                      <a:endParaRPr lang="en-US" dirty="0">
                        <a:latin typeface="+mj-lt"/>
                      </a:endParaRPr>
                    </a:p>
                    <a:p>
                      <a:pPr algn="just"/>
                      <a:endParaRPr lang="en-US" dirty="0">
                        <a:solidFill>
                          <a:schemeClr val="tx1"/>
                        </a:solidFill>
                        <a:latin typeface="+mj-lt"/>
                      </a:endParaRPr>
                    </a:p>
                  </a:txBody>
                  <a:tcPr/>
                </a:tc>
                <a:tc>
                  <a:txBody>
                    <a:bodyPr/>
                    <a:lstStyle/>
                    <a:p>
                      <a:pPr algn="just"/>
                      <a:r>
                        <a:rPr lang="en-US" sz="1800" dirty="0" err="1">
                          <a:latin typeface="+mj-lt"/>
                          <a:cs typeface="Times New Roman" panose="02020603050405020304" pitchFamily="18" charset="0"/>
                        </a:rPr>
                        <a:t>Algorithms:Navie</a:t>
                      </a:r>
                      <a:r>
                        <a:rPr lang="en-US" sz="1800" dirty="0">
                          <a:latin typeface="+mj-lt"/>
                          <a:cs typeface="Times New Roman" panose="02020603050405020304" pitchFamily="18" charset="0"/>
                        </a:rPr>
                        <a:t> Bayes(NB), Decision Tree(DT), K-Nearest Neighbor (KNN), Support Vector Machine(SVM), and Random Forest(RF) </a:t>
                      </a:r>
                      <a:endParaRPr lang="en-US" dirty="0">
                        <a:solidFill>
                          <a:schemeClr val="tx1"/>
                        </a:solidFill>
                        <a:latin typeface="+mj-lt"/>
                      </a:endParaRPr>
                    </a:p>
                  </a:txBody>
                  <a:tcPr/>
                </a:tc>
                <a:tc>
                  <a:txBody>
                    <a:bodyPr/>
                    <a:lstStyle/>
                    <a:p>
                      <a:pPr algn="just"/>
                      <a:r>
                        <a:rPr lang="en-US" sz="1800" dirty="0">
                          <a:latin typeface="+mj-lt"/>
                          <a:cs typeface="Times New Roman" panose="02020603050405020304" pitchFamily="18" charset="0"/>
                        </a:rPr>
                        <a:t>The parameters  used to predict quality are temp, dissolved oxygen (DO) (% sat), pH, conductivity, Biochemical oxygen demand (BOD), nitrates (NO3), </a:t>
                      </a:r>
                      <a:r>
                        <a:rPr lang="en-US" sz="1800" dirty="0" err="1">
                          <a:latin typeface="+mj-lt"/>
                          <a:cs typeface="Times New Roman" panose="02020603050405020304" pitchFamily="18" charset="0"/>
                        </a:rPr>
                        <a:t>faecal</a:t>
                      </a:r>
                      <a:r>
                        <a:rPr lang="en-US" sz="1800" dirty="0">
                          <a:latin typeface="+mj-lt"/>
                          <a:cs typeface="Times New Roman" panose="02020603050405020304" pitchFamily="18" charset="0"/>
                        </a:rPr>
                        <a:t> and total coli forms (TC). Random forest has highest accuracy.</a:t>
                      </a:r>
                      <a:endParaRPr lang="en-US" dirty="0">
                        <a:solidFill>
                          <a:schemeClr val="tx1"/>
                        </a:solidFill>
                        <a:latin typeface="+mj-lt"/>
                      </a:endParaRPr>
                    </a:p>
                  </a:txBody>
                  <a:tcPr/>
                </a:tc>
                <a:extLst>
                  <a:ext uri="{0D108BD9-81ED-4DB2-BD59-A6C34878D82A}">
                    <a16:rowId xmlns:a16="http://schemas.microsoft.com/office/drawing/2014/main" val="912999071"/>
                  </a:ext>
                </a:extLst>
              </a:tr>
            </a:tbl>
          </a:graphicData>
        </a:graphic>
      </p:graphicFrame>
    </p:spTree>
    <p:extLst>
      <p:ext uri="{BB962C8B-B14F-4D97-AF65-F5344CB8AC3E}">
        <p14:creationId xmlns:p14="http://schemas.microsoft.com/office/powerpoint/2010/main" val="45197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69FD-56A4-45F9-8132-09A19E061788}"/>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2038DA68-DD86-4110-BF73-1A34484D8646}"/>
              </a:ext>
            </a:extLst>
          </p:cNvPr>
          <p:cNvSpPr>
            <a:spLocks noGrp="1"/>
          </p:cNvSpPr>
          <p:nvPr>
            <p:ph idx="1"/>
          </p:nvPr>
        </p:nvSpPr>
        <p:spPr/>
        <p:txBody>
          <a:bodyPr>
            <a:noAutofit/>
          </a:bodyPr>
          <a:lstStyle/>
          <a:p>
            <a:pPr algn="just">
              <a:lnSpc>
                <a:spcPct val="100000"/>
              </a:lnSpc>
            </a:pPr>
            <a:r>
              <a:rPr lang="en-IN" sz="2000" dirty="0">
                <a:ln>
                  <a:noFill/>
                </a:ln>
                <a:latin typeface="Times New Roman" panose="02020603050405020304" pitchFamily="18" charset="0"/>
                <a:ea typeface="Calibri" panose="020F0502020204030204" pitchFamily="34" charset="0"/>
                <a:cs typeface="Times New Roman" panose="02020603050405020304" pitchFamily="18" charset="0"/>
              </a:rPr>
              <a:t>Water pollution is the contamination of water bodies that occur when pollutant are indirectly or directly discharged into water bodies without adequate treatment which affects the ecosystem and human life and is an issue nowadays.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Therefore, it is very important to suggest new approaches to analyze and  predict the water quality (WQ).</a:t>
            </a:r>
          </a:p>
          <a:p>
            <a:pPr algn="just">
              <a:lnSpc>
                <a:spcPct val="100000"/>
              </a:lnSpc>
            </a:pPr>
            <a:r>
              <a:rPr lang="en-US" sz="2000" dirty="0">
                <a:latin typeface="Times New Roman" panose="02020603050405020304" pitchFamily="18" charset="0"/>
                <a:cs typeface="Times New Roman" panose="02020603050405020304" pitchFamily="18" charset="0"/>
              </a:rPr>
              <a:t>The aim is to </a:t>
            </a:r>
            <a:r>
              <a:rPr lang="en-US" sz="2000" b="0" i="0" dirty="0">
                <a:solidFill>
                  <a:srgbClr val="000000"/>
                </a:solidFill>
                <a:latin typeface="Times New Roman" panose="02020603050405020304" pitchFamily="18" charset="0"/>
                <a:cs typeface="Times New Roman" panose="02020603050405020304" pitchFamily="18" charset="0"/>
              </a:rPr>
              <a:t>Develop highly efficient machine learning models to predict the water quality index (WQI) based on </a:t>
            </a:r>
            <a:r>
              <a:rPr lang="en-US" sz="2000" dirty="0">
                <a:solidFill>
                  <a:srgbClr val="000000"/>
                </a:solidFill>
                <a:latin typeface="Times New Roman" panose="02020603050405020304" pitchFamily="18" charset="0"/>
                <a:cs typeface="Times New Roman" panose="02020603050405020304" pitchFamily="18" charset="0"/>
              </a:rPr>
              <a:t>machine learning </a:t>
            </a:r>
            <a:r>
              <a:rPr lang="en-US" sz="2000" b="0" i="0" dirty="0">
                <a:solidFill>
                  <a:srgbClr val="000000"/>
                </a:solidFill>
                <a:latin typeface="Times New Roman" panose="02020603050405020304" pitchFamily="18" charset="0"/>
                <a:cs typeface="Times New Roman" panose="02020603050405020304" pitchFamily="18" charset="0"/>
              </a:rPr>
              <a:t>algorithms.</a:t>
            </a:r>
          </a:p>
          <a:p>
            <a:pPr algn="just">
              <a:lnSpc>
                <a:spcPct val="100000"/>
              </a:lnSpc>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latin typeface="Times New Roman" panose="02020603050405020304" pitchFamily="18" charset="0"/>
                <a:cs typeface="Times New Roman" panose="02020603050405020304" pitchFamily="18" charset="0"/>
              </a:rPr>
              <a:t>Applying some machine learning models, namely, Support </a:t>
            </a:r>
            <a:r>
              <a:rPr lang="en-US" sz="2000" dirty="0">
                <a:solidFill>
                  <a:srgbClr val="000000"/>
                </a:solidFill>
                <a:latin typeface="Times New Roman" panose="02020603050405020304" pitchFamily="18" charset="0"/>
                <a:cs typeface="Times New Roman" panose="02020603050405020304" pitchFamily="18" charset="0"/>
              </a:rPr>
              <a:t>V</a:t>
            </a:r>
            <a:r>
              <a:rPr lang="en-US" sz="2000" b="0" i="0" dirty="0">
                <a:solidFill>
                  <a:srgbClr val="000000"/>
                </a:solidFill>
                <a:latin typeface="Times New Roman" panose="02020603050405020304" pitchFamily="18" charset="0"/>
                <a:cs typeface="Times New Roman" panose="02020603050405020304" pitchFamily="18" charset="0"/>
              </a:rPr>
              <a:t>ector </a:t>
            </a:r>
            <a:r>
              <a:rPr lang="en-US" sz="2000" dirty="0">
                <a:solidFill>
                  <a:srgbClr val="000000"/>
                </a:solidFill>
                <a:latin typeface="Times New Roman" panose="02020603050405020304" pitchFamily="18" charset="0"/>
                <a:cs typeface="Times New Roman" panose="02020603050405020304" pitchFamily="18" charset="0"/>
              </a:rPr>
              <a:t>M</a:t>
            </a:r>
            <a:r>
              <a:rPr lang="en-US" sz="2000" b="0" i="0" dirty="0">
                <a:solidFill>
                  <a:srgbClr val="000000"/>
                </a:solidFill>
                <a:latin typeface="Times New Roman" panose="02020603050405020304" pitchFamily="18" charset="0"/>
                <a:cs typeface="Times New Roman" panose="02020603050405020304" pitchFamily="18" charset="0"/>
              </a:rPr>
              <a:t>achine (SVM), </a:t>
            </a:r>
            <a:r>
              <a:rPr lang="en-IN" sz="2000" dirty="0">
                <a:latin typeface="Times New Roman" panose="02020603050405020304" pitchFamily="18" charset="0"/>
                <a:ea typeface="Calibri" panose="020F0502020204030204" pitchFamily="34" charset="0"/>
                <a:cs typeface="Times New Roman" panose="02020603050405020304" pitchFamily="18" charset="0"/>
              </a:rPr>
              <a:t>Logistic Regression , Decision Tree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IN" sz="2000" dirty="0">
                <a:latin typeface="Times New Roman" panose="02020603050405020304" pitchFamily="18" charset="0"/>
                <a:ea typeface="Calibri" panose="020F0502020204030204" pitchFamily="34" charset="0"/>
                <a:cs typeface="Times New Roman" panose="02020603050405020304" pitchFamily="18" charset="0"/>
              </a:rPr>
              <a:t>Random Forest</a:t>
            </a:r>
            <a:r>
              <a:rPr lang="en-US" sz="2000" b="0" i="0" dirty="0">
                <a:solidFill>
                  <a:srgbClr val="000000"/>
                </a:solidFill>
                <a:latin typeface="Times New Roman" panose="02020603050405020304" pitchFamily="18" charset="0"/>
                <a:cs typeface="Times New Roman" panose="02020603050405020304" pitchFamily="18" charset="0"/>
              </a:rPr>
              <a:t> algorithms, for the prediction of water quality classification (WQC).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35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8B79-BFBB-0554-1D86-1BCE28BF4714}"/>
              </a:ext>
            </a:extLst>
          </p:cNvPr>
          <p:cNvSpPr>
            <a:spLocks noGrp="1"/>
          </p:cNvSpPr>
          <p:nvPr>
            <p:ph type="title"/>
          </p:nvPr>
        </p:nvSpPr>
        <p:spPr/>
        <p:txBody>
          <a:bodyPr/>
          <a:lstStyle/>
          <a:p>
            <a:r>
              <a:rPr lang="en-US" dirty="0"/>
              <a:t>DEVOLOPMENT ENVIRONMENT</a:t>
            </a:r>
          </a:p>
        </p:txBody>
      </p:sp>
      <p:sp>
        <p:nvSpPr>
          <p:cNvPr id="3" name="Content Placeholder 2">
            <a:extLst>
              <a:ext uri="{FF2B5EF4-FFF2-40B4-BE49-F238E27FC236}">
                <a16:creationId xmlns:a16="http://schemas.microsoft.com/office/drawing/2014/main" id="{90D0D07F-36A0-890B-90D0-2F11C25815CA}"/>
              </a:ext>
            </a:extLst>
          </p:cNvPr>
          <p:cNvSpPr>
            <a:spLocks noGrp="1"/>
          </p:cNvSpPr>
          <p:nvPr>
            <p:ph idx="1"/>
          </p:nvPr>
        </p:nvSpPr>
        <p:spPr/>
        <p:txBody>
          <a:bodyPr>
            <a:normAutofit lnSpcReduction="10000"/>
          </a:bodyPr>
          <a:lstStyle/>
          <a:p>
            <a:pPr marL="0" indent="0">
              <a:lnSpc>
                <a:spcPct val="120000"/>
              </a:lnSpc>
              <a:buNone/>
            </a:pPr>
            <a:r>
              <a:rPr lang="en-IN" sz="2800" dirty="0">
                <a:latin typeface="Times New Roman" panose="02020603050405020304" pitchFamily="18" charset="0"/>
                <a:cs typeface="Times New Roman" panose="02020603050405020304" pitchFamily="18" charset="0"/>
              </a:rPr>
              <a:t>1. Software Requirements:</a:t>
            </a:r>
          </a:p>
          <a:p>
            <a:pPr marL="0" indent="0">
              <a:lnSpc>
                <a:spcPct val="120000"/>
              </a:lnSpc>
              <a:buNone/>
            </a:pPr>
            <a:r>
              <a:rPr lang="en-IN" sz="2800" dirty="0">
                <a:latin typeface="Times New Roman" panose="02020603050405020304" pitchFamily="18" charset="0"/>
                <a:cs typeface="Times New Roman" panose="02020603050405020304" pitchFamily="18" charset="0"/>
              </a:rPr>
              <a:t>	Operating System 	: Windows 10</a:t>
            </a:r>
          </a:p>
          <a:p>
            <a:pPr marL="0" indent="0">
              <a:lnSpc>
                <a:spcPct val="120000"/>
              </a:lnSpc>
              <a:buNone/>
            </a:pPr>
            <a:r>
              <a:rPr lang="en-IN" sz="2800" dirty="0">
                <a:latin typeface="Times New Roman" panose="02020603050405020304" pitchFamily="18" charset="0"/>
                <a:cs typeface="Times New Roman" panose="02020603050405020304" pitchFamily="18" charset="0"/>
              </a:rPr>
              <a:t>	 Tool   		: Anaconda with </a:t>
            </a:r>
            <a:r>
              <a:rPr lang="en-IN" sz="2800" dirty="0" err="1">
                <a:latin typeface="Times New Roman" panose="02020603050405020304" pitchFamily="18" charset="0"/>
                <a:cs typeface="Times New Roman" panose="02020603050405020304" pitchFamily="18" charset="0"/>
              </a:rPr>
              <a:t>Jupyter</a:t>
            </a:r>
            <a:r>
              <a:rPr lang="en-IN" sz="2800" dirty="0">
                <a:latin typeface="Times New Roman" panose="02020603050405020304" pitchFamily="18" charset="0"/>
                <a:cs typeface="Times New Roman" panose="02020603050405020304" pitchFamily="18" charset="0"/>
              </a:rPr>
              <a:t> Notebook</a:t>
            </a:r>
          </a:p>
          <a:p>
            <a:pPr marL="0" indent="0">
              <a:lnSpc>
                <a:spcPct val="120000"/>
              </a:lnSpc>
              <a:buNone/>
            </a:pPr>
            <a:r>
              <a:rPr lang="en-IN" sz="2800" dirty="0">
                <a:latin typeface="Times New Roman" panose="02020603050405020304" pitchFamily="18" charset="0"/>
                <a:cs typeface="Times New Roman" panose="02020603050405020304" pitchFamily="18" charset="0"/>
              </a:rPr>
              <a:t>2. Hardware requirements:</a:t>
            </a:r>
          </a:p>
          <a:p>
            <a:pPr marL="0" indent="0">
              <a:lnSpc>
                <a:spcPct val="120000"/>
              </a:lnSpc>
              <a:buNone/>
            </a:pPr>
            <a:r>
              <a:rPr lang="en-IN" sz="2800" dirty="0">
                <a:latin typeface="Times New Roman" panose="02020603050405020304" pitchFamily="18" charset="0"/>
                <a:cs typeface="Times New Roman" panose="02020603050405020304" pitchFamily="18" charset="0"/>
              </a:rPr>
              <a:t>	Processor   		: intel i5</a:t>
            </a:r>
          </a:p>
          <a:p>
            <a:pPr marL="0" indent="0">
              <a:lnSpc>
                <a:spcPct val="120000"/>
              </a:lnSpc>
              <a:buNone/>
            </a:pPr>
            <a:r>
              <a:rPr lang="en-IN" sz="2800" dirty="0">
                <a:latin typeface="Times New Roman" panose="02020603050405020304" pitchFamily="18" charset="0"/>
                <a:cs typeface="Times New Roman" panose="02020603050405020304" pitchFamily="18" charset="0"/>
              </a:rPr>
              <a:t>	Hard disk   		: 500 GB</a:t>
            </a:r>
          </a:p>
          <a:p>
            <a:pPr marL="0" indent="0">
              <a:lnSpc>
                <a:spcPct val="120000"/>
              </a:lnSpc>
              <a:buNone/>
            </a:pPr>
            <a:r>
              <a:rPr lang="en-IN" sz="2800" dirty="0">
                <a:latin typeface="Times New Roman" panose="02020603050405020304" pitchFamily="18" charset="0"/>
                <a:cs typeface="Times New Roman" panose="02020603050405020304" pitchFamily="18" charset="0"/>
              </a:rPr>
              <a:t>	RAM        	</a:t>
            </a: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 8 GB</a:t>
            </a:r>
          </a:p>
          <a:p>
            <a:endParaRPr lang="en-US" dirty="0">
              <a:latin typeface="+mj-lt"/>
            </a:endParaRPr>
          </a:p>
        </p:txBody>
      </p:sp>
    </p:spTree>
    <p:extLst>
      <p:ext uri="{BB962C8B-B14F-4D97-AF65-F5344CB8AC3E}">
        <p14:creationId xmlns:p14="http://schemas.microsoft.com/office/powerpoint/2010/main" val="386596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05F-2C5E-43A4-A022-A0ABE26FE776}"/>
              </a:ext>
            </a:extLst>
          </p:cNvPr>
          <p:cNvSpPr>
            <a:spLocks noGrp="1"/>
          </p:cNvSpPr>
          <p:nvPr>
            <p:ph type="title"/>
          </p:nvPr>
        </p:nvSpPr>
        <p:spPr/>
        <p:txBody>
          <a:bodyPr/>
          <a:lstStyle/>
          <a:p>
            <a:r>
              <a:rPr lang="en-US" dirty="0"/>
              <a:t>SYSTEM ARCHITECTURE</a:t>
            </a:r>
          </a:p>
        </p:txBody>
      </p:sp>
      <p:pic>
        <p:nvPicPr>
          <p:cNvPr id="4" name="Content Placeholder 6">
            <a:extLst>
              <a:ext uri="{FF2B5EF4-FFF2-40B4-BE49-F238E27FC236}">
                <a16:creationId xmlns:a16="http://schemas.microsoft.com/office/drawing/2014/main" id="{9D18489C-CE1A-46D6-99B8-5FF973EE574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1458" y="1825625"/>
            <a:ext cx="7249083" cy="4351338"/>
          </a:xfrm>
          <a:prstGeom prst="rect">
            <a:avLst/>
          </a:prstGeom>
          <a:noFill/>
          <a:ln>
            <a:noFill/>
          </a:ln>
        </p:spPr>
      </p:pic>
      <p:sp>
        <p:nvSpPr>
          <p:cNvPr id="5" name="TextBox 4">
            <a:extLst>
              <a:ext uri="{FF2B5EF4-FFF2-40B4-BE49-F238E27FC236}">
                <a16:creationId xmlns:a16="http://schemas.microsoft.com/office/drawing/2014/main" id="{C8FE596F-9C99-51F6-06E7-66FF580B0C56}"/>
              </a:ext>
            </a:extLst>
          </p:cNvPr>
          <p:cNvSpPr txBox="1"/>
          <p:nvPr/>
        </p:nvSpPr>
        <p:spPr>
          <a:xfrm>
            <a:off x="4220825" y="1367522"/>
            <a:ext cx="609452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Aluminium ,ammonia,bacteria,</a:t>
            </a:r>
          </a:p>
          <a:p>
            <a:r>
              <a:rPr lang="en-US" dirty="0">
                <a:latin typeface="Times New Roman" panose="02020603050405020304" pitchFamily="18" charset="0"/>
                <a:cs typeface="Times New Roman" panose="02020603050405020304" pitchFamily="18" charset="0"/>
              </a:rPr>
              <a:t>virus,..(20 parameters)</a:t>
            </a:r>
          </a:p>
        </p:txBody>
      </p:sp>
      <p:sp>
        <p:nvSpPr>
          <p:cNvPr id="6" name="TextBox 5">
            <a:extLst>
              <a:ext uri="{FF2B5EF4-FFF2-40B4-BE49-F238E27FC236}">
                <a16:creationId xmlns:a16="http://schemas.microsoft.com/office/drawing/2014/main" id="{B8C82D3B-B0EA-BAC3-5E34-2F6BFCBF785D}"/>
              </a:ext>
            </a:extLst>
          </p:cNvPr>
          <p:cNvSpPr txBox="1"/>
          <p:nvPr/>
        </p:nvSpPr>
        <p:spPr>
          <a:xfrm>
            <a:off x="4403324" y="5857360"/>
            <a:ext cx="6371947" cy="369332"/>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Decision Tree                   95%                        Svm,DT,Rf,LR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94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DA46-CD41-D64D-3DE7-9A4C211A59C2}"/>
              </a:ext>
            </a:extLst>
          </p:cNvPr>
          <p:cNvSpPr>
            <a:spLocks noGrp="1"/>
          </p:cNvSpPr>
          <p:nvPr>
            <p:ph type="title"/>
          </p:nvPr>
        </p:nvSpPr>
        <p:spPr>
          <a:xfrm>
            <a:off x="838200" y="311859"/>
            <a:ext cx="10515600" cy="1325563"/>
          </a:xfrm>
        </p:spPr>
        <p:txBody>
          <a:bodyPr>
            <a:normAutofit/>
          </a:bodyPr>
          <a:lstStyle/>
          <a:p>
            <a:r>
              <a:rPr lang="en-US" sz="800" dirty="0"/>
              <a:t>.</a:t>
            </a:r>
          </a:p>
        </p:txBody>
      </p:sp>
      <p:sp>
        <p:nvSpPr>
          <p:cNvPr id="3" name="Content Placeholder 2">
            <a:extLst>
              <a:ext uri="{FF2B5EF4-FFF2-40B4-BE49-F238E27FC236}">
                <a16:creationId xmlns:a16="http://schemas.microsoft.com/office/drawing/2014/main" id="{1656B9ED-093A-5DE9-8236-814852E96E14}"/>
              </a:ext>
            </a:extLst>
          </p:cNvPr>
          <p:cNvSpPr>
            <a:spLocks noGrp="1"/>
          </p:cNvSpPr>
          <p:nvPr>
            <p:ph idx="1"/>
          </p:nvPr>
        </p:nvSpPr>
        <p:spPr/>
        <p:txBody>
          <a:bodyPr>
            <a:normAutofit/>
          </a:bodyPr>
          <a:lstStyle/>
          <a:p>
            <a:pPr marL="0" indent="0">
              <a:buNone/>
            </a:pPr>
            <a:r>
              <a:rPr lang="en-US" sz="800" dirty="0"/>
              <a:t>.</a:t>
            </a:r>
          </a:p>
        </p:txBody>
      </p:sp>
      <p:sp>
        <p:nvSpPr>
          <p:cNvPr id="4" name="Rounded Rectangle 54">
            <a:extLst>
              <a:ext uri="{FF2B5EF4-FFF2-40B4-BE49-F238E27FC236}">
                <a16:creationId xmlns:a16="http://schemas.microsoft.com/office/drawing/2014/main" id="{4D4F4381-7986-5525-1403-3C30A6F4839E}"/>
              </a:ext>
            </a:extLst>
          </p:cNvPr>
          <p:cNvSpPr>
            <a:spLocks noChangeArrowheads="1"/>
          </p:cNvSpPr>
          <p:nvPr/>
        </p:nvSpPr>
        <p:spPr bwMode="auto">
          <a:xfrm>
            <a:off x="3992562" y="1888173"/>
            <a:ext cx="1924050" cy="354013"/>
          </a:xfrm>
          <a:prstGeom prst="roundRect">
            <a:avLst>
              <a:gd name="adj" fmla="val 16667"/>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Source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ounded Rectangle 55">
            <a:extLst>
              <a:ext uri="{FF2B5EF4-FFF2-40B4-BE49-F238E27FC236}">
                <a16:creationId xmlns:a16="http://schemas.microsoft.com/office/drawing/2014/main" id="{79EA17EE-48FB-D6B0-4657-449EB223AA12}"/>
              </a:ext>
            </a:extLst>
          </p:cNvPr>
          <p:cNvSpPr>
            <a:spLocks noChangeArrowheads="1"/>
          </p:cNvSpPr>
          <p:nvPr/>
        </p:nvSpPr>
        <p:spPr bwMode="auto">
          <a:xfrm>
            <a:off x="3611266" y="2458090"/>
            <a:ext cx="2881312" cy="336550"/>
          </a:xfrm>
          <a:prstGeom prst="roundRect">
            <a:avLst>
              <a:gd name="adj" fmla="val 16667"/>
            </a:avLst>
          </a:prstGeom>
          <a:gradFill rotWithShape="1">
            <a:gsLst>
              <a:gs pos="0">
                <a:srgbClr val="BCBCBC"/>
              </a:gs>
              <a:gs pos="35001">
                <a:srgbClr val="D0D0D0"/>
              </a:gs>
              <a:gs pos="100000">
                <a:srgbClr val="EDEDED"/>
              </a:gs>
            </a:gsLst>
            <a:lin ang="16200000" scaled="1"/>
          </a:gradFill>
          <a:ln w="9525">
            <a:solidFill>
              <a:srgbClr val="000000"/>
            </a:solidFill>
            <a:round/>
            <a:headEnd/>
            <a:tailEnd/>
          </a:ln>
          <a:effectLst>
            <a:outerShdw dist="20000" dir="5400000" rotWithShape="0">
              <a:srgbClr val="000000">
                <a:alpha val="37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Processing and Cleaning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Can 57">
            <a:extLst>
              <a:ext uri="{FF2B5EF4-FFF2-40B4-BE49-F238E27FC236}">
                <a16:creationId xmlns:a16="http://schemas.microsoft.com/office/drawing/2014/main" id="{14A42F63-48C3-DAD2-8B59-358C1D291BF1}"/>
              </a:ext>
            </a:extLst>
          </p:cNvPr>
          <p:cNvSpPr>
            <a:spLocks noChangeArrowheads="1"/>
          </p:cNvSpPr>
          <p:nvPr/>
        </p:nvSpPr>
        <p:spPr bwMode="auto">
          <a:xfrm>
            <a:off x="5456931" y="3094357"/>
            <a:ext cx="733425"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nip Diagonal Corner Rectangle 59">
            <a:extLst>
              <a:ext uri="{FF2B5EF4-FFF2-40B4-BE49-F238E27FC236}">
                <a16:creationId xmlns:a16="http://schemas.microsoft.com/office/drawing/2014/main" id="{2178EE5E-7747-A315-0DB6-02CEA78AE0EC}"/>
              </a:ext>
            </a:extLst>
          </p:cNvPr>
          <p:cNvSpPr>
            <a:spLocks/>
          </p:cNvSpPr>
          <p:nvPr/>
        </p:nvSpPr>
        <p:spPr bwMode="auto">
          <a:xfrm>
            <a:off x="5348940" y="4489128"/>
            <a:ext cx="1793875" cy="465138"/>
          </a:xfrm>
          <a:custGeom>
            <a:avLst/>
            <a:gdLst>
              <a:gd name="T0" fmla="*/ 0 w 1793875"/>
              <a:gd name="T1" fmla="*/ 0 h 464820"/>
              <a:gd name="T2" fmla="*/ 1716403 w 1793875"/>
              <a:gd name="T3" fmla="*/ 0 h 464820"/>
              <a:gd name="T4" fmla="*/ 1793875 w 1793875"/>
              <a:gd name="T5" fmla="*/ 77472 h 464820"/>
              <a:gd name="T6" fmla="*/ 1793875 w 1793875"/>
              <a:gd name="T7" fmla="*/ 464820 h 464820"/>
              <a:gd name="T8" fmla="*/ 1793875 w 1793875"/>
              <a:gd name="T9" fmla="*/ 464820 h 464820"/>
              <a:gd name="T10" fmla="*/ 77472 w 1793875"/>
              <a:gd name="T11" fmla="*/ 464820 h 464820"/>
              <a:gd name="T12" fmla="*/ 0 w 1793875"/>
              <a:gd name="T13" fmla="*/ 387348 h 464820"/>
              <a:gd name="T14" fmla="*/ 0 w 1793875"/>
              <a:gd name="T15" fmla="*/ 0 h 464820"/>
              <a:gd name="T16" fmla="*/ 0 60000 65536"/>
              <a:gd name="T17" fmla="*/ 0 60000 65536"/>
              <a:gd name="T18" fmla="*/ 0 60000 65536"/>
              <a:gd name="T19" fmla="*/ 0 60000 65536"/>
              <a:gd name="T20" fmla="*/ 0 60000 65536"/>
              <a:gd name="T21" fmla="*/ 0 60000 65536"/>
              <a:gd name="T22" fmla="*/ 0 60000 65536"/>
              <a:gd name="T23" fmla="*/ 0 60000 65536"/>
              <a:gd name="T24" fmla="*/ 0 w 1793875"/>
              <a:gd name="T25" fmla="*/ 0 h 464820"/>
              <a:gd name="T26" fmla="*/ 1793875 w 1793875"/>
              <a:gd name="T27" fmla="*/ 464820 h 4648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3875" h="464820">
                <a:moveTo>
                  <a:pt x="0" y="0"/>
                </a:moveTo>
                <a:lnTo>
                  <a:pt x="1716403" y="0"/>
                </a:lnTo>
                <a:lnTo>
                  <a:pt x="1793875" y="77472"/>
                </a:lnTo>
                <a:lnTo>
                  <a:pt x="1793875" y="464820"/>
                </a:lnTo>
                <a:lnTo>
                  <a:pt x="77472" y="464820"/>
                </a:lnTo>
                <a:lnTo>
                  <a:pt x="0" y="387348"/>
                </a:lnTo>
                <a:lnTo>
                  <a:pt x="0" y="0"/>
                </a:lnTo>
                <a:close/>
              </a:path>
            </a:pathLst>
          </a:cu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Best Model by 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0">
            <a:extLst>
              <a:ext uri="{FF2B5EF4-FFF2-40B4-BE49-F238E27FC236}">
                <a16:creationId xmlns:a16="http://schemas.microsoft.com/office/drawing/2014/main" id="{D8125102-5CCD-045D-4790-D66EE35E3C3C}"/>
              </a:ext>
            </a:extLst>
          </p:cNvPr>
          <p:cNvSpPr>
            <a:spLocks noChangeArrowheads="1"/>
          </p:cNvSpPr>
          <p:nvPr/>
        </p:nvSpPr>
        <p:spPr bwMode="auto">
          <a:xfrm>
            <a:off x="4697412" y="5566177"/>
            <a:ext cx="2552700" cy="404813"/>
          </a:xfrm>
          <a:prstGeom prst="rect">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Finding Water quality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Parallelogram 61">
            <a:extLst>
              <a:ext uri="{FF2B5EF4-FFF2-40B4-BE49-F238E27FC236}">
                <a16:creationId xmlns:a16="http://schemas.microsoft.com/office/drawing/2014/main" id="{3918B18E-4995-6CA8-401C-98E5F44AB338}"/>
              </a:ext>
            </a:extLst>
          </p:cNvPr>
          <p:cNvSpPr>
            <a:spLocks noChangeArrowheads="1"/>
          </p:cNvSpPr>
          <p:nvPr/>
        </p:nvSpPr>
        <p:spPr bwMode="auto">
          <a:xfrm>
            <a:off x="1981546" y="4556892"/>
            <a:ext cx="2457450" cy="422275"/>
          </a:xfrm>
          <a:prstGeom prst="parallelogram">
            <a:avLst>
              <a:gd name="adj" fmla="val 25003"/>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Classification ML Algorithms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n 62">
            <a:extLst>
              <a:ext uri="{FF2B5EF4-FFF2-40B4-BE49-F238E27FC236}">
                <a16:creationId xmlns:a16="http://schemas.microsoft.com/office/drawing/2014/main" id="{5C8F2A00-CC1E-7361-D79E-BFCE6F00C9E0}"/>
              </a:ext>
            </a:extLst>
          </p:cNvPr>
          <p:cNvSpPr>
            <a:spLocks noChangeArrowheads="1"/>
          </p:cNvSpPr>
          <p:nvPr/>
        </p:nvSpPr>
        <p:spPr bwMode="auto">
          <a:xfrm>
            <a:off x="3820987" y="3163862"/>
            <a:ext cx="768350" cy="801687"/>
          </a:xfrm>
          <a:prstGeom prst="can">
            <a:avLst>
              <a:gd name="adj" fmla="val 24969"/>
            </a:avLst>
          </a:prstGeom>
          <a:gradFill rotWithShape="1">
            <a:gsLst>
              <a:gs pos="0">
                <a:srgbClr val="9B9B9B"/>
              </a:gs>
              <a:gs pos="50000">
                <a:srgbClr val="8E8E8E"/>
              </a:gs>
              <a:gs pos="100000">
                <a:srgbClr val="797979"/>
              </a:gs>
            </a:gsLst>
            <a:lin ang="5400000"/>
          </a:gradFill>
          <a:ln w="635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Training 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BEC6E08C-633B-6132-6926-A8C355086169}"/>
              </a:ext>
            </a:extLst>
          </p:cNvPr>
          <p:cNvCxnSpPr>
            <a:cxnSpLocks/>
          </p:cNvCxnSpPr>
          <p:nvPr/>
        </p:nvCxnSpPr>
        <p:spPr>
          <a:xfrm flipV="1">
            <a:off x="4466208" y="4768029"/>
            <a:ext cx="882732" cy="69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770EC7E-CADC-82DB-47FA-C368753CD8B8}"/>
              </a:ext>
            </a:extLst>
          </p:cNvPr>
          <p:cNvCxnSpPr>
            <a:cxnSpLocks/>
          </p:cNvCxnSpPr>
          <p:nvPr/>
        </p:nvCxnSpPr>
        <p:spPr>
          <a:xfrm>
            <a:off x="6182674" y="4931653"/>
            <a:ext cx="0" cy="63452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3" name="Straight Arrow Connector 12">
            <a:extLst>
              <a:ext uri="{FF2B5EF4-FFF2-40B4-BE49-F238E27FC236}">
                <a16:creationId xmlns:a16="http://schemas.microsoft.com/office/drawing/2014/main" id="{B25EBA2E-4DF9-F0AB-8AF3-B032A43D2C95}"/>
              </a:ext>
            </a:extLst>
          </p:cNvPr>
          <p:cNvCxnSpPr>
            <a:cxnSpLocks/>
          </p:cNvCxnSpPr>
          <p:nvPr/>
        </p:nvCxnSpPr>
        <p:spPr>
          <a:xfrm>
            <a:off x="4081338" y="4001294"/>
            <a:ext cx="0" cy="600182"/>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4" name="Straight Arrow Connector 13">
            <a:extLst>
              <a:ext uri="{FF2B5EF4-FFF2-40B4-BE49-F238E27FC236}">
                <a16:creationId xmlns:a16="http://schemas.microsoft.com/office/drawing/2014/main" id="{F2AA4CCD-5981-9F33-3E3F-84D68987A4A8}"/>
              </a:ext>
            </a:extLst>
          </p:cNvPr>
          <p:cNvCxnSpPr/>
          <p:nvPr/>
        </p:nvCxnSpPr>
        <p:spPr>
          <a:xfrm>
            <a:off x="5823643" y="4001294"/>
            <a:ext cx="0" cy="4140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5" name="Straight Arrow Connector 14">
            <a:extLst>
              <a:ext uri="{FF2B5EF4-FFF2-40B4-BE49-F238E27FC236}">
                <a16:creationId xmlns:a16="http://schemas.microsoft.com/office/drawing/2014/main" id="{3170CD2A-7F68-E796-46CF-040DE0A348F2}"/>
              </a:ext>
            </a:extLst>
          </p:cNvPr>
          <p:cNvCxnSpPr>
            <a:cxnSpLocks/>
          </p:cNvCxnSpPr>
          <p:nvPr/>
        </p:nvCxnSpPr>
        <p:spPr>
          <a:xfrm flipH="1">
            <a:off x="4466208" y="2883842"/>
            <a:ext cx="423292" cy="190818"/>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 name="Straight Arrow Connector 15">
            <a:extLst>
              <a:ext uri="{FF2B5EF4-FFF2-40B4-BE49-F238E27FC236}">
                <a16:creationId xmlns:a16="http://schemas.microsoft.com/office/drawing/2014/main" id="{388BDEF7-84AF-9ADE-E112-D409B29981C9}"/>
              </a:ext>
            </a:extLst>
          </p:cNvPr>
          <p:cNvCxnSpPr>
            <a:cxnSpLocks/>
          </p:cNvCxnSpPr>
          <p:nvPr/>
        </p:nvCxnSpPr>
        <p:spPr>
          <a:xfrm>
            <a:off x="4954587" y="2865604"/>
            <a:ext cx="441926" cy="211274"/>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 name="Straight Arrow Connector 16">
            <a:extLst>
              <a:ext uri="{FF2B5EF4-FFF2-40B4-BE49-F238E27FC236}">
                <a16:creationId xmlns:a16="http://schemas.microsoft.com/office/drawing/2014/main" id="{FD623460-0783-CB3B-AE50-EA2B6EE9C694}"/>
              </a:ext>
            </a:extLst>
          </p:cNvPr>
          <p:cNvCxnSpPr/>
          <p:nvPr/>
        </p:nvCxnSpPr>
        <p:spPr>
          <a:xfrm>
            <a:off x="5025480" y="2242186"/>
            <a:ext cx="0" cy="3276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8" name="Rectangle 15">
            <a:extLst>
              <a:ext uri="{FF2B5EF4-FFF2-40B4-BE49-F238E27FC236}">
                <a16:creationId xmlns:a16="http://schemas.microsoft.com/office/drawing/2014/main" id="{75C33C01-5A0E-0AC2-3806-637A141B2D5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23">
            <a:extLst>
              <a:ext uri="{FF2B5EF4-FFF2-40B4-BE49-F238E27FC236}">
                <a16:creationId xmlns:a16="http://schemas.microsoft.com/office/drawing/2014/main" id="{CC13173D-4396-3F8E-3BA0-094E7EAD71E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1" name="TextBox 20">
            <a:extLst>
              <a:ext uri="{FF2B5EF4-FFF2-40B4-BE49-F238E27FC236}">
                <a16:creationId xmlns:a16="http://schemas.microsoft.com/office/drawing/2014/main" id="{764FE8F3-13C4-130B-5567-6183263868E9}"/>
              </a:ext>
            </a:extLst>
          </p:cNvPr>
          <p:cNvSpPr txBox="1"/>
          <p:nvPr/>
        </p:nvSpPr>
        <p:spPr>
          <a:xfrm>
            <a:off x="838200" y="123656"/>
            <a:ext cx="8835632" cy="1446550"/>
          </a:xfrm>
          <a:prstGeom prst="rect">
            <a:avLst/>
          </a:prstGeom>
          <a:noFill/>
        </p:spPr>
        <p:txBody>
          <a:bodyPr wrap="square">
            <a:spAutoFit/>
          </a:bodyPr>
          <a:lstStyle/>
          <a:p>
            <a:r>
              <a:rPr lang="en-US" sz="4400" dirty="0">
                <a:solidFill>
                  <a:prstClr val="black"/>
                </a:solidFill>
                <a:latin typeface="Times New Roman" panose="02020603050405020304"/>
                <a:ea typeface="+mj-ea"/>
                <a:cs typeface="+mj-cs"/>
              </a:rPr>
              <a:t>SYSTEM DESIGN-</a:t>
            </a:r>
          </a:p>
          <a:p>
            <a:r>
              <a:rPr lang="en-US" sz="4400" dirty="0">
                <a:solidFill>
                  <a:prstClr val="black"/>
                </a:solidFill>
                <a:latin typeface="Times New Roman" panose="02020603050405020304"/>
                <a:ea typeface="+mj-ea"/>
                <a:cs typeface="+mj-cs"/>
              </a:rPr>
              <a:t>DATA FLOW </a:t>
            </a:r>
            <a:r>
              <a:rPr kumimoji="0" lang="en-US" sz="4400" b="0" i="0" u="none" strike="noStrike" kern="1200" cap="none" spc="0" normalizeH="0" baseline="0" noProof="0" dirty="0">
                <a:ln>
                  <a:noFill/>
                </a:ln>
                <a:solidFill>
                  <a:prstClr val="black"/>
                </a:solidFill>
                <a:effectLst/>
                <a:uLnTx/>
                <a:uFillTx/>
                <a:latin typeface="Times New Roman" panose="02020603050405020304"/>
                <a:ea typeface="+mj-ea"/>
                <a:cs typeface="+mj-cs"/>
              </a:rPr>
              <a:t>DIAGRAM</a:t>
            </a:r>
            <a:endParaRPr lang="en-US" dirty="0"/>
          </a:p>
        </p:txBody>
      </p:sp>
    </p:spTree>
    <p:extLst>
      <p:ext uri="{BB962C8B-B14F-4D97-AF65-F5344CB8AC3E}">
        <p14:creationId xmlns:p14="http://schemas.microsoft.com/office/powerpoint/2010/main" val="4005379212"/>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2041</Words>
  <Application>Microsoft Office PowerPoint</Application>
  <PresentationFormat>Widescreen</PresentationFormat>
  <Paragraphs>166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Evaluating and Classifying Water Quality using Machine Learning Technique</vt:lpstr>
      <vt:lpstr>INTRODUCTION</vt:lpstr>
      <vt:lpstr>LITERATURE SURVEY</vt:lpstr>
      <vt:lpstr>PowerPoint Presentation</vt:lpstr>
      <vt:lpstr>PowerPoint Presentation</vt:lpstr>
      <vt:lpstr>PROBLEM DEFINITION</vt:lpstr>
      <vt:lpstr>DEVOLOPMENT ENVIRONMENT</vt:lpstr>
      <vt:lpstr>SYSTEM ARCHITECTURE</vt:lpstr>
      <vt:lpstr>.</vt:lpstr>
      <vt:lpstr>ER DIADGRAM</vt:lpstr>
      <vt:lpstr>UML DIAGRAMS -USE CASE DIAGEAM</vt:lpstr>
      <vt:lpstr>CLASS DIAGRAM</vt:lpstr>
      <vt:lpstr>SEQUENCE DIAGRAM</vt:lpstr>
      <vt:lpstr>ACTIVITY DIAGRAM</vt:lpstr>
      <vt:lpstr>List of Modules: </vt:lpstr>
      <vt:lpstr>MODULES DESCRIPTION</vt:lpstr>
      <vt:lpstr>.</vt:lpstr>
      <vt:lpstr>.</vt:lpstr>
      <vt:lpstr>PERFORMANCE ANALYSIS</vt:lpstr>
      <vt:lpstr>OUTPUT SCREENSHOT</vt:lpstr>
      <vt:lpstr>ENTERING VALUES OF PARAMETERS</vt:lpstr>
      <vt:lpstr>PREDICTING WATER QUALITY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and Classifying Water Quality using Machine Learning Technique</dc:title>
  <dc:creator>GOWTHAMI D</dc:creator>
  <cp:lastModifiedBy>GOWTHAMI D</cp:lastModifiedBy>
  <cp:revision>27</cp:revision>
  <dcterms:created xsi:type="dcterms:W3CDTF">2022-05-11T06:05:47Z</dcterms:created>
  <dcterms:modified xsi:type="dcterms:W3CDTF">2022-05-23T05:34:45Z</dcterms:modified>
</cp:coreProperties>
</file>