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61" r:id="rId4"/>
    <p:sldId id="265" r:id="rId5"/>
    <p:sldId id="263" r:id="rId6"/>
    <p:sldId id="283" r:id="rId7"/>
    <p:sldId id="284" r:id="rId8"/>
    <p:sldId id="285" r:id="rId9"/>
    <p:sldId id="286" r:id="rId10"/>
    <p:sldId id="287" r:id="rId11"/>
    <p:sldId id="257" r:id="rId12"/>
    <p:sldId id="269" r:id="rId13"/>
    <p:sldId id="28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5137-C465-4904-B6FE-3A64F553E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203D03-7AC0-4BAB-B134-2ADDD44E15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696C30-2B49-4581-BAD9-C02745AA0362}"/>
              </a:ext>
            </a:extLst>
          </p:cNvPr>
          <p:cNvSpPr>
            <a:spLocks noGrp="1"/>
          </p:cNvSpPr>
          <p:nvPr>
            <p:ph type="dt" sz="half" idx="10"/>
          </p:nvPr>
        </p:nvSpPr>
        <p:spPr/>
        <p:txBody>
          <a:bodyPr/>
          <a:lstStyle/>
          <a:p>
            <a:fld id="{BD8742F0-04C5-4683-B7B2-F4281DA3C3CE}" type="datetimeFigureOut">
              <a:rPr lang="en-US" smtClean="0"/>
              <a:t>5/10/2022</a:t>
            </a:fld>
            <a:endParaRPr lang="en-US"/>
          </a:p>
        </p:txBody>
      </p:sp>
      <p:sp>
        <p:nvSpPr>
          <p:cNvPr id="5" name="Footer Placeholder 4">
            <a:extLst>
              <a:ext uri="{FF2B5EF4-FFF2-40B4-BE49-F238E27FC236}">
                <a16:creationId xmlns:a16="http://schemas.microsoft.com/office/drawing/2014/main" id="{AADD7FB6-39AB-4EBD-A2CF-3AEFECAA6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488F7-5332-455C-BB7A-15C9B5FC6971}"/>
              </a:ext>
            </a:extLst>
          </p:cNvPr>
          <p:cNvSpPr>
            <a:spLocks noGrp="1"/>
          </p:cNvSpPr>
          <p:nvPr>
            <p:ph type="sldNum" sz="quarter" idx="12"/>
          </p:nvPr>
        </p:nvSpPr>
        <p:spPr/>
        <p:txBody>
          <a:bodyPr/>
          <a:lstStyle/>
          <a:p>
            <a:fld id="{DDD98E71-9B52-4B7E-8EE3-A19796C0CE4B}" type="slidenum">
              <a:rPr lang="en-US" smtClean="0"/>
              <a:t>‹#›</a:t>
            </a:fld>
            <a:endParaRPr lang="en-US"/>
          </a:p>
        </p:txBody>
      </p:sp>
    </p:spTree>
    <p:extLst>
      <p:ext uri="{BB962C8B-B14F-4D97-AF65-F5344CB8AC3E}">
        <p14:creationId xmlns:p14="http://schemas.microsoft.com/office/powerpoint/2010/main" val="16555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700F-77DB-449F-93D1-8994AA3EA5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ACB3B1-CBF7-4272-8A8F-5F0F928788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D8A2B-15EF-4A13-8B79-205DCFF44332}"/>
              </a:ext>
            </a:extLst>
          </p:cNvPr>
          <p:cNvSpPr>
            <a:spLocks noGrp="1"/>
          </p:cNvSpPr>
          <p:nvPr>
            <p:ph type="dt" sz="half" idx="10"/>
          </p:nvPr>
        </p:nvSpPr>
        <p:spPr/>
        <p:txBody>
          <a:bodyPr/>
          <a:lstStyle/>
          <a:p>
            <a:fld id="{BD8742F0-04C5-4683-B7B2-F4281DA3C3CE}" type="datetimeFigureOut">
              <a:rPr lang="en-US" smtClean="0"/>
              <a:t>5/10/2022</a:t>
            </a:fld>
            <a:endParaRPr lang="en-US"/>
          </a:p>
        </p:txBody>
      </p:sp>
      <p:sp>
        <p:nvSpPr>
          <p:cNvPr id="5" name="Footer Placeholder 4">
            <a:extLst>
              <a:ext uri="{FF2B5EF4-FFF2-40B4-BE49-F238E27FC236}">
                <a16:creationId xmlns:a16="http://schemas.microsoft.com/office/drawing/2014/main" id="{4C426462-C461-4B43-BE02-C42EB2AEC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A1F48-FB74-4102-A993-F88871E6B923}"/>
              </a:ext>
            </a:extLst>
          </p:cNvPr>
          <p:cNvSpPr>
            <a:spLocks noGrp="1"/>
          </p:cNvSpPr>
          <p:nvPr>
            <p:ph type="sldNum" sz="quarter" idx="12"/>
          </p:nvPr>
        </p:nvSpPr>
        <p:spPr/>
        <p:txBody>
          <a:bodyPr/>
          <a:lstStyle/>
          <a:p>
            <a:fld id="{DDD98E71-9B52-4B7E-8EE3-A19796C0CE4B}" type="slidenum">
              <a:rPr lang="en-US" smtClean="0"/>
              <a:t>‹#›</a:t>
            </a:fld>
            <a:endParaRPr lang="en-US"/>
          </a:p>
        </p:txBody>
      </p:sp>
    </p:spTree>
    <p:extLst>
      <p:ext uri="{BB962C8B-B14F-4D97-AF65-F5344CB8AC3E}">
        <p14:creationId xmlns:p14="http://schemas.microsoft.com/office/powerpoint/2010/main" val="154151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20107-16E6-4A90-8497-EC9C08BB94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A1921C-83AB-4F51-9DD7-7300D68E3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15366-0A96-4031-A313-192E7C5D5D1F}"/>
              </a:ext>
            </a:extLst>
          </p:cNvPr>
          <p:cNvSpPr>
            <a:spLocks noGrp="1"/>
          </p:cNvSpPr>
          <p:nvPr>
            <p:ph type="dt" sz="half" idx="10"/>
          </p:nvPr>
        </p:nvSpPr>
        <p:spPr/>
        <p:txBody>
          <a:bodyPr/>
          <a:lstStyle/>
          <a:p>
            <a:fld id="{BD8742F0-04C5-4683-B7B2-F4281DA3C3CE}" type="datetimeFigureOut">
              <a:rPr lang="en-US" smtClean="0"/>
              <a:t>5/10/2022</a:t>
            </a:fld>
            <a:endParaRPr lang="en-US"/>
          </a:p>
        </p:txBody>
      </p:sp>
      <p:sp>
        <p:nvSpPr>
          <p:cNvPr id="5" name="Footer Placeholder 4">
            <a:extLst>
              <a:ext uri="{FF2B5EF4-FFF2-40B4-BE49-F238E27FC236}">
                <a16:creationId xmlns:a16="http://schemas.microsoft.com/office/drawing/2014/main" id="{53FDA991-7AD0-4C4F-BED1-18D3A8F90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5AE29-2C26-44E2-98ED-DA65ABF5AF33}"/>
              </a:ext>
            </a:extLst>
          </p:cNvPr>
          <p:cNvSpPr>
            <a:spLocks noGrp="1"/>
          </p:cNvSpPr>
          <p:nvPr>
            <p:ph type="sldNum" sz="quarter" idx="12"/>
          </p:nvPr>
        </p:nvSpPr>
        <p:spPr/>
        <p:txBody>
          <a:bodyPr/>
          <a:lstStyle/>
          <a:p>
            <a:fld id="{DDD98E71-9B52-4B7E-8EE3-A19796C0CE4B}" type="slidenum">
              <a:rPr lang="en-US" smtClean="0"/>
              <a:t>‹#›</a:t>
            </a:fld>
            <a:endParaRPr lang="en-US"/>
          </a:p>
        </p:txBody>
      </p:sp>
    </p:spTree>
    <p:extLst>
      <p:ext uri="{BB962C8B-B14F-4D97-AF65-F5344CB8AC3E}">
        <p14:creationId xmlns:p14="http://schemas.microsoft.com/office/powerpoint/2010/main" val="2216143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6145-1074-427A-A3E5-EC82CAA76E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56A9F-D5FF-4A59-8B95-E271D4FF48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66D0F-0B8F-4E80-92CF-31313C41B95F}"/>
              </a:ext>
            </a:extLst>
          </p:cNvPr>
          <p:cNvSpPr>
            <a:spLocks noGrp="1"/>
          </p:cNvSpPr>
          <p:nvPr>
            <p:ph type="dt" sz="half" idx="10"/>
          </p:nvPr>
        </p:nvSpPr>
        <p:spPr/>
        <p:txBody>
          <a:bodyPr/>
          <a:lstStyle/>
          <a:p>
            <a:fld id="{BD8742F0-04C5-4683-B7B2-F4281DA3C3CE}" type="datetimeFigureOut">
              <a:rPr lang="en-US" smtClean="0"/>
              <a:t>5/10/2022</a:t>
            </a:fld>
            <a:endParaRPr lang="en-US"/>
          </a:p>
        </p:txBody>
      </p:sp>
      <p:sp>
        <p:nvSpPr>
          <p:cNvPr id="5" name="Footer Placeholder 4">
            <a:extLst>
              <a:ext uri="{FF2B5EF4-FFF2-40B4-BE49-F238E27FC236}">
                <a16:creationId xmlns:a16="http://schemas.microsoft.com/office/drawing/2014/main" id="{CA00C9B8-AEB2-49D1-8EA4-C226E8B7F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6403D-6EBE-4CE9-9881-1C4BFF5355FB}"/>
              </a:ext>
            </a:extLst>
          </p:cNvPr>
          <p:cNvSpPr>
            <a:spLocks noGrp="1"/>
          </p:cNvSpPr>
          <p:nvPr>
            <p:ph type="sldNum" sz="quarter" idx="12"/>
          </p:nvPr>
        </p:nvSpPr>
        <p:spPr/>
        <p:txBody>
          <a:bodyPr/>
          <a:lstStyle/>
          <a:p>
            <a:fld id="{DDD98E71-9B52-4B7E-8EE3-A19796C0CE4B}" type="slidenum">
              <a:rPr lang="en-US" smtClean="0"/>
              <a:t>‹#›</a:t>
            </a:fld>
            <a:endParaRPr lang="en-US"/>
          </a:p>
        </p:txBody>
      </p:sp>
    </p:spTree>
    <p:extLst>
      <p:ext uri="{BB962C8B-B14F-4D97-AF65-F5344CB8AC3E}">
        <p14:creationId xmlns:p14="http://schemas.microsoft.com/office/powerpoint/2010/main" val="224385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FDF0-10C4-4317-A0FE-8D98394E0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E8C03F-7325-45BA-95F2-3EFD000145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AB494D-DECA-4282-8B0D-3809C198E313}"/>
              </a:ext>
            </a:extLst>
          </p:cNvPr>
          <p:cNvSpPr>
            <a:spLocks noGrp="1"/>
          </p:cNvSpPr>
          <p:nvPr>
            <p:ph type="dt" sz="half" idx="10"/>
          </p:nvPr>
        </p:nvSpPr>
        <p:spPr/>
        <p:txBody>
          <a:bodyPr/>
          <a:lstStyle/>
          <a:p>
            <a:fld id="{BD8742F0-04C5-4683-B7B2-F4281DA3C3CE}" type="datetimeFigureOut">
              <a:rPr lang="en-US" smtClean="0"/>
              <a:t>5/10/2022</a:t>
            </a:fld>
            <a:endParaRPr lang="en-US"/>
          </a:p>
        </p:txBody>
      </p:sp>
      <p:sp>
        <p:nvSpPr>
          <p:cNvPr id="5" name="Footer Placeholder 4">
            <a:extLst>
              <a:ext uri="{FF2B5EF4-FFF2-40B4-BE49-F238E27FC236}">
                <a16:creationId xmlns:a16="http://schemas.microsoft.com/office/drawing/2014/main" id="{6F3A3593-A220-4394-A441-8C3DAB4D2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176D1-465B-42E5-9049-8013531660F1}"/>
              </a:ext>
            </a:extLst>
          </p:cNvPr>
          <p:cNvSpPr>
            <a:spLocks noGrp="1"/>
          </p:cNvSpPr>
          <p:nvPr>
            <p:ph type="sldNum" sz="quarter" idx="12"/>
          </p:nvPr>
        </p:nvSpPr>
        <p:spPr/>
        <p:txBody>
          <a:bodyPr/>
          <a:lstStyle/>
          <a:p>
            <a:fld id="{DDD98E71-9B52-4B7E-8EE3-A19796C0CE4B}" type="slidenum">
              <a:rPr lang="en-US" smtClean="0"/>
              <a:t>‹#›</a:t>
            </a:fld>
            <a:endParaRPr lang="en-US"/>
          </a:p>
        </p:txBody>
      </p:sp>
    </p:spTree>
    <p:extLst>
      <p:ext uri="{BB962C8B-B14F-4D97-AF65-F5344CB8AC3E}">
        <p14:creationId xmlns:p14="http://schemas.microsoft.com/office/powerpoint/2010/main" val="264370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AC99-956D-4C76-9245-F55B1B4F4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9286DF-36C5-434E-A428-3F402E448D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AB4298-820D-4492-B91D-E651B94332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01FA6F-21B8-4D03-8BAA-10D438DF9240}"/>
              </a:ext>
            </a:extLst>
          </p:cNvPr>
          <p:cNvSpPr>
            <a:spLocks noGrp="1"/>
          </p:cNvSpPr>
          <p:nvPr>
            <p:ph type="dt" sz="half" idx="10"/>
          </p:nvPr>
        </p:nvSpPr>
        <p:spPr/>
        <p:txBody>
          <a:bodyPr/>
          <a:lstStyle/>
          <a:p>
            <a:fld id="{BD8742F0-04C5-4683-B7B2-F4281DA3C3CE}" type="datetimeFigureOut">
              <a:rPr lang="en-US" smtClean="0"/>
              <a:t>5/10/2022</a:t>
            </a:fld>
            <a:endParaRPr lang="en-US"/>
          </a:p>
        </p:txBody>
      </p:sp>
      <p:sp>
        <p:nvSpPr>
          <p:cNvPr id="6" name="Footer Placeholder 5">
            <a:extLst>
              <a:ext uri="{FF2B5EF4-FFF2-40B4-BE49-F238E27FC236}">
                <a16:creationId xmlns:a16="http://schemas.microsoft.com/office/drawing/2014/main" id="{29237991-CD19-42FA-86A4-5517CB388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75E5C-3700-4849-A42E-4C2B01BC8C00}"/>
              </a:ext>
            </a:extLst>
          </p:cNvPr>
          <p:cNvSpPr>
            <a:spLocks noGrp="1"/>
          </p:cNvSpPr>
          <p:nvPr>
            <p:ph type="sldNum" sz="quarter" idx="12"/>
          </p:nvPr>
        </p:nvSpPr>
        <p:spPr/>
        <p:txBody>
          <a:bodyPr/>
          <a:lstStyle/>
          <a:p>
            <a:fld id="{DDD98E71-9B52-4B7E-8EE3-A19796C0CE4B}" type="slidenum">
              <a:rPr lang="en-US" smtClean="0"/>
              <a:t>‹#›</a:t>
            </a:fld>
            <a:endParaRPr lang="en-US"/>
          </a:p>
        </p:txBody>
      </p:sp>
    </p:spTree>
    <p:extLst>
      <p:ext uri="{BB962C8B-B14F-4D97-AF65-F5344CB8AC3E}">
        <p14:creationId xmlns:p14="http://schemas.microsoft.com/office/powerpoint/2010/main" val="3573209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362D-5628-4F17-9955-99340672DF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A2F267-9AFB-46E0-87D8-04A0443C8B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A0D26D-9F08-4772-8DC0-49201D892D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44532C-9F48-43C9-8564-E2BAD0098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6956BF-6E4F-42E6-8E2F-FFEEE45309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BF5DBB-15ED-43DB-B80A-96C5BEE6C0BF}"/>
              </a:ext>
            </a:extLst>
          </p:cNvPr>
          <p:cNvSpPr>
            <a:spLocks noGrp="1"/>
          </p:cNvSpPr>
          <p:nvPr>
            <p:ph type="dt" sz="half" idx="10"/>
          </p:nvPr>
        </p:nvSpPr>
        <p:spPr/>
        <p:txBody>
          <a:bodyPr/>
          <a:lstStyle/>
          <a:p>
            <a:fld id="{BD8742F0-04C5-4683-B7B2-F4281DA3C3CE}" type="datetimeFigureOut">
              <a:rPr lang="en-US" smtClean="0"/>
              <a:t>5/10/2022</a:t>
            </a:fld>
            <a:endParaRPr lang="en-US"/>
          </a:p>
        </p:txBody>
      </p:sp>
      <p:sp>
        <p:nvSpPr>
          <p:cNvPr id="8" name="Footer Placeholder 7">
            <a:extLst>
              <a:ext uri="{FF2B5EF4-FFF2-40B4-BE49-F238E27FC236}">
                <a16:creationId xmlns:a16="http://schemas.microsoft.com/office/drawing/2014/main" id="{BEE9B808-335F-444C-B9E3-16934BFB53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E39A26-9005-444E-87B2-84CB73A6F56C}"/>
              </a:ext>
            </a:extLst>
          </p:cNvPr>
          <p:cNvSpPr>
            <a:spLocks noGrp="1"/>
          </p:cNvSpPr>
          <p:nvPr>
            <p:ph type="sldNum" sz="quarter" idx="12"/>
          </p:nvPr>
        </p:nvSpPr>
        <p:spPr/>
        <p:txBody>
          <a:bodyPr/>
          <a:lstStyle/>
          <a:p>
            <a:fld id="{DDD98E71-9B52-4B7E-8EE3-A19796C0CE4B}" type="slidenum">
              <a:rPr lang="en-US" smtClean="0"/>
              <a:t>‹#›</a:t>
            </a:fld>
            <a:endParaRPr lang="en-US"/>
          </a:p>
        </p:txBody>
      </p:sp>
    </p:spTree>
    <p:extLst>
      <p:ext uri="{BB962C8B-B14F-4D97-AF65-F5344CB8AC3E}">
        <p14:creationId xmlns:p14="http://schemas.microsoft.com/office/powerpoint/2010/main" val="1109205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8818-EDC8-49C7-9EDC-6F66612991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585E29-671C-4B8E-9EA8-024EC0270C39}"/>
              </a:ext>
            </a:extLst>
          </p:cNvPr>
          <p:cNvSpPr>
            <a:spLocks noGrp="1"/>
          </p:cNvSpPr>
          <p:nvPr>
            <p:ph type="dt" sz="half" idx="10"/>
          </p:nvPr>
        </p:nvSpPr>
        <p:spPr/>
        <p:txBody>
          <a:bodyPr/>
          <a:lstStyle/>
          <a:p>
            <a:fld id="{BD8742F0-04C5-4683-B7B2-F4281DA3C3CE}" type="datetimeFigureOut">
              <a:rPr lang="en-US" smtClean="0"/>
              <a:t>5/10/2022</a:t>
            </a:fld>
            <a:endParaRPr lang="en-US"/>
          </a:p>
        </p:txBody>
      </p:sp>
      <p:sp>
        <p:nvSpPr>
          <p:cNvPr id="4" name="Footer Placeholder 3">
            <a:extLst>
              <a:ext uri="{FF2B5EF4-FFF2-40B4-BE49-F238E27FC236}">
                <a16:creationId xmlns:a16="http://schemas.microsoft.com/office/drawing/2014/main" id="{C8F2CF79-2DAC-462D-867A-BEBF13E84E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2D643D-9773-4744-9C2A-27A3712D2E03}"/>
              </a:ext>
            </a:extLst>
          </p:cNvPr>
          <p:cNvSpPr>
            <a:spLocks noGrp="1"/>
          </p:cNvSpPr>
          <p:nvPr>
            <p:ph type="sldNum" sz="quarter" idx="12"/>
          </p:nvPr>
        </p:nvSpPr>
        <p:spPr/>
        <p:txBody>
          <a:bodyPr/>
          <a:lstStyle/>
          <a:p>
            <a:fld id="{DDD98E71-9B52-4B7E-8EE3-A19796C0CE4B}" type="slidenum">
              <a:rPr lang="en-US" smtClean="0"/>
              <a:t>‹#›</a:t>
            </a:fld>
            <a:endParaRPr lang="en-US"/>
          </a:p>
        </p:txBody>
      </p:sp>
    </p:spTree>
    <p:extLst>
      <p:ext uri="{BB962C8B-B14F-4D97-AF65-F5344CB8AC3E}">
        <p14:creationId xmlns:p14="http://schemas.microsoft.com/office/powerpoint/2010/main" val="206070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1045F1-C04B-45CC-95EB-75AA0F8403C9}"/>
              </a:ext>
            </a:extLst>
          </p:cNvPr>
          <p:cNvSpPr>
            <a:spLocks noGrp="1"/>
          </p:cNvSpPr>
          <p:nvPr>
            <p:ph type="dt" sz="half" idx="10"/>
          </p:nvPr>
        </p:nvSpPr>
        <p:spPr/>
        <p:txBody>
          <a:bodyPr/>
          <a:lstStyle/>
          <a:p>
            <a:fld id="{BD8742F0-04C5-4683-B7B2-F4281DA3C3CE}" type="datetimeFigureOut">
              <a:rPr lang="en-US" smtClean="0"/>
              <a:t>5/10/2022</a:t>
            </a:fld>
            <a:endParaRPr lang="en-US"/>
          </a:p>
        </p:txBody>
      </p:sp>
      <p:sp>
        <p:nvSpPr>
          <p:cNvPr id="3" name="Footer Placeholder 2">
            <a:extLst>
              <a:ext uri="{FF2B5EF4-FFF2-40B4-BE49-F238E27FC236}">
                <a16:creationId xmlns:a16="http://schemas.microsoft.com/office/drawing/2014/main" id="{E6201A05-6871-4D9C-AEA3-9C80C558CF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9B99C5-7FBA-4510-9728-8508673DF398}"/>
              </a:ext>
            </a:extLst>
          </p:cNvPr>
          <p:cNvSpPr>
            <a:spLocks noGrp="1"/>
          </p:cNvSpPr>
          <p:nvPr>
            <p:ph type="sldNum" sz="quarter" idx="12"/>
          </p:nvPr>
        </p:nvSpPr>
        <p:spPr/>
        <p:txBody>
          <a:bodyPr/>
          <a:lstStyle/>
          <a:p>
            <a:fld id="{DDD98E71-9B52-4B7E-8EE3-A19796C0CE4B}" type="slidenum">
              <a:rPr lang="en-US" smtClean="0"/>
              <a:t>‹#›</a:t>
            </a:fld>
            <a:endParaRPr lang="en-US"/>
          </a:p>
        </p:txBody>
      </p:sp>
    </p:spTree>
    <p:extLst>
      <p:ext uri="{BB962C8B-B14F-4D97-AF65-F5344CB8AC3E}">
        <p14:creationId xmlns:p14="http://schemas.microsoft.com/office/powerpoint/2010/main" val="359447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587B-FA28-4B21-89F6-BB9090C62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DF2ACD-EE1B-48F0-9DC6-DF38EC61B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51BD24-8317-4F71-9B03-439C85512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112AEF-A39A-4702-8F3A-C105908DA63C}"/>
              </a:ext>
            </a:extLst>
          </p:cNvPr>
          <p:cNvSpPr>
            <a:spLocks noGrp="1"/>
          </p:cNvSpPr>
          <p:nvPr>
            <p:ph type="dt" sz="half" idx="10"/>
          </p:nvPr>
        </p:nvSpPr>
        <p:spPr/>
        <p:txBody>
          <a:bodyPr/>
          <a:lstStyle/>
          <a:p>
            <a:fld id="{BD8742F0-04C5-4683-B7B2-F4281DA3C3CE}" type="datetimeFigureOut">
              <a:rPr lang="en-US" smtClean="0"/>
              <a:t>5/10/2022</a:t>
            </a:fld>
            <a:endParaRPr lang="en-US"/>
          </a:p>
        </p:txBody>
      </p:sp>
      <p:sp>
        <p:nvSpPr>
          <p:cNvPr id="6" name="Footer Placeholder 5">
            <a:extLst>
              <a:ext uri="{FF2B5EF4-FFF2-40B4-BE49-F238E27FC236}">
                <a16:creationId xmlns:a16="http://schemas.microsoft.com/office/drawing/2014/main" id="{B5DA5D11-B6E3-415C-B7F6-7D7BCE2F3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CC9B1-C8A7-4B3F-9A7F-30CC6A99624C}"/>
              </a:ext>
            </a:extLst>
          </p:cNvPr>
          <p:cNvSpPr>
            <a:spLocks noGrp="1"/>
          </p:cNvSpPr>
          <p:nvPr>
            <p:ph type="sldNum" sz="quarter" idx="12"/>
          </p:nvPr>
        </p:nvSpPr>
        <p:spPr/>
        <p:txBody>
          <a:bodyPr/>
          <a:lstStyle/>
          <a:p>
            <a:fld id="{DDD98E71-9B52-4B7E-8EE3-A19796C0CE4B}" type="slidenum">
              <a:rPr lang="en-US" smtClean="0"/>
              <a:t>‹#›</a:t>
            </a:fld>
            <a:endParaRPr lang="en-US"/>
          </a:p>
        </p:txBody>
      </p:sp>
    </p:spTree>
    <p:extLst>
      <p:ext uri="{BB962C8B-B14F-4D97-AF65-F5344CB8AC3E}">
        <p14:creationId xmlns:p14="http://schemas.microsoft.com/office/powerpoint/2010/main" val="242427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C067-FFCB-44F5-938D-8CF8A9469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B9E8BC-9E4E-44CC-9122-B3BB6DF8BC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F9735A-DCFD-43A6-AF6C-4A92B903B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C756EC-CD29-42B0-AA0D-376C04291CE4}"/>
              </a:ext>
            </a:extLst>
          </p:cNvPr>
          <p:cNvSpPr>
            <a:spLocks noGrp="1"/>
          </p:cNvSpPr>
          <p:nvPr>
            <p:ph type="dt" sz="half" idx="10"/>
          </p:nvPr>
        </p:nvSpPr>
        <p:spPr/>
        <p:txBody>
          <a:bodyPr/>
          <a:lstStyle/>
          <a:p>
            <a:fld id="{BD8742F0-04C5-4683-B7B2-F4281DA3C3CE}" type="datetimeFigureOut">
              <a:rPr lang="en-US" smtClean="0"/>
              <a:t>5/10/2022</a:t>
            </a:fld>
            <a:endParaRPr lang="en-US"/>
          </a:p>
        </p:txBody>
      </p:sp>
      <p:sp>
        <p:nvSpPr>
          <p:cNvPr id="6" name="Footer Placeholder 5">
            <a:extLst>
              <a:ext uri="{FF2B5EF4-FFF2-40B4-BE49-F238E27FC236}">
                <a16:creationId xmlns:a16="http://schemas.microsoft.com/office/drawing/2014/main" id="{4894BA25-043B-4AE0-940A-106597124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C41ED-E646-4429-9F0E-D5C5C9C1B349}"/>
              </a:ext>
            </a:extLst>
          </p:cNvPr>
          <p:cNvSpPr>
            <a:spLocks noGrp="1"/>
          </p:cNvSpPr>
          <p:nvPr>
            <p:ph type="sldNum" sz="quarter" idx="12"/>
          </p:nvPr>
        </p:nvSpPr>
        <p:spPr/>
        <p:txBody>
          <a:bodyPr/>
          <a:lstStyle/>
          <a:p>
            <a:fld id="{DDD98E71-9B52-4B7E-8EE3-A19796C0CE4B}" type="slidenum">
              <a:rPr lang="en-US" smtClean="0"/>
              <a:t>‹#›</a:t>
            </a:fld>
            <a:endParaRPr lang="en-US"/>
          </a:p>
        </p:txBody>
      </p:sp>
    </p:spTree>
    <p:extLst>
      <p:ext uri="{BB962C8B-B14F-4D97-AF65-F5344CB8AC3E}">
        <p14:creationId xmlns:p14="http://schemas.microsoft.com/office/powerpoint/2010/main" val="378890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BBCEBE-210D-43D7-B762-8D952C4C0B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D02790-A8F9-4D3B-A410-0957AE8066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6820F-BA9E-4F24-9C64-9C70E521A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742F0-04C5-4683-B7B2-F4281DA3C3CE}" type="datetimeFigureOut">
              <a:rPr lang="en-US" smtClean="0"/>
              <a:t>5/10/2022</a:t>
            </a:fld>
            <a:endParaRPr lang="en-US"/>
          </a:p>
        </p:txBody>
      </p:sp>
      <p:sp>
        <p:nvSpPr>
          <p:cNvPr id="5" name="Footer Placeholder 4">
            <a:extLst>
              <a:ext uri="{FF2B5EF4-FFF2-40B4-BE49-F238E27FC236}">
                <a16:creationId xmlns:a16="http://schemas.microsoft.com/office/drawing/2014/main" id="{DF4A5219-06FC-43DF-A86A-66C7084CC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F41F0F-BEBE-42B4-B686-024ABC1C1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98E71-9B52-4B7E-8EE3-A19796C0CE4B}" type="slidenum">
              <a:rPr lang="en-US" smtClean="0"/>
              <a:t>‹#›</a:t>
            </a:fld>
            <a:endParaRPr lang="en-US"/>
          </a:p>
        </p:txBody>
      </p:sp>
    </p:spTree>
    <p:extLst>
      <p:ext uri="{BB962C8B-B14F-4D97-AF65-F5344CB8AC3E}">
        <p14:creationId xmlns:p14="http://schemas.microsoft.com/office/powerpoint/2010/main" val="1727185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7751-9126-4BF5-990A-9A9262E3197A}"/>
              </a:ext>
            </a:extLst>
          </p:cNvPr>
          <p:cNvSpPr>
            <a:spLocks noGrp="1"/>
          </p:cNvSpPr>
          <p:nvPr>
            <p:ph type="ctrTitle"/>
          </p:nvPr>
        </p:nvSpPr>
        <p:spPr/>
        <p:txBody>
          <a:bodyPr>
            <a:normAutofit fontScale="90000"/>
          </a:bodyPr>
          <a:lstStyle/>
          <a:p>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Evaluating and Classifying Water Quality using Machine Learning Technique</a:t>
            </a:r>
            <a:endParaRPr lang="en-US" dirty="0"/>
          </a:p>
        </p:txBody>
      </p:sp>
      <p:sp>
        <p:nvSpPr>
          <p:cNvPr id="3" name="Subtitle 2">
            <a:extLst>
              <a:ext uri="{FF2B5EF4-FFF2-40B4-BE49-F238E27FC236}">
                <a16:creationId xmlns:a16="http://schemas.microsoft.com/office/drawing/2014/main" id="{9FFAA5D6-3926-481D-882B-CE6915AF2631}"/>
              </a:ext>
            </a:extLst>
          </p:cNvPr>
          <p:cNvSpPr>
            <a:spLocks noGrp="1"/>
          </p:cNvSpPr>
          <p:nvPr>
            <p:ph type="subTitle" idx="1"/>
          </p:nvPr>
        </p:nvSpPr>
        <p:spPr/>
        <p:txBody>
          <a:bodyPr>
            <a:normAutofit fontScale="92500" lnSpcReduction="10000"/>
          </a:bodyPr>
          <a:lstStyle/>
          <a:p>
            <a:pPr algn="r"/>
            <a:r>
              <a:rPr lang="en-US" dirty="0"/>
              <a:t>BATCH A8</a:t>
            </a:r>
          </a:p>
          <a:p>
            <a:pPr algn="r"/>
            <a:r>
              <a:rPr lang="en-US" dirty="0"/>
              <a:t>ANANDHA LAKSHMI P</a:t>
            </a:r>
          </a:p>
          <a:p>
            <a:pPr algn="r"/>
            <a:r>
              <a:rPr lang="en-US" dirty="0"/>
              <a:t>GOWTHAMI D</a:t>
            </a:r>
          </a:p>
          <a:p>
            <a:pPr algn="r"/>
            <a:r>
              <a:rPr lang="en-US" dirty="0"/>
              <a:t>HARITHA R</a:t>
            </a:r>
          </a:p>
          <a:p>
            <a:endParaRPr lang="en-US" dirty="0"/>
          </a:p>
        </p:txBody>
      </p:sp>
    </p:spTree>
    <p:extLst>
      <p:ext uri="{BB962C8B-B14F-4D97-AF65-F5344CB8AC3E}">
        <p14:creationId xmlns:p14="http://schemas.microsoft.com/office/powerpoint/2010/main" val="3173117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033F-C08B-9305-F705-E23B58F7C0E3}"/>
              </a:ext>
            </a:extLst>
          </p:cNvPr>
          <p:cNvSpPr>
            <a:spLocks noGrp="1"/>
          </p:cNvSpPr>
          <p:nvPr>
            <p:ph type="title"/>
          </p:nvPr>
        </p:nvSpPr>
        <p:spPr/>
        <p:txBody>
          <a:bodyPr/>
          <a:lstStyle/>
          <a:p>
            <a:r>
              <a:rPr lang="en-US" dirty="0"/>
              <a:t>ACTIVITY DIAGRAM</a:t>
            </a:r>
          </a:p>
        </p:txBody>
      </p:sp>
      <p:pic>
        <p:nvPicPr>
          <p:cNvPr id="4" name="Content Placeholder 3">
            <a:extLst>
              <a:ext uri="{FF2B5EF4-FFF2-40B4-BE49-F238E27FC236}">
                <a16:creationId xmlns:a16="http://schemas.microsoft.com/office/drawing/2014/main" id="{863471AC-FD7B-7DFB-27D8-45201967708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5968" y="1976949"/>
            <a:ext cx="7440063" cy="4048690"/>
          </a:xfrm>
          <a:prstGeom prst="rect">
            <a:avLst/>
          </a:prstGeom>
          <a:noFill/>
          <a:ln>
            <a:noFill/>
          </a:ln>
        </p:spPr>
      </p:pic>
    </p:spTree>
    <p:extLst>
      <p:ext uri="{BB962C8B-B14F-4D97-AF65-F5344CB8AC3E}">
        <p14:creationId xmlns:p14="http://schemas.microsoft.com/office/powerpoint/2010/main" val="42975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F26A-811E-40F9-B940-F38FA037D3A8}"/>
              </a:ext>
            </a:extLst>
          </p:cNvPr>
          <p:cNvSpPr>
            <a:spLocks noGrp="1"/>
          </p:cNvSpPr>
          <p:nvPr>
            <p:ph type="title"/>
          </p:nvPr>
        </p:nvSpPr>
        <p:spPr/>
        <p:txBody>
          <a:bodyPr/>
          <a:lstStyle/>
          <a:p>
            <a:r>
              <a:rPr lang="en-US" dirty="0"/>
              <a:t>ER DIADGRAM</a:t>
            </a:r>
          </a:p>
        </p:txBody>
      </p:sp>
      <p:pic>
        <p:nvPicPr>
          <p:cNvPr id="4" name="Content Placeholder 3">
            <a:extLst>
              <a:ext uri="{FF2B5EF4-FFF2-40B4-BE49-F238E27FC236}">
                <a16:creationId xmlns:a16="http://schemas.microsoft.com/office/drawing/2014/main" id="{F3E57E18-BFB7-4181-BEA9-11E9EBEA29E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0337" y="2305607"/>
            <a:ext cx="6811326" cy="3391373"/>
          </a:xfrm>
          <a:prstGeom prst="rect">
            <a:avLst/>
          </a:prstGeom>
          <a:noFill/>
          <a:ln>
            <a:noFill/>
          </a:ln>
        </p:spPr>
      </p:pic>
    </p:spTree>
    <p:extLst>
      <p:ext uri="{BB962C8B-B14F-4D97-AF65-F5344CB8AC3E}">
        <p14:creationId xmlns:p14="http://schemas.microsoft.com/office/powerpoint/2010/main" val="215268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55DB-59CE-4BC2-BD0D-7641F5BF02C5}"/>
              </a:ext>
            </a:extLst>
          </p:cNvPr>
          <p:cNvSpPr>
            <a:spLocks noGrp="1"/>
          </p:cNvSpPr>
          <p:nvPr>
            <p:ph type="title"/>
          </p:nvPr>
        </p:nvSpPr>
        <p:spPr>
          <a:xfrm>
            <a:off x="838200" y="365126"/>
            <a:ext cx="10515600" cy="931112"/>
          </a:xfrm>
        </p:spPr>
        <p:txBody>
          <a:bodyPr>
            <a:normAutofit/>
          </a:bodyPr>
          <a:lstStyle/>
          <a:p>
            <a:r>
              <a:rPr lang="en-IN" sz="2400" b="1" dirty="0">
                <a:latin typeface="Times New Roman" panose="02020603050405020304" pitchFamily="18" charset="0"/>
                <a:cs typeface="Times New Roman" panose="02020603050405020304" pitchFamily="18" charset="0"/>
              </a:rPr>
              <a:t>List of Modules:</a:t>
            </a:r>
            <a:br>
              <a:rPr lang="en-IN" sz="2400" b="1" dirty="0">
                <a:latin typeface="Times New Roman" panose="02020603050405020304" pitchFamily="18" charset="0"/>
                <a:cs typeface="Times New Roman" panose="02020603050405020304" pitchFamily="18" charset="0"/>
              </a:rPr>
            </a:br>
            <a:endParaRPr lang="en-US" sz="2400" b="1" dirty="0"/>
          </a:p>
        </p:txBody>
      </p:sp>
      <p:sp>
        <p:nvSpPr>
          <p:cNvPr id="3" name="Content Placeholder 2">
            <a:extLst>
              <a:ext uri="{FF2B5EF4-FFF2-40B4-BE49-F238E27FC236}">
                <a16:creationId xmlns:a16="http://schemas.microsoft.com/office/drawing/2014/main" id="{FDA1E2F0-4FBD-4EB9-9486-EC6C357634B6}"/>
              </a:ext>
            </a:extLst>
          </p:cNvPr>
          <p:cNvSpPr>
            <a:spLocks noGrp="1"/>
          </p:cNvSpPr>
          <p:nvPr>
            <p:ph idx="1"/>
          </p:nvPr>
        </p:nvSpPr>
        <p:spPr>
          <a:xfrm>
            <a:off x="838200" y="1296238"/>
            <a:ext cx="10515600" cy="4880725"/>
          </a:xfrm>
        </p:spPr>
        <p:txBody>
          <a:bodyPr>
            <a:normAutofit/>
          </a:bodyPr>
          <a:lstStyle/>
          <a:p>
            <a:r>
              <a:rPr lang="en-US" sz="2200" dirty="0">
                <a:latin typeface="Times New Roman" panose="02020603050405020304" pitchFamily="18" charset="0"/>
                <a:cs typeface="Times New Roman" panose="02020603050405020304" pitchFamily="18" charset="0"/>
              </a:rPr>
              <a:t>Data Preprocessing Technique</a:t>
            </a:r>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Data analysis of visualization	</a:t>
            </a:r>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Comparing Algorithm with prediction in the form of best accuracy result</a:t>
            </a:r>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Deployment using Flask</a:t>
            </a:r>
            <a:endParaRPr lang="en-IN"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13002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BEFA4F-515E-38C7-6126-0F26D14D1085}"/>
              </a:ext>
            </a:extLst>
          </p:cNvPr>
          <p:cNvSpPr>
            <a:spLocks noGrp="1"/>
          </p:cNvSpPr>
          <p:nvPr>
            <p:ph type="title"/>
          </p:nvPr>
        </p:nvSpPr>
        <p:spPr>
          <a:xfrm>
            <a:off x="838200" y="2308193"/>
            <a:ext cx="10515600" cy="2343705"/>
          </a:xfrm>
        </p:spPr>
        <p:txBody>
          <a:bodyPr/>
          <a:lstStyle/>
          <a:p>
            <a:r>
              <a:rPr lang="en-US" dirty="0"/>
              <a:t>                 ALGORITHM EXPLANATION</a:t>
            </a:r>
          </a:p>
        </p:txBody>
      </p:sp>
    </p:spTree>
    <p:extLst>
      <p:ext uri="{BB962C8B-B14F-4D97-AF65-F5344CB8AC3E}">
        <p14:creationId xmlns:p14="http://schemas.microsoft.com/office/powerpoint/2010/main" val="428435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E7E9-47DE-472E-9F0D-137DA097B589}"/>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246ED63B-77B5-4670-A45D-508ADC79EA08}"/>
              </a:ext>
            </a:extLst>
          </p:cNvPr>
          <p:cNvSpPr>
            <a:spLocks noGrp="1"/>
          </p:cNvSpPr>
          <p:nvPr>
            <p:ph idx="1"/>
          </p:nvPr>
        </p:nvSpPr>
        <p:spPr>
          <a:xfrm>
            <a:off x="838200" y="1825625"/>
            <a:ext cx="10515600" cy="4667250"/>
          </a:xfrm>
        </p:spPr>
        <p:txBody>
          <a:bodyPr>
            <a:normAutofit fontScale="25000" lnSpcReduction="20000"/>
          </a:bodyPr>
          <a:lstStyle/>
          <a:p>
            <a:pPr algn="just">
              <a:lnSpc>
                <a:spcPct val="150000"/>
              </a:lnSpc>
              <a:spcBef>
                <a:spcPts val="450"/>
              </a:spcBef>
            </a:pPr>
            <a:r>
              <a:rPr lang="en-US" sz="7200" spc="-5" dirty="0">
                <a:effectLst/>
                <a:latin typeface="Times New Roman" panose="02020603050405020304" pitchFamily="18" charset="0"/>
                <a:ea typeface="Times New Roman" panose="02020603050405020304" pitchFamily="18" charset="0"/>
                <a:cs typeface="Times New Roman" panose="02020603050405020304" pitchFamily="18" charset="0"/>
              </a:rPr>
              <a:t> It is a statistical method for </a:t>
            </a:r>
            <a:r>
              <a:rPr lang="en-US" sz="7200" spc="-5" dirty="0" err="1">
                <a:effectLst/>
                <a:latin typeface="Times New Roman" panose="02020603050405020304" pitchFamily="18" charset="0"/>
                <a:ea typeface="Times New Roman" panose="02020603050405020304" pitchFamily="18" charset="0"/>
                <a:cs typeface="Times New Roman" panose="02020603050405020304" pitchFamily="18" charset="0"/>
              </a:rPr>
              <a:t>analysing</a:t>
            </a:r>
            <a:r>
              <a:rPr lang="en-US" sz="7200" spc="-5" dirty="0">
                <a:effectLst/>
                <a:latin typeface="Times New Roman" panose="02020603050405020304" pitchFamily="18" charset="0"/>
                <a:ea typeface="Times New Roman" panose="02020603050405020304" pitchFamily="18" charset="0"/>
                <a:cs typeface="Times New Roman" panose="02020603050405020304" pitchFamily="18" charset="0"/>
              </a:rPr>
              <a:t> a data set in which there are one or more independent variables that determine an outcome. The outcome is measured with a dichotomous variable (in which there are only two possible outcomes). The goal of logistic regression is to find the best fitting model to describe the relationship between the dichotomous characteristic of interest (dependent variable = response or outcome variable) and a set of independent (predictor or explanatory) variables. </a:t>
            </a:r>
            <a:r>
              <a:rPr lang="en-US" sz="72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is a Machine Learning classification algorithm that is used to predict the probability of a categorical dependent variable. In logistic regression, the dependent variable is a binary variable that contains data coded as 1 (yes, success, etc.) or 0 (no, failure, etc.). </a:t>
            </a:r>
            <a:endParaRPr lang="en-US" sz="7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450"/>
              </a:spcBef>
              <a:spcAft>
                <a:spcPts val="0"/>
              </a:spcAft>
            </a:pPr>
            <a:r>
              <a:rPr lang="en-US" sz="72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other words, the logistic regression model predicts P(Y=1) as a function of X. Logistic regression Assumptions:</a:t>
            </a:r>
            <a:endParaRPr lang="en-US" sz="7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300"/>
              </a:spcBef>
              <a:spcAft>
                <a:spcPts val="800"/>
              </a:spcAft>
              <a:buSzPts val="1000"/>
              <a:buFont typeface="Courier New" panose="02070309020205020404" pitchFamily="49" charset="0"/>
              <a:buChar char="o"/>
              <a:tabLst>
                <a:tab pos="457200" algn="l"/>
              </a:tabLst>
            </a:pPr>
            <a:r>
              <a:rPr lang="en-IN"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predicts the output of a categorical dependent variable. </a:t>
            </a:r>
            <a:r>
              <a:rPr lang="en-IN" sz="7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qTherefore</a:t>
            </a:r>
            <a:r>
              <a:rPr lang="en-IN"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outcome must be a categorical or discrete value. It can be either Yes or No, 0 or 1, true or False, etc. but instead of giving the exact value as 0 and 1, </a:t>
            </a:r>
            <a:r>
              <a:rPr lang="en-IN" sz="7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gives the probabilistic values which lie between 0 and 1</a:t>
            </a:r>
            <a:r>
              <a:rPr lang="en-IN"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788924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8EEC-03C5-4AD5-9EA6-606B2049FDDC}"/>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6FEDE974-3A9D-4102-9741-E302E9DF0A8C}"/>
              </a:ext>
            </a:extLst>
          </p:cNvPr>
          <p:cNvSpPr>
            <a:spLocks noGrp="1"/>
          </p:cNvSpPr>
          <p:nvPr>
            <p:ph idx="1"/>
          </p:nvPr>
        </p:nvSpPr>
        <p:spPr/>
        <p:txBody>
          <a:bodyPr>
            <a:normAutofit fontScale="85000" lnSpcReduction="20000"/>
          </a:bodyPr>
          <a:lstStyle/>
          <a:p>
            <a:pPr algn="just">
              <a:lnSpc>
                <a:spcPct val="120000"/>
              </a:lnSpc>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is much similar to the Linear Regression except that how they are used. Linear Regression is used for solving Regression problems, whereas </a:t>
            </a:r>
            <a:r>
              <a:rPr lang="en-IN"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is used for solving the classification problems</a:t>
            </a: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20000"/>
              </a:lnSpc>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Logistic regression, instead of fitting a regression line, we fit an "S" shaped logistic function, which predicts two maximum values (0 or 1).</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20000"/>
              </a:lnSpc>
              <a:spcBef>
                <a:spcPts val="300"/>
              </a:spcBef>
              <a:spcAft>
                <a:spcPts val="800"/>
              </a:spcAft>
              <a:buSzPts val="1000"/>
              <a:buFont typeface="Courier New" panose="02070309020205020404" pitchFamily="49" charset="0"/>
              <a:buChar char="o"/>
              <a:tabLst>
                <a:tab pos="457200" algn="l"/>
              </a:tabLst>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curve from the logistic function indicates the likelihood of something such as whether the cells are cancerous or not, a mouse is obese or not based on its weight, etc.</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20000"/>
              </a:lnSpc>
              <a:spcBef>
                <a:spcPts val="300"/>
              </a:spcBef>
              <a:spcAft>
                <a:spcPts val="800"/>
              </a:spcAft>
              <a:buSzPts val="1000"/>
              <a:buFont typeface="Courier New" panose="02070309020205020404" pitchFamily="49" charset="0"/>
              <a:buChar char="o"/>
              <a:tabLst>
                <a:tab pos="457200" algn="l"/>
              </a:tabLst>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is a significant machine learning algorithm because it has the ability to provide probabilities and classify new data using continuous and discrete datasets.</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20000"/>
              </a:lnSpc>
              <a:spcBef>
                <a:spcPts val="300"/>
              </a:spcBef>
              <a:spcAft>
                <a:spcPts val="800"/>
              </a:spcAft>
              <a:buSzPts val="1000"/>
              <a:buFont typeface="Courier New" panose="02070309020205020404" pitchFamily="49" charset="0"/>
              <a:buChar char="o"/>
              <a:tabLst>
                <a:tab pos="457200" algn="l"/>
              </a:tabLst>
            </a:pPr>
            <a:r>
              <a:rPr lang="en-IN"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can be used to classify the observations using different types of data and can easily determine the most effective variables used for the classification. The below image is showing the logistic function:</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09166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49BC-460A-4D27-81FC-582CB3E9F21F}"/>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2ADDD55C-EBC5-4D2A-ABE8-A31B43AC86CC}"/>
              </a:ext>
            </a:extLst>
          </p:cNvPr>
          <p:cNvSpPr>
            <a:spLocks noGrp="1"/>
          </p:cNvSpPr>
          <p:nvPr>
            <p:ph idx="1"/>
          </p:nvPr>
        </p:nvSpPr>
        <p:spPr/>
        <p:txBody>
          <a:bodyPr>
            <a:norm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MODULE DIAGRAM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endParaRPr lang="en-US" dirty="0"/>
          </a:p>
          <a:p>
            <a:endParaRPr lang="en-US" dirty="0"/>
          </a:p>
          <a:p>
            <a:endParaRPr lang="en-US" dirty="0"/>
          </a:p>
          <a:p>
            <a:pPr marL="0" marR="0">
              <a:lnSpc>
                <a:spcPct val="107000"/>
              </a:lnSpc>
              <a:spcBef>
                <a:spcPts val="0"/>
              </a:spcBef>
              <a:spcAft>
                <a:spcPts val="800"/>
              </a:spcAft>
              <a:tabLst>
                <a:tab pos="62865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GIVEN INPUT EXPECTED OUTPUT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62865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input :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62865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output : getting accuracy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30480" algn="just">
              <a:lnSpc>
                <a:spcPct val="150000"/>
              </a:lnSpc>
              <a:spcBef>
                <a:spcPts val="600"/>
              </a:spcBef>
              <a:spcAft>
                <a:spcPts val="72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FA94343-9694-4EBA-A13E-5DC7AAFA2157}"/>
              </a:ext>
            </a:extLst>
          </p:cNvPr>
          <p:cNvPicPr>
            <a:picLocks noChangeAspect="1"/>
          </p:cNvPicPr>
          <p:nvPr/>
        </p:nvPicPr>
        <p:blipFill>
          <a:blip r:embed="rId2"/>
          <a:stretch>
            <a:fillRect/>
          </a:stretch>
        </p:blipFill>
        <p:spPr>
          <a:xfrm>
            <a:off x="3230245" y="2743200"/>
            <a:ext cx="5731510" cy="1371600"/>
          </a:xfrm>
          <a:prstGeom prst="rect">
            <a:avLst/>
          </a:prstGeom>
        </p:spPr>
      </p:pic>
    </p:spTree>
    <p:extLst>
      <p:ext uri="{BB962C8B-B14F-4D97-AF65-F5344CB8AC3E}">
        <p14:creationId xmlns:p14="http://schemas.microsoft.com/office/powerpoint/2010/main" val="332803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388C-5B77-448D-9E8A-BD69691C3DF8}"/>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E26155FB-9AA3-43D1-9A49-87818EE71CA0}"/>
              </a:ext>
            </a:extLst>
          </p:cNvPr>
          <p:cNvSpPr>
            <a:spLocks noGrp="1"/>
          </p:cNvSpPr>
          <p:nvPr>
            <p:ph idx="1"/>
          </p:nvPr>
        </p:nvSpPr>
        <p:spPr/>
        <p:txBody>
          <a:bodyPr>
            <a:normAutofit fontScale="77500" lnSpcReduction="20000"/>
          </a:bodyPr>
          <a:lstStyle/>
          <a:p>
            <a:pPr algn="just">
              <a:lnSpc>
                <a:spcPct val="150000"/>
              </a:lnSpc>
              <a:spcBef>
                <a:spcPts val="0"/>
              </a:spcBef>
              <a:spcAft>
                <a:spcPts val="800"/>
              </a:spcAft>
            </a:pPr>
            <a:r>
              <a:rPr lang="en-IN" sz="2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 to Decision Tree</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373380" marR="30480" indent="-342900" algn="just">
              <a:lnSpc>
                <a:spcPct val="150000"/>
              </a:lnSpc>
              <a:spcBef>
                <a:spcPts val="600"/>
              </a:spcBef>
              <a:spcAft>
                <a:spcPts val="720"/>
              </a:spcAft>
            </a:pPr>
            <a:r>
              <a:rPr lang="en-IN" sz="2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general, Decision tree analysis is a predictive modelling tool that can be applied across many areas. Decision trees can be constructed by an algorithmic approach that can split the dataset in different ways based on different conditions. Decisions trees are the most powerful algorithms that falls under the category of supervised algorithms.</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R="30480" algn="just">
              <a:lnSpc>
                <a:spcPct val="150000"/>
              </a:lnSpc>
              <a:spcBef>
                <a:spcPts val="600"/>
              </a:spcBef>
              <a:spcAft>
                <a:spcPts val="720"/>
              </a:spcAft>
            </a:pPr>
            <a:r>
              <a:rPr lang="en-IN" sz="2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They can be used for both classification and regression tasks. The two main entities of a tree are decision nodes, where the data is split and leaves, where we got outcome. The example of a binary tree for predicting whether a person is fit or unfit providing various information like age, eating habits and exercise habits, is given below −</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R="30480" algn="just">
              <a:lnSpc>
                <a:spcPct val="150000"/>
              </a:lnSpc>
              <a:spcBef>
                <a:spcPts val="600"/>
              </a:spcBef>
              <a:spcAft>
                <a:spcPts val="720"/>
              </a:spcAft>
            </a:pPr>
            <a:r>
              <a:rPr lang="en-IN" sz="2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above decision tree, the question are decision nodes and final outcomes are leaves. We have the following two types of decision trees.</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34709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2B81-3CF8-4C03-9358-A682D9927C8B}"/>
              </a:ext>
            </a:extLst>
          </p:cNvPr>
          <p:cNvSpPr>
            <a:spLocks noGrp="1"/>
          </p:cNvSpPr>
          <p:nvPr>
            <p:ph type="title"/>
          </p:nvPr>
        </p:nvSpPr>
        <p:spPr/>
        <p:txBody>
          <a:bodyPr/>
          <a:lstStyle/>
          <a:p>
            <a:r>
              <a:rPr lang="en-US" dirty="0"/>
              <a:t>DECISION TREE</a:t>
            </a:r>
          </a:p>
        </p:txBody>
      </p:sp>
      <p:sp>
        <p:nvSpPr>
          <p:cNvPr id="6" name="Content Placeholder 5">
            <a:extLst>
              <a:ext uri="{FF2B5EF4-FFF2-40B4-BE49-F238E27FC236}">
                <a16:creationId xmlns:a16="http://schemas.microsoft.com/office/drawing/2014/main" id="{167A244C-C798-46C2-98D3-3AE8400EC5FA}"/>
              </a:ext>
            </a:extLst>
          </p:cNvPr>
          <p:cNvSpPr txBox="1">
            <a:spLocks noGrp="1"/>
          </p:cNvSpPr>
          <p:nvPr>
            <p:ph idx="1"/>
          </p:nvPr>
        </p:nvSpPr>
        <p:spPr>
          <a:xfrm>
            <a:off x="838200" y="1825625"/>
            <a:ext cx="10515600" cy="4941737"/>
          </a:xfrm>
          <a:prstGeom prst="rect">
            <a:avLst/>
          </a:prstGeom>
          <a:noFill/>
        </p:spPr>
        <p:txBody>
          <a:bodyPr wrap="square">
            <a:spAutoFit/>
          </a:bodyPr>
          <a:lstStyle/>
          <a:p>
            <a:pPr marL="342900" marR="30480" lvl="0" indent="-342900" algn="just">
              <a:lnSpc>
                <a:spcPct val="150000"/>
              </a:lnSpc>
              <a:spcBef>
                <a:spcPts val="600"/>
              </a:spcBef>
              <a:spcAft>
                <a:spcPts val="720"/>
              </a:spcAft>
              <a:buSzPts val="1000"/>
              <a:buFont typeface="Symbol" panose="05050102010706020507" pitchFamily="18"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 decision trees</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In this kind of decision trees, the decision variable is categorical. The above decision tree is an example of classification decision tree.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50000"/>
              </a:lnSpc>
              <a:spcBef>
                <a:spcPts val="600"/>
              </a:spcBef>
              <a:spcAft>
                <a:spcPts val="720"/>
              </a:spcAft>
              <a:buSzPts val="1000"/>
              <a:buFont typeface="Symbol" panose="05050102010706020507" pitchFamily="18"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Regression decision trees</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In this kind of decision trees, the decision variable is continuous.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Implementing Decision Tree Algorithm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Gini Index</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7625" marR="47625">
              <a:lnSpc>
                <a:spcPct val="150000"/>
              </a:lnSpc>
              <a:spcBef>
                <a:spcPts val="0"/>
              </a:spcBef>
              <a:spcAft>
                <a:spcPts val="0"/>
              </a:spcAf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Important Terminology related to Decision Tree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Root Node: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represents the entire population or sample and this further gets divided into two or more homogeneous sets.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Splitting: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a process of dividing a node into two or more sub-nodes.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Node: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a sub-node splits into further sub-nodes, then it is called the decision node.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Leaf / Terminal Node: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Nodes do not split is called Leaf or Terminal node.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Pruning: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we remove sub-nodes of a decision node, this process is called pruning. You can say the opposite process of splitting.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205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AFB7-F2FE-4CA1-BE73-E1C3C8DA3A64}"/>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6FB50AA2-FB42-40A5-943A-17392F28D42F}"/>
              </a:ext>
            </a:extLst>
          </p:cNvPr>
          <p:cNvSpPr>
            <a:spLocks noGrp="1"/>
          </p:cNvSpPr>
          <p:nvPr>
            <p:ph idx="1"/>
          </p:nvPr>
        </p:nvSpPr>
        <p:spPr/>
        <p:txBody>
          <a:bodyPr/>
          <a:lstStyle/>
          <a:p>
            <a:pPr marL="342900" marR="0" lvl="0" indent="-342900">
              <a:lnSpc>
                <a:spcPct val="150000"/>
              </a:lnSpc>
              <a:spcBef>
                <a:spcPts val="0"/>
              </a:spcBef>
              <a:spcAft>
                <a:spcPts val="0"/>
              </a:spcAft>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Branch / Sub-Tree: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subsection of the entire tree is called branch or sub-tree.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Parent and Child Node: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node, which is divided into sub-nodes is called a parent node of sub-nodes whereas sub-nodes are the child of a parent node.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9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9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trees classify the examples by sorting them down the tree from the root to some leaf/terminal node, with the leaf/terminal node providing the classification of the example.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9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Each node in the tree acts as a test case for some attribute, and each edge descending from the node corresponds to the possible answers to the test case. This process is recursive in nature and is repeated for every subtree rooted at the new node.</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7787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2C173-718C-B27B-AA07-035FB73DC044}"/>
              </a:ext>
            </a:extLst>
          </p:cNvPr>
          <p:cNvSpPr>
            <a:spLocks noGrp="1"/>
          </p:cNvSpPr>
          <p:nvPr>
            <p:ph type="title"/>
          </p:nvPr>
        </p:nvSpPr>
        <p:spPr/>
        <p:txBody>
          <a:bodyPr/>
          <a:lstStyle/>
          <a:p>
            <a:r>
              <a:rPr lang="en-US" dirty="0"/>
              <a:t>SYSTEM ARCHITECTURE</a:t>
            </a:r>
          </a:p>
        </p:txBody>
      </p:sp>
      <p:pic>
        <p:nvPicPr>
          <p:cNvPr id="4" name="Google Shape;191;p30">
            <a:extLst>
              <a:ext uri="{FF2B5EF4-FFF2-40B4-BE49-F238E27FC236}">
                <a16:creationId xmlns:a16="http://schemas.microsoft.com/office/drawing/2014/main" id="{BBFACDBC-53E3-04A0-5F89-D4D9831A9471}"/>
              </a:ext>
            </a:extLst>
          </p:cNvPr>
          <p:cNvPicPr preferRelativeResize="0">
            <a:picLocks noGrp="1"/>
          </p:cNvPicPr>
          <p:nvPr>
            <p:ph idx="1"/>
          </p:nvPr>
        </p:nvPicPr>
        <p:blipFill rotWithShape="1">
          <a:blip r:embed="rId2">
            <a:alphaModFix/>
          </a:blip>
          <a:srcRect/>
          <a:stretch/>
        </p:blipFill>
        <p:spPr>
          <a:xfrm>
            <a:off x="2178495" y="1825625"/>
            <a:ext cx="7249083" cy="4351338"/>
          </a:xfrm>
          <a:prstGeom prst="rect">
            <a:avLst/>
          </a:prstGeom>
          <a:noFill/>
          <a:ln>
            <a:noFill/>
          </a:ln>
        </p:spPr>
      </p:pic>
      <p:sp>
        <p:nvSpPr>
          <p:cNvPr id="5" name="TextBox 4">
            <a:extLst>
              <a:ext uri="{FF2B5EF4-FFF2-40B4-BE49-F238E27FC236}">
                <a16:creationId xmlns:a16="http://schemas.microsoft.com/office/drawing/2014/main" id="{B8A0352B-6DD8-085B-CED0-D27066293350}"/>
              </a:ext>
            </a:extLst>
          </p:cNvPr>
          <p:cNvSpPr txBox="1"/>
          <p:nvPr/>
        </p:nvSpPr>
        <p:spPr>
          <a:xfrm>
            <a:off x="4891619" y="2949447"/>
            <a:ext cx="6097554" cy="307777"/>
          </a:xfrm>
          <a:prstGeom prst="rect">
            <a:avLst/>
          </a:prstGeom>
          <a:noFill/>
        </p:spPr>
        <p:txBody>
          <a:bodyPr wrap="square">
            <a:spAutoFit/>
          </a:bodyPr>
          <a:lstStyle/>
          <a:p>
            <a:r>
              <a:rPr lang="en-US" sz="1400" dirty="0">
                <a:latin typeface="Times New Roman"/>
                <a:ea typeface="Times New Roman"/>
                <a:cs typeface="Times New Roman"/>
                <a:sym typeface="Times New Roman"/>
              </a:rPr>
              <a:t>Sensors</a:t>
            </a:r>
            <a:endParaRPr lang="en-US" dirty="0"/>
          </a:p>
        </p:txBody>
      </p:sp>
    </p:spTree>
    <p:extLst>
      <p:ext uri="{BB962C8B-B14F-4D97-AF65-F5344CB8AC3E}">
        <p14:creationId xmlns:p14="http://schemas.microsoft.com/office/powerpoint/2010/main" val="1450732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3D1B3-518D-44E2-B950-74EE85B2A0DE}"/>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50E90FD4-3A05-4AE9-A39E-66AF741DBDDD}"/>
              </a:ext>
            </a:extLst>
          </p:cNvPr>
          <p:cNvSpPr>
            <a:spLocks noGrp="1"/>
          </p:cNvSpPr>
          <p:nvPr>
            <p:ph idx="1"/>
          </p:nvPr>
        </p:nvSpPr>
        <p:spPr/>
        <p:txBody>
          <a:bodyPr>
            <a:normAutofit/>
          </a:bodyPr>
          <a:lstStyle/>
          <a:p>
            <a:pPr algn="just">
              <a:lnSpc>
                <a:spcPct val="150000"/>
              </a:lnSpc>
              <a:spcBef>
                <a:spcPts val="0"/>
              </a:spcBef>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ensemble learning,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is a process of combining multiple classifiers to solve a complex problem and to improve the performance of the model.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greater number of trees in the forest leads to higher accuracy and prevents the problem of overfitting.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34022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C040-A4CD-41F4-A3D7-A95291E1A182}"/>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5EBB18CD-3BA0-47B3-A4DD-7586B5120F56}"/>
              </a:ext>
            </a:extLst>
          </p:cNvPr>
          <p:cNvSpPr>
            <a:spLocks noGrp="1"/>
          </p:cNvSpPr>
          <p:nvPr>
            <p:ph idx="1"/>
          </p:nvPr>
        </p:nvSpPr>
        <p:spPr/>
        <p:txBody>
          <a:bodyPr>
            <a:noAutofit/>
          </a:bodyPr>
          <a:lstStyle/>
          <a:p>
            <a:pPr marL="0" marR="0" algn="just">
              <a:lnSpc>
                <a:spcPct val="100000"/>
              </a:lnSpc>
              <a:spcBef>
                <a:spcPts val="0"/>
              </a:spcBef>
              <a:spcAft>
                <a:spcPts val="800"/>
              </a:spcAf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Assumptions for Random Forest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the random forest combines multiple trees to predict the class of the dataset, it is possible that some decision trees may predict the correct output, while others may not. But together, all the trees predict the correct output. Therefore, below are two assumptions for a better Random forest 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0000"/>
              </a:lnSpc>
              <a:spcBef>
                <a:spcPts val="300"/>
              </a:spcBef>
              <a:spcAft>
                <a:spcPts val="800"/>
              </a:spcAft>
              <a:buSzPts val="1000"/>
              <a:buFont typeface="Courier New" panose="02070309020205020404" pitchFamily="49" charset="0"/>
              <a:buChar char="o"/>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should be some actual values in the feature variable of the dataset so that the classifier can predict accurate results rather than a guessed result.</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0000"/>
              </a:lnSpc>
              <a:spcBef>
                <a:spcPts val="300"/>
              </a:spcBef>
              <a:spcAft>
                <a:spcPts val="800"/>
              </a:spcAft>
              <a:buSzPts val="1000"/>
              <a:buFont typeface="Courier New" panose="02070309020205020404" pitchFamily="49" charset="0"/>
              <a:buChar char="o"/>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predictions from each tree must have very low correlations.</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Why use Random Forest?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0000"/>
              </a:lnSpc>
              <a:spcBef>
                <a:spcPts val="0"/>
              </a:spcBef>
              <a:spcAft>
                <a:spcPts val="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Below are some points that explain why we should use the Random Forest algorithm: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0000"/>
              </a:lnSpc>
              <a:spcBef>
                <a:spcPts val="300"/>
              </a:spcBef>
              <a:spcAft>
                <a:spcPts val="800"/>
              </a:spcAft>
              <a:buSzPts val="1000"/>
              <a:buFont typeface="Courier New" panose="02070309020205020404" pitchFamily="49" charset="0"/>
              <a:buChar char="o"/>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takes less training time as compared to other algorithms.</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0000"/>
              </a:lnSpc>
              <a:spcBef>
                <a:spcPts val="300"/>
              </a:spcBef>
              <a:spcAft>
                <a:spcPts val="800"/>
              </a:spcAft>
              <a:buSzPts val="1000"/>
              <a:buFont typeface="Courier New" panose="02070309020205020404" pitchFamily="49" charset="0"/>
              <a:buChar char="o"/>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predicts output with high accuracy, even for the large dataset it runs efficiently.</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0000"/>
              </a:lnSpc>
              <a:spcBef>
                <a:spcPts val="300"/>
              </a:spcBef>
              <a:spcAft>
                <a:spcPts val="800"/>
              </a:spcAft>
              <a:buSzPts val="1000"/>
              <a:buFont typeface="Courier New" panose="02070309020205020404" pitchFamily="49" charset="0"/>
              <a:buChar char="o"/>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can also maintain accuracy when a large proportion of data is missing.</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2039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704A-CA6A-4FF0-858E-72A59FE19977}"/>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C05ABEAE-6122-4325-8AF6-37B123678170}"/>
              </a:ext>
            </a:extLst>
          </p:cNvPr>
          <p:cNvSpPr>
            <a:spLocks noGrp="1"/>
          </p:cNvSpPr>
          <p:nvPr>
            <p:ph idx="1"/>
          </p:nvPr>
        </p:nvSpPr>
        <p:spPr/>
        <p:txBody>
          <a:bodyPr>
            <a:normAutofit lnSpcReduction="10000"/>
          </a:bodyPr>
          <a:lstStyle/>
          <a:p>
            <a:pPr marL="0" marR="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working of the algorithm can be better understood by the below example:</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Example:</a:t>
            </a:r>
            <a:r>
              <a:rPr lang="en-US" sz="1800" dirty="0">
                <a:solidFill>
                  <a:srgbClr val="000000"/>
                </a:solidFill>
                <a:effectLst/>
                <a:latin typeface="Times New Roman" panose="02020603050405020304" pitchFamily="18" charset="0"/>
                <a:ea typeface="Times New Roman" panose="02020603050405020304" pitchFamily="18" charset="0"/>
              </a:rPr>
              <a:t> 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 Consider the below image: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MODULE DIAGRAM</a:t>
            </a:r>
          </a:p>
          <a:p>
            <a:pPr marL="0" marR="0">
              <a:lnSpc>
                <a:spcPct val="107000"/>
              </a:lnSpc>
              <a:spcBef>
                <a:spcPts val="0"/>
              </a:spcBef>
              <a:spcAft>
                <a:spcPts val="800"/>
              </a:spcAft>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62865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GIVEN INPUT EXPECTED OUTPUT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62865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input :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62865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output : getting accuracy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501CD0C-D3DA-4A66-B9C4-3872FC50D76F}"/>
              </a:ext>
            </a:extLst>
          </p:cNvPr>
          <p:cNvPicPr>
            <a:picLocks noChangeAspect="1"/>
          </p:cNvPicPr>
          <p:nvPr/>
        </p:nvPicPr>
        <p:blipFill>
          <a:blip r:embed="rId2"/>
          <a:stretch>
            <a:fillRect/>
          </a:stretch>
        </p:blipFill>
        <p:spPr>
          <a:xfrm>
            <a:off x="5245475" y="4074851"/>
            <a:ext cx="5731510" cy="1371600"/>
          </a:xfrm>
          <a:prstGeom prst="rect">
            <a:avLst/>
          </a:prstGeom>
        </p:spPr>
      </p:pic>
    </p:spTree>
    <p:extLst>
      <p:ext uri="{BB962C8B-B14F-4D97-AF65-F5344CB8AC3E}">
        <p14:creationId xmlns:p14="http://schemas.microsoft.com/office/powerpoint/2010/main" val="1785420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1742-8159-45D6-91B5-A98F41BFFDFC}"/>
              </a:ext>
            </a:extLst>
          </p:cNvPr>
          <p:cNvSpPr>
            <a:spLocks noGrp="1"/>
          </p:cNvSpPr>
          <p:nvPr>
            <p:ph type="title"/>
          </p:nvPr>
        </p:nvSpPr>
        <p:spPr/>
        <p:txBody>
          <a:bodyPr/>
          <a:lstStyle/>
          <a:p>
            <a:r>
              <a:rPr lang="en-US" dirty="0"/>
              <a:t>SUPPORT VECTOR MACHINE</a:t>
            </a:r>
          </a:p>
        </p:txBody>
      </p:sp>
      <p:sp>
        <p:nvSpPr>
          <p:cNvPr id="3" name="Content Placeholder 2">
            <a:extLst>
              <a:ext uri="{FF2B5EF4-FFF2-40B4-BE49-F238E27FC236}">
                <a16:creationId xmlns:a16="http://schemas.microsoft.com/office/drawing/2014/main" id="{FECDCED4-6A73-4A9C-B948-6C46B29BEA1A}"/>
              </a:ext>
            </a:extLst>
          </p:cNvPr>
          <p:cNvSpPr>
            <a:spLocks noGrp="1"/>
          </p:cNvSpPr>
          <p:nvPr>
            <p:ph idx="1"/>
          </p:nvPr>
        </p:nvSpPr>
        <p:spPr>
          <a:xfrm>
            <a:off x="838200" y="1473693"/>
            <a:ext cx="10515600" cy="4703270"/>
          </a:xfrm>
        </p:spPr>
        <p:txBody>
          <a:bodyPr>
            <a:normAutofit fontScale="85000" lnSpcReduction="10000"/>
          </a:bodyPr>
          <a:lstStyle/>
          <a:p>
            <a:pPr marL="0" marR="47625" indent="0" algn="just">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IN" sz="18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Given a set of training examples, each marked as belonging to one or the other of two categories, an SVM training algorithm builds a model that assigns new examples to one category or the other, making it a non-probabilistic binary linear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The objective of applying SVMs is to find the best line in two dimensions or the best hyperplane in more than two dimensions in order to help us separate our space into classes. The hyperplane (line) is found through the </a:t>
            </a:r>
            <a:r>
              <a:rPr lang="en-IN" sz="1800" b="1"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maximum margin,</a:t>
            </a:r>
            <a:r>
              <a:rPr lang="en-IN" sz="18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 i.e., the maximum distance between data points of both classes.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600"/>
              </a:spcAft>
            </a:pPr>
            <a:r>
              <a:rPr lang="en-IN" sz="18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Don’t you think the definition and idea of SVM look a bit abstract? No worries, let me explain in details.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b="1"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Support Vector, Hyperplane, and Margin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IN" sz="18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The vector points closest to the hyperplane are known as the </a:t>
            </a:r>
            <a:r>
              <a:rPr lang="en-IN" sz="1800" b="1"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support vector points </a:t>
            </a:r>
            <a:r>
              <a:rPr lang="en-IN" sz="18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because only these two points are contributing to the result of the algorithm, and other points are not. If a data point is not a support vector, removing it has no effect on the model. On the other hand, deleting the support vectors will then change the position of the hyperplane.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92024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0724-2F7B-4D70-9BAB-B5D14E2F0212}"/>
              </a:ext>
            </a:extLst>
          </p:cNvPr>
          <p:cNvSpPr>
            <a:spLocks noGrp="1"/>
          </p:cNvSpPr>
          <p:nvPr>
            <p:ph type="title"/>
          </p:nvPr>
        </p:nvSpPr>
        <p:spPr/>
        <p:txBody>
          <a:bodyPr/>
          <a:lstStyle/>
          <a:p>
            <a:r>
              <a:rPr lang="en-US" dirty="0"/>
              <a:t>SUPPORT VECTOR MACHINE</a:t>
            </a:r>
          </a:p>
        </p:txBody>
      </p:sp>
      <p:sp>
        <p:nvSpPr>
          <p:cNvPr id="3" name="Content Placeholder 2">
            <a:extLst>
              <a:ext uri="{FF2B5EF4-FFF2-40B4-BE49-F238E27FC236}">
                <a16:creationId xmlns:a16="http://schemas.microsoft.com/office/drawing/2014/main" id="{87921233-4279-4408-9E68-5582EA30537D}"/>
              </a:ext>
            </a:extLst>
          </p:cNvPr>
          <p:cNvSpPr>
            <a:spLocks noGrp="1"/>
          </p:cNvSpPr>
          <p:nvPr>
            <p:ph idx="1"/>
          </p:nvPr>
        </p:nvSpPr>
        <p:spPr/>
        <p:txBody>
          <a:bodyPr>
            <a:normAutofit lnSpcReduction="10000"/>
          </a:bodyPr>
          <a:lstStyle/>
          <a:p>
            <a:pPr marL="0" marR="0" algn="just">
              <a:lnSpc>
                <a:spcPct val="150000"/>
              </a:lnSpc>
              <a:spcBef>
                <a:spcPts val="0"/>
              </a:spcBef>
              <a:spcAft>
                <a:spcPts val="900"/>
              </a:spcAft>
            </a:pPr>
            <a:r>
              <a:rPr lang="en-IN" sz="18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The dimension of the hyperplane depends upon the number of features. If the number of input features is 2, then the hyperplane is just a line. If the number of input features is 3, then the hyperplane becomes a two-dimensional plane. It becomes difficult to imagine when the number of features exceeds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The distance of the vectors from the hyperplane is called the </a:t>
            </a:r>
            <a:r>
              <a:rPr lang="en-IN" sz="1800" b="1"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margin, </a:t>
            </a:r>
            <a:r>
              <a:rPr lang="en-IN" sz="18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which is a separation of a line to the closest class points. We would like to choose a hyperplane that maximises the margin between classes. The graph below shows what good margin and bad margin 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b="1"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Hard Margin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900"/>
              </a:spcAft>
            </a:pPr>
            <a:r>
              <a:rPr lang="en-IN" sz="18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rPr>
              <a:t>If the training data is linearly separable, we can select two parallel hyperplanes that separate the two classes of data, so that the distance between them is as large as possible.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34705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0680C-4CCC-4698-9B63-56A52E846FF1}"/>
              </a:ext>
            </a:extLst>
          </p:cNvPr>
          <p:cNvSpPr>
            <a:spLocks noGrp="1"/>
          </p:cNvSpPr>
          <p:nvPr>
            <p:ph type="title"/>
          </p:nvPr>
        </p:nvSpPr>
        <p:spPr/>
        <p:txBody>
          <a:bodyPr/>
          <a:lstStyle/>
          <a:p>
            <a:r>
              <a:rPr lang="en-US" dirty="0"/>
              <a:t>SUPPORT VECTOR MACHINE</a:t>
            </a:r>
          </a:p>
        </p:txBody>
      </p:sp>
      <p:sp>
        <p:nvSpPr>
          <p:cNvPr id="3" name="Content Placeholder 2">
            <a:extLst>
              <a:ext uri="{FF2B5EF4-FFF2-40B4-BE49-F238E27FC236}">
                <a16:creationId xmlns:a16="http://schemas.microsoft.com/office/drawing/2014/main" id="{8E2D2145-EF9D-481A-9740-5F7D39A6EE32}"/>
              </a:ext>
            </a:extLst>
          </p:cNvPr>
          <p:cNvSpPr>
            <a:spLocks noGrp="1"/>
          </p:cNvSpPr>
          <p:nvPr>
            <p:ph idx="1"/>
          </p:nvPr>
        </p:nvSpPr>
        <p:spPr/>
        <p:txBody>
          <a:bodyPr>
            <a:normAutofit lnSpcReduction="10000"/>
          </a:bodyPr>
          <a:lstStyle/>
          <a:p>
            <a:pPr marL="0" marR="0" algn="just">
              <a:lnSpc>
                <a:spcPct val="150000"/>
              </a:lnSpc>
              <a:spcBef>
                <a:spcPts val="0"/>
              </a:spcBef>
              <a:spcAft>
                <a:spcPts val="0"/>
              </a:spcAft>
            </a:pPr>
            <a:r>
              <a:rPr lang="en-IN" sz="1600" b="1"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Soft Margin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900"/>
              </a:spcAft>
            </a:pPr>
            <a:r>
              <a:rPr lang="en-IN" sz="16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As most of the real-world data are not fully linearly separable, we will allow some margin violation to occur, which is called soft margin classification. It is better to have a large margin, even though some constraints are violated. Margin violation means choosing a hyperplane, which can allow some data points to stay in either the incorrect side of the hyperplane and between the margin and the correct side of the hyperplane.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6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In order to find the </a:t>
            </a:r>
            <a:r>
              <a:rPr lang="en-IN" sz="1600" b="1"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maximal margin</a:t>
            </a:r>
            <a:r>
              <a:rPr lang="en-IN" sz="16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we need to maximize the margin between the data points and the hyperplane. In the following session, I will share the mathematical concepts behind this algorithm.</a:t>
            </a:r>
          </a:p>
          <a:p>
            <a:pPr marL="0" algn="just">
              <a:lnSpc>
                <a:spcPct val="150000"/>
              </a:lnSpc>
              <a:spcBef>
                <a:spcPts val="0"/>
              </a:spcBef>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MODULE DIAGRAM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IN" sz="16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tabLst>
                <a:tab pos="62865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GIVEN INPUT EXPECTED OUTPUT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62865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input : data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62865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output : getting accuracy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IN" sz="12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endParaRPr lang="en-IN" sz="1800" dirty="0">
              <a:solidFill>
                <a:srgbClr val="111111"/>
              </a:solidFill>
              <a:effectLst/>
              <a:latin typeface="Open Sans" panose="020B0606030504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028" name="Picture 166">
            <a:extLst>
              <a:ext uri="{FF2B5EF4-FFF2-40B4-BE49-F238E27FC236}">
                <a16:creationId xmlns:a16="http://schemas.microsoft.com/office/drawing/2014/main" id="{537CD829-8EE5-4225-B368-8A2796051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124" y="4481743"/>
            <a:ext cx="573087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033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B2FB-BDF4-4CF7-A5F7-406A78B28191}"/>
              </a:ext>
            </a:extLst>
          </p:cNvPr>
          <p:cNvSpPr>
            <a:spLocks noGrp="1"/>
          </p:cNvSpPr>
          <p:nvPr>
            <p:ph type="title"/>
          </p:nvPr>
        </p:nvSpPr>
        <p:spPr/>
        <p:txBody>
          <a:bodyPr/>
          <a:lstStyle/>
          <a:p>
            <a:r>
              <a:rPr lang="en-US" dirty="0"/>
              <a:t>SYSTEM ARCHITECTURE</a:t>
            </a:r>
          </a:p>
        </p:txBody>
      </p:sp>
      <p:sp>
        <p:nvSpPr>
          <p:cNvPr id="3" name="Content Placeholder 2">
            <a:extLst>
              <a:ext uri="{FF2B5EF4-FFF2-40B4-BE49-F238E27FC236}">
                <a16:creationId xmlns:a16="http://schemas.microsoft.com/office/drawing/2014/main" id="{276A192E-53E0-4822-8799-8EE8C7625FC9}"/>
              </a:ext>
            </a:extLst>
          </p:cNvPr>
          <p:cNvSpPr>
            <a:spLocks noGrp="1"/>
          </p:cNvSpPr>
          <p:nvPr>
            <p:ph idx="1"/>
          </p:nvPr>
        </p:nvSpPr>
        <p:spPr>
          <a:xfrm>
            <a:off x="838200" y="1825624"/>
            <a:ext cx="10515600" cy="4784725"/>
          </a:xfrm>
        </p:spPr>
        <p:txBody>
          <a:bodyPr>
            <a:noAutofit/>
          </a:bodyPr>
          <a:lstStyle/>
          <a:p>
            <a:pPr marL="0" indent="0">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Data Pre-processing</a:t>
            </a:r>
          </a:p>
          <a:p>
            <a:pPr marL="0" indent="0">
              <a:buNone/>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r>
              <a:rPr lang="en-IN" sz="2000" dirty="0">
                <a:latin typeface="Times New Roman" panose="02020603050405020304" pitchFamily="18" charset="0"/>
                <a:ea typeface="Calibri" panose="020F0502020204030204" pitchFamily="34" charset="0"/>
                <a:cs typeface="Times New Roman" panose="02020603050405020304" pitchFamily="18" charset="0"/>
              </a:rPr>
              <a:t>Finding duplicate values , and it does the process of removing duplicate values,</a:t>
            </a:r>
            <a:r>
              <a:rPr lang="en-IN" sz="2000" spc="-5" dirty="0">
                <a:latin typeface="Times New Roman" panose="02020603050405020304" pitchFamily="18" charset="0"/>
                <a:ea typeface="Calibri" panose="020F0502020204030204" pitchFamily="34" charset="0"/>
                <a:cs typeface="Times New Roman" panose="02020603050405020304" pitchFamily="18" charset="0"/>
              </a:rPr>
              <a:t> it focus on probably the biggest data cleaning task, </a:t>
            </a:r>
            <a:r>
              <a:rPr lang="en-IN" sz="2000" spc="-5" dirty="0">
                <a:latin typeface="Times New Roman" panose="02020603050405020304" pitchFamily="18" charset="0"/>
                <a:ea typeface="Times New Roman" panose="02020603050405020304" pitchFamily="18" charset="0"/>
                <a:cs typeface="Times New Roman" panose="02020603050405020304" pitchFamily="18" charset="0"/>
              </a:rPr>
              <a:t>missing values</a:t>
            </a:r>
            <a:r>
              <a:rPr lang="en-IN" sz="2000" spc="-5" dirty="0">
                <a:latin typeface="Times New Roman" panose="02020603050405020304" pitchFamily="18" charset="0"/>
                <a:ea typeface="Calibri" panose="020F0502020204030204" pitchFamily="34" charset="0"/>
                <a:cs typeface="Times New Roman" panose="02020603050405020304" pitchFamily="18" charset="0"/>
              </a:rPr>
              <a:t> and it able to </a:t>
            </a:r>
            <a:r>
              <a:rPr lang="en-IN" sz="2000" spc="-5" dirty="0">
                <a:latin typeface="Times New Roman" panose="02020603050405020304" pitchFamily="18" charset="0"/>
                <a:ea typeface="Times New Roman" panose="02020603050405020304" pitchFamily="18" charset="0"/>
                <a:cs typeface="Times New Roman" panose="02020603050405020304" pitchFamily="18" charset="0"/>
              </a:rPr>
              <a:t>more quickly clean data</a:t>
            </a:r>
            <a:r>
              <a:rPr lang="en-IN" sz="2000" u="none" strike="noStrike" spc="-5" dirty="0">
                <a:latin typeface="Times New Roman" panose="02020603050405020304" pitchFamily="18" charset="0"/>
                <a:ea typeface="Times New Roman" panose="02020603050405020304" pitchFamily="18" charset="0"/>
                <a:cs typeface="Times New Roman" panose="02020603050405020304" pitchFamily="18" charset="0"/>
              </a:rPr>
              <a:t>,</a:t>
            </a:r>
            <a:r>
              <a:rPr lang="en-IN" sz="2000" spc="-5" dirty="0">
                <a:latin typeface="Times New Roman" panose="02020603050405020304" pitchFamily="18" charset="0"/>
                <a:ea typeface="Calibri" panose="020F0502020204030204" pitchFamily="34" charset="0"/>
                <a:cs typeface="Times New Roman" panose="02020603050405020304" pitchFamily="18" charset="0"/>
              </a:rPr>
              <a:t> detect missing values and do some basic imputation and detailed statistical approach for dealing with missing data.</a:t>
            </a:r>
          </a:p>
          <a:p>
            <a:pPr marL="0" indent="0" algn="just">
              <a:lnSpc>
                <a:spcPct val="100000"/>
              </a:lnSpc>
              <a:spcBef>
                <a:spcPts val="0"/>
              </a:spcBef>
              <a:buNone/>
            </a:pPr>
            <a:r>
              <a:rPr lang="en-US" sz="2000" b="1" dirty="0">
                <a:latin typeface="Times New Roman" panose="02020603050405020304" pitchFamily="18" charset="0"/>
                <a:cs typeface="Times New Roman" panose="02020603050405020304" pitchFamily="18" charset="0"/>
              </a:rPr>
              <a:t>Exploratory Data Analysis of Water Quality Prediction</a:t>
            </a:r>
            <a:endParaRPr lang="en-IN" sz="2000" b="1"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Multiple datasets from different sources would be combined to form a generalized dataset, and then different machine learning algorithms would be applied to extract patterns and to obtain results with maximum accuracy. </a:t>
            </a:r>
          </a:p>
        </p:txBody>
      </p:sp>
      <p:pic>
        <p:nvPicPr>
          <p:cNvPr id="4" name="Picture 3">
            <a:extLst>
              <a:ext uri="{FF2B5EF4-FFF2-40B4-BE49-F238E27FC236}">
                <a16:creationId xmlns:a16="http://schemas.microsoft.com/office/drawing/2014/main" id="{F27FF900-4047-40B3-9344-4C7449786362}"/>
              </a:ext>
            </a:extLst>
          </p:cNvPr>
          <p:cNvPicPr>
            <a:picLocks noChangeAspect="1"/>
          </p:cNvPicPr>
          <p:nvPr/>
        </p:nvPicPr>
        <p:blipFill>
          <a:blip r:embed="rId2"/>
          <a:stretch>
            <a:fillRect/>
          </a:stretch>
        </p:blipFill>
        <p:spPr>
          <a:xfrm>
            <a:off x="3527822" y="1981200"/>
            <a:ext cx="5731510" cy="1447800"/>
          </a:xfrm>
          <a:prstGeom prst="rect">
            <a:avLst/>
          </a:prstGeom>
        </p:spPr>
      </p:pic>
    </p:spTree>
    <p:extLst>
      <p:ext uri="{BB962C8B-B14F-4D97-AF65-F5344CB8AC3E}">
        <p14:creationId xmlns:p14="http://schemas.microsoft.com/office/powerpoint/2010/main" val="24044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12E2-9F66-43AA-9860-B0FA1D662CB4}"/>
              </a:ext>
            </a:extLst>
          </p:cNvPr>
          <p:cNvSpPr>
            <a:spLocks noGrp="1"/>
          </p:cNvSpPr>
          <p:nvPr>
            <p:ph type="title"/>
          </p:nvPr>
        </p:nvSpPr>
        <p:spPr>
          <a:xfrm flipV="1">
            <a:off x="838200" y="291403"/>
            <a:ext cx="10515600" cy="73722"/>
          </a:xfrm>
        </p:spPr>
        <p:txBody>
          <a:bodyPr>
            <a:noAutofit/>
          </a:bodyPr>
          <a:lstStyle/>
          <a:p>
            <a:r>
              <a:rPr lang="en-US" sz="200" dirty="0"/>
              <a:t>.</a:t>
            </a:r>
          </a:p>
        </p:txBody>
      </p:sp>
      <p:sp>
        <p:nvSpPr>
          <p:cNvPr id="3" name="Content Placeholder 2">
            <a:extLst>
              <a:ext uri="{FF2B5EF4-FFF2-40B4-BE49-F238E27FC236}">
                <a16:creationId xmlns:a16="http://schemas.microsoft.com/office/drawing/2014/main" id="{C1CBC914-0537-44CD-9A38-142040AFD995}"/>
              </a:ext>
            </a:extLst>
          </p:cNvPr>
          <p:cNvSpPr>
            <a:spLocks noGrp="1"/>
          </p:cNvSpPr>
          <p:nvPr>
            <p:ph idx="1"/>
          </p:nvPr>
        </p:nvSpPr>
        <p:spPr>
          <a:xfrm>
            <a:off x="838200" y="472272"/>
            <a:ext cx="10515600" cy="6270171"/>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Data collection</a:t>
            </a:r>
            <a:endParaRPr lang="en-IN"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data set collected for predicting the given data is split into Training set and Test set. Generally, 7:3 ratios are applied to split the Training set and Test set. The Data Model which was created using Random Forest, logistic, Decision tree algorithms, K-Nearest Neighbor (KNN) and Support vector classifier (SVC) are applied on the Training set and based on the test result accuracy, Test set prediction is done. </a:t>
            </a:r>
            <a:endParaRPr lang="en-IN" sz="2000" dirty="0">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Comparing Algorithm with prediction in the form of best accuracy result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It is important to compare the performance of multiple different machine learning algorithms consistently which leads to creating a test harness to compare multiple different machine learning algorithms in Python with scikit-learn.</a:t>
            </a:r>
          </a:p>
          <a:p>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 different algorithms are compared:</a:t>
            </a:r>
          </a:p>
          <a:p>
            <a:pPr marL="342900" marR="0" lvl="0" indent="-342900" algn="just" fontAlgn="base">
              <a:lnSpc>
                <a:spcPct val="120000"/>
              </a:lnSpc>
              <a:spcBef>
                <a:spcPts val="0"/>
              </a:spcBef>
              <a:spcAft>
                <a:spcPts val="0"/>
              </a:spcAft>
              <a:buFont typeface="Wingdings" panose="05000000000000000000" pitchFamily="2" charset="2"/>
              <a:buChar char=""/>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20000"/>
              </a:lnSpc>
              <a:spcBef>
                <a:spcPts val="0"/>
              </a:spcBef>
              <a:spcAft>
                <a:spcPts val="0"/>
              </a:spcAft>
              <a:buFont typeface="Wingdings" panose="05000000000000000000" pitchFamily="2" charset="2"/>
              <a:buChar char=""/>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Decision Tree</a:t>
            </a:r>
          </a:p>
          <a:p>
            <a:pPr marR="0" lvl="0" algn="just" fontAlgn="base">
              <a:lnSpc>
                <a:spcPct val="120000"/>
              </a:lnSpc>
              <a:spcBef>
                <a:spcPts val="0"/>
              </a:spcBef>
              <a:spcAft>
                <a:spcPts val="0"/>
              </a:spcAft>
              <a:buFont typeface="Wingdings" panose="05000000000000000000" pitchFamily="2" charset="2"/>
              <a:buChar char="Ø"/>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Random Forest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20000"/>
              </a:lnSpc>
              <a:spcBef>
                <a:spcPts val="0"/>
              </a:spcBef>
              <a:spcAft>
                <a:spcPts val="0"/>
              </a:spcAft>
              <a:buFont typeface="Wingdings" panose="05000000000000000000" pitchFamily="2" charset="2"/>
              <a:buChar char=""/>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Support Vector Machine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fontAlgn="base">
              <a:lnSpc>
                <a:spcPct val="120000"/>
              </a:lnSpc>
              <a:spcBef>
                <a:spcPts val="0"/>
              </a:spcBef>
              <a:spcAft>
                <a:spcPts val="0"/>
              </a:spcAft>
              <a:buNone/>
              <a:tabLst>
                <a:tab pos="914400" algn="l"/>
              </a:tabLs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0977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B99A-C62E-45D9-A508-D73D8152EBAE}"/>
              </a:ext>
            </a:extLst>
          </p:cNvPr>
          <p:cNvSpPr>
            <a:spLocks noGrp="1"/>
          </p:cNvSpPr>
          <p:nvPr>
            <p:ph type="title"/>
          </p:nvPr>
        </p:nvSpPr>
        <p:spPr>
          <a:xfrm flipV="1">
            <a:off x="838200" y="251210"/>
            <a:ext cx="10515600" cy="113916"/>
          </a:xfrm>
        </p:spPr>
        <p:txBody>
          <a:bodyPr>
            <a:normAutofit fontScale="90000"/>
          </a:bodyPr>
          <a:lstStyle/>
          <a:p>
            <a:r>
              <a:rPr lang="en-US" sz="200" dirty="0"/>
              <a:t>.</a:t>
            </a:r>
          </a:p>
        </p:txBody>
      </p:sp>
      <p:sp>
        <p:nvSpPr>
          <p:cNvPr id="3" name="Content Placeholder 2">
            <a:extLst>
              <a:ext uri="{FF2B5EF4-FFF2-40B4-BE49-F238E27FC236}">
                <a16:creationId xmlns:a16="http://schemas.microsoft.com/office/drawing/2014/main" id="{346BCE59-FEF2-48C4-9A56-4416D464AC1E}"/>
              </a:ext>
            </a:extLst>
          </p:cNvPr>
          <p:cNvSpPr>
            <a:spLocks noGrp="1"/>
          </p:cNvSpPr>
          <p:nvPr>
            <p:ph idx="1"/>
          </p:nvPr>
        </p:nvSpPr>
        <p:spPr>
          <a:xfrm>
            <a:off x="838200" y="251210"/>
            <a:ext cx="10515600" cy="6471137"/>
          </a:xfrm>
        </p:spPr>
        <p:txBody>
          <a:bodyPr>
            <a:normAutofit/>
          </a:bodyPr>
          <a:lstStyle/>
          <a:p>
            <a:pPr algn="just">
              <a:lnSpc>
                <a:spcPct val="120000"/>
              </a:lnSpc>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Predicting result by accuracy</a:t>
            </a:r>
          </a:p>
          <a:p>
            <a:pPr algn="just">
              <a:lnSpc>
                <a:spcPct val="120000"/>
              </a:lnSpc>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Proportion of the total number of predictions that is correct, otherwise overall how often the model predicts correctly</a:t>
            </a:r>
            <a:endPar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Accuracy is the most intuitive performance measure and it is simply a ratio of correctly predicted observation to the total observations.</a:t>
            </a:r>
            <a:endPar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pPr>
            <a:r>
              <a:rPr lang="en-IN" sz="2000" dirty="0">
                <a:solidFill>
                  <a:srgbClr val="000000"/>
                </a:solidFill>
                <a:latin typeface="Times New Roman" panose="02020603050405020304" pitchFamily="18" charset="0"/>
                <a:cs typeface="Times New Roman" panose="02020603050405020304" pitchFamily="18" charset="0"/>
              </a:rPr>
              <a:t>The result of the model with high accuracy is chosen as the final result.</a:t>
            </a:r>
            <a:endParaRPr lang="en-US" sz="2000" dirty="0">
              <a:latin typeface="Times New Roman" panose="02020603050405020304" pitchFamily="18" charset="0"/>
              <a:cs typeface="Times New Roman" panose="02020603050405020304" pitchFamily="18" charset="0"/>
            </a:endParaRPr>
          </a:p>
          <a:p>
            <a:pPr algn="just"/>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6528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DA46-CD41-D64D-3DE7-9A4C211A59C2}"/>
              </a:ext>
            </a:extLst>
          </p:cNvPr>
          <p:cNvSpPr>
            <a:spLocks noGrp="1"/>
          </p:cNvSpPr>
          <p:nvPr>
            <p:ph type="title"/>
          </p:nvPr>
        </p:nvSpPr>
        <p:spPr/>
        <p:txBody>
          <a:bodyPr>
            <a:normAutofit/>
          </a:bodyPr>
          <a:lstStyle/>
          <a:p>
            <a:r>
              <a:rPr lang="en-US" sz="800" dirty="0"/>
              <a:t>.</a:t>
            </a:r>
          </a:p>
        </p:txBody>
      </p:sp>
      <p:sp>
        <p:nvSpPr>
          <p:cNvPr id="3" name="Content Placeholder 2">
            <a:extLst>
              <a:ext uri="{FF2B5EF4-FFF2-40B4-BE49-F238E27FC236}">
                <a16:creationId xmlns:a16="http://schemas.microsoft.com/office/drawing/2014/main" id="{1656B9ED-093A-5DE9-8236-814852E96E14}"/>
              </a:ext>
            </a:extLst>
          </p:cNvPr>
          <p:cNvSpPr>
            <a:spLocks noGrp="1"/>
          </p:cNvSpPr>
          <p:nvPr>
            <p:ph idx="1"/>
          </p:nvPr>
        </p:nvSpPr>
        <p:spPr/>
        <p:txBody>
          <a:bodyPr>
            <a:normAutofit/>
          </a:bodyPr>
          <a:lstStyle/>
          <a:p>
            <a:pPr marL="0" indent="0">
              <a:buNone/>
            </a:pPr>
            <a:r>
              <a:rPr lang="en-US" sz="800" dirty="0"/>
              <a:t>.</a:t>
            </a:r>
          </a:p>
        </p:txBody>
      </p:sp>
      <p:sp>
        <p:nvSpPr>
          <p:cNvPr id="4" name="Rounded Rectangle 54">
            <a:extLst>
              <a:ext uri="{FF2B5EF4-FFF2-40B4-BE49-F238E27FC236}">
                <a16:creationId xmlns:a16="http://schemas.microsoft.com/office/drawing/2014/main" id="{4D4F4381-7986-5525-1403-3C30A6F4839E}"/>
              </a:ext>
            </a:extLst>
          </p:cNvPr>
          <p:cNvSpPr>
            <a:spLocks noChangeArrowheads="1"/>
          </p:cNvSpPr>
          <p:nvPr/>
        </p:nvSpPr>
        <p:spPr bwMode="auto">
          <a:xfrm>
            <a:off x="3992562" y="1888173"/>
            <a:ext cx="1924050" cy="354013"/>
          </a:xfrm>
          <a:prstGeom prst="roundRect">
            <a:avLst>
              <a:gd name="adj" fmla="val 16667"/>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Source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ounded Rectangle 55">
            <a:extLst>
              <a:ext uri="{FF2B5EF4-FFF2-40B4-BE49-F238E27FC236}">
                <a16:creationId xmlns:a16="http://schemas.microsoft.com/office/drawing/2014/main" id="{79EA17EE-48FB-D6B0-4657-449EB223AA12}"/>
              </a:ext>
            </a:extLst>
          </p:cNvPr>
          <p:cNvSpPr>
            <a:spLocks noChangeArrowheads="1"/>
          </p:cNvSpPr>
          <p:nvPr/>
        </p:nvSpPr>
        <p:spPr bwMode="auto">
          <a:xfrm>
            <a:off x="3611266" y="2458090"/>
            <a:ext cx="2881312" cy="336550"/>
          </a:xfrm>
          <a:prstGeom prst="roundRect">
            <a:avLst>
              <a:gd name="adj" fmla="val 16667"/>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Processing and Cleaning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an 57">
            <a:extLst>
              <a:ext uri="{FF2B5EF4-FFF2-40B4-BE49-F238E27FC236}">
                <a16:creationId xmlns:a16="http://schemas.microsoft.com/office/drawing/2014/main" id="{14A42F63-48C3-DAD2-8B59-358C1D291BF1}"/>
              </a:ext>
            </a:extLst>
          </p:cNvPr>
          <p:cNvSpPr>
            <a:spLocks noChangeArrowheads="1"/>
          </p:cNvSpPr>
          <p:nvPr/>
        </p:nvSpPr>
        <p:spPr bwMode="auto">
          <a:xfrm>
            <a:off x="5456931" y="3094357"/>
            <a:ext cx="733425" cy="801687"/>
          </a:xfrm>
          <a:prstGeom prst="can">
            <a:avLst>
              <a:gd name="adj" fmla="val 24969"/>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Testing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Snip Diagonal Corner Rectangle 59">
            <a:extLst>
              <a:ext uri="{FF2B5EF4-FFF2-40B4-BE49-F238E27FC236}">
                <a16:creationId xmlns:a16="http://schemas.microsoft.com/office/drawing/2014/main" id="{2178EE5E-7747-A315-0DB6-02CEA78AE0EC}"/>
              </a:ext>
            </a:extLst>
          </p:cNvPr>
          <p:cNvSpPr>
            <a:spLocks/>
          </p:cNvSpPr>
          <p:nvPr/>
        </p:nvSpPr>
        <p:spPr bwMode="auto">
          <a:xfrm>
            <a:off x="5348940" y="4489128"/>
            <a:ext cx="1793875" cy="465138"/>
          </a:xfrm>
          <a:custGeom>
            <a:avLst/>
            <a:gdLst>
              <a:gd name="T0" fmla="*/ 0 w 1793875"/>
              <a:gd name="T1" fmla="*/ 0 h 464820"/>
              <a:gd name="T2" fmla="*/ 1716403 w 1793875"/>
              <a:gd name="T3" fmla="*/ 0 h 464820"/>
              <a:gd name="T4" fmla="*/ 1793875 w 1793875"/>
              <a:gd name="T5" fmla="*/ 77472 h 464820"/>
              <a:gd name="T6" fmla="*/ 1793875 w 1793875"/>
              <a:gd name="T7" fmla="*/ 464820 h 464820"/>
              <a:gd name="T8" fmla="*/ 1793875 w 1793875"/>
              <a:gd name="T9" fmla="*/ 464820 h 464820"/>
              <a:gd name="T10" fmla="*/ 77472 w 1793875"/>
              <a:gd name="T11" fmla="*/ 464820 h 464820"/>
              <a:gd name="T12" fmla="*/ 0 w 1793875"/>
              <a:gd name="T13" fmla="*/ 387348 h 464820"/>
              <a:gd name="T14" fmla="*/ 0 w 1793875"/>
              <a:gd name="T15" fmla="*/ 0 h 464820"/>
              <a:gd name="T16" fmla="*/ 0 60000 65536"/>
              <a:gd name="T17" fmla="*/ 0 60000 65536"/>
              <a:gd name="T18" fmla="*/ 0 60000 65536"/>
              <a:gd name="T19" fmla="*/ 0 60000 65536"/>
              <a:gd name="T20" fmla="*/ 0 60000 65536"/>
              <a:gd name="T21" fmla="*/ 0 60000 65536"/>
              <a:gd name="T22" fmla="*/ 0 60000 65536"/>
              <a:gd name="T23" fmla="*/ 0 60000 65536"/>
              <a:gd name="T24" fmla="*/ 0 w 1793875"/>
              <a:gd name="T25" fmla="*/ 0 h 464820"/>
              <a:gd name="T26" fmla="*/ 1793875 w 1793875"/>
              <a:gd name="T27" fmla="*/ 464820 h 4648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93875" h="464820">
                <a:moveTo>
                  <a:pt x="0" y="0"/>
                </a:moveTo>
                <a:lnTo>
                  <a:pt x="1716403" y="0"/>
                </a:lnTo>
                <a:lnTo>
                  <a:pt x="1793875" y="77472"/>
                </a:lnTo>
                <a:lnTo>
                  <a:pt x="1793875" y="464820"/>
                </a:lnTo>
                <a:lnTo>
                  <a:pt x="77472" y="464820"/>
                </a:lnTo>
                <a:lnTo>
                  <a:pt x="0" y="387348"/>
                </a:lnTo>
                <a:lnTo>
                  <a:pt x="0" y="0"/>
                </a:lnTo>
                <a:close/>
              </a:path>
            </a:pathLst>
          </a:cu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Best Model by Accuracy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0">
            <a:extLst>
              <a:ext uri="{FF2B5EF4-FFF2-40B4-BE49-F238E27FC236}">
                <a16:creationId xmlns:a16="http://schemas.microsoft.com/office/drawing/2014/main" id="{D8125102-5CCD-045D-4790-D66EE35E3C3C}"/>
              </a:ext>
            </a:extLst>
          </p:cNvPr>
          <p:cNvSpPr>
            <a:spLocks noChangeArrowheads="1"/>
          </p:cNvSpPr>
          <p:nvPr/>
        </p:nvSpPr>
        <p:spPr bwMode="auto">
          <a:xfrm>
            <a:off x="4697412" y="5566177"/>
            <a:ext cx="2552700" cy="404813"/>
          </a:xfrm>
          <a:prstGeom prst="rect">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Finding Water quality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Parallelogram 61">
            <a:extLst>
              <a:ext uri="{FF2B5EF4-FFF2-40B4-BE49-F238E27FC236}">
                <a16:creationId xmlns:a16="http://schemas.microsoft.com/office/drawing/2014/main" id="{3918B18E-4995-6CA8-401C-98E5F44AB338}"/>
              </a:ext>
            </a:extLst>
          </p:cNvPr>
          <p:cNvSpPr>
            <a:spLocks noChangeArrowheads="1"/>
          </p:cNvSpPr>
          <p:nvPr/>
        </p:nvSpPr>
        <p:spPr bwMode="auto">
          <a:xfrm>
            <a:off x="1981546" y="4556892"/>
            <a:ext cx="2457450" cy="422275"/>
          </a:xfrm>
          <a:prstGeom prst="parallelogram">
            <a:avLst>
              <a:gd name="adj" fmla="val 25003"/>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ML Algorithms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an 62">
            <a:extLst>
              <a:ext uri="{FF2B5EF4-FFF2-40B4-BE49-F238E27FC236}">
                <a16:creationId xmlns:a16="http://schemas.microsoft.com/office/drawing/2014/main" id="{5C8F2A00-CC1E-7361-D79E-BFCE6F00C9E0}"/>
              </a:ext>
            </a:extLst>
          </p:cNvPr>
          <p:cNvSpPr>
            <a:spLocks noChangeArrowheads="1"/>
          </p:cNvSpPr>
          <p:nvPr/>
        </p:nvSpPr>
        <p:spPr bwMode="auto">
          <a:xfrm>
            <a:off x="3820987" y="3163862"/>
            <a:ext cx="768350" cy="801687"/>
          </a:xfrm>
          <a:prstGeom prst="can">
            <a:avLst>
              <a:gd name="adj" fmla="val 24969"/>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Training 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BEC6E08C-633B-6132-6926-A8C355086169}"/>
              </a:ext>
            </a:extLst>
          </p:cNvPr>
          <p:cNvCxnSpPr>
            <a:cxnSpLocks/>
          </p:cNvCxnSpPr>
          <p:nvPr/>
        </p:nvCxnSpPr>
        <p:spPr>
          <a:xfrm flipV="1">
            <a:off x="4466208" y="4768029"/>
            <a:ext cx="882732" cy="69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8770EC7E-CADC-82DB-47FA-C368753CD8B8}"/>
              </a:ext>
            </a:extLst>
          </p:cNvPr>
          <p:cNvCxnSpPr>
            <a:cxnSpLocks/>
          </p:cNvCxnSpPr>
          <p:nvPr/>
        </p:nvCxnSpPr>
        <p:spPr>
          <a:xfrm>
            <a:off x="6182674" y="4931653"/>
            <a:ext cx="0" cy="634524"/>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3" name="Straight Arrow Connector 12">
            <a:extLst>
              <a:ext uri="{FF2B5EF4-FFF2-40B4-BE49-F238E27FC236}">
                <a16:creationId xmlns:a16="http://schemas.microsoft.com/office/drawing/2014/main" id="{B25EBA2E-4DF9-F0AB-8AF3-B032A43D2C95}"/>
              </a:ext>
            </a:extLst>
          </p:cNvPr>
          <p:cNvCxnSpPr>
            <a:cxnSpLocks/>
          </p:cNvCxnSpPr>
          <p:nvPr/>
        </p:nvCxnSpPr>
        <p:spPr>
          <a:xfrm>
            <a:off x="4081338" y="4001294"/>
            <a:ext cx="0" cy="600182"/>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4" name="Straight Arrow Connector 13">
            <a:extLst>
              <a:ext uri="{FF2B5EF4-FFF2-40B4-BE49-F238E27FC236}">
                <a16:creationId xmlns:a16="http://schemas.microsoft.com/office/drawing/2014/main" id="{F2AA4CCD-5981-9F33-3E3F-84D68987A4A8}"/>
              </a:ext>
            </a:extLst>
          </p:cNvPr>
          <p:cNvCxnSpPr/>
          <p:nvPr/>
        </p:nvCxnSpPr>
        <p:spPr>
          <a:xfrm>
            <a:off x="5823643" y="4001294"/>
            <a:ext cx="0" cy="41402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5" name="Straight Arrow Connector 14">
            <a:extLst>
              <a:ext uri="{FF2B5EF4-FFF2-40B4-BE49-F238E27FC236}">
                <a16:creationId xmlns:a16="http://schemas.microsoft.com/office/drawing/2014/main" id="{3170CD2A-7F68-E796-46CF-040DE0A348F2}"/>
              </a:ext>
            </a:extLst>
          </p:cNvPr>
          <p:cNvCxnSpPr>
            <a:cxnSpLocks/>
          </p:cNvCxnSpPr>
          <p:nvPr/>
        </p:nvCxnSpPr>
        <p:spPr>
          <a:xfrm flipH="1">
            <a:off x="4466208" y="2883842"/>
            <a:ext cx="423292" cy="190818"/>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 name="Straight Arrow Connector 15">
            <a:extLst>
              <a:ext uri="{FF2B5EF4-FFF2-40B4-BE49-F238E27FC236}">
                <a16:creationId xmlns:a16="http://schemas.microsoft.com/office/drawing/2014/main" id="{388BDEF7-84AF-9ADE-E112-D409B29981C9}"/>
              </a:ext>
            </a:extLst>
          </p:cNvPr>
          <p:cNvCxnSpPr>
            <a:cxnSpLocks/>
          </p:cNvCxnSpPr>
          <p:nvPr/>
        </p:nvCxnSpPr>
        <p:spPr>
          <a:xfrm>
            <a:off x="4954587" y="2865604"/>
            <a:ext cx="441926" cy="211274"/>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 name="Straight Arrow Connector 16">
            <a:extLst>
              <a:ext uri="{FF2B5EF4-FFF2-40B4-BE49-F238E27FC236}">
                <a16:creationId xmlns:a16="http://schemas.microsoft.com/office/drawing/2014/main" id="{FD623460-0783-CB3B-AE50-EA2B6EE9C694}"/>
              </a:ext>
            </a:extLst>
          </p:cNvPr>
          <p:cNvCxnSpPr/>
          <p:nvPr/>
        </p:nvCxnSpPr>
        <p:spPr>
          <a:xfrm>
            <a:off x="5025480" y="2242186"/>
            <a:ext cx="0" cy="32766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8" name="Rectangle 15">
            <a:extLst>
              <a:ext uri="{FF2B5EF4-FFF2-40B4-BE49-F238E27FC236}">
                <a16:creationId xmlns:a16="http://schemas.microsoft.com/office/drawing/2014/main" id="{75C33C01-5A0E-0AC2-3806-637A141B2D5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3">
            <a:extLst>
              <a:ext uri="{FF2B5EF4-FFF2-40B4-BE49-F238E27FC236}">
                <a16:creationId xmlns:a16="http://schemas.microsoft.com/office/drawing/2014/main" id="{CC13173D-4396-3F8E-3BA0-094E7EAD71E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0537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0174-50AD-3991-DA82-20F22085234D}"/>
              </a:ext>
            </a:extLst>
          </p:cNvPr>
          <p:cNvSpPr>
            <a:spLocks noGrp="1"/>
          </p:cNvSpPr>
          <p:nvPr>
            <p:ph type="title"/>
          </p:nvPr>
        </p:nvSpPr>
        <p:spPr/>
        <p:txBody>
          <a:bodyPr/>
          <a:lstStyle/>
          <a:p>
            <a:r>
              <a:rPr lang="en-US" dirty="0"/>
              <a:t>UML DIAGRAM</a:t>
            </a:r>
          </a:p>
        </p:txBody>
      </p:sp>
      <p:pic>
        <p:nvPicPr>
          <p:cNvPr id="4" name="Content Placeholder 3">
            <a:extLst>
              <a:ext uri="{FF2B5EF4-FFF2-40B4-BE49-F238E27FC236}">
                <a16:creationId xmlns:a16="http://schemas.microsoft.com/office/drawing/2014/main" id="{DDDB98F6-4BF1-7982-58B0-4EC12041CAF3}"/>
              </a:ext>
            </a:extLst>
          </p:cNvPr>
          <p:cNvPicPr>
            <a:picLocks noGrp="1" noChangeAspect="1"/>
          </p:cNvPicPr>
          <p:nvPr>
            <p:ph idx="1"/>
          </p:nvPr>
        </p:nvPicPr>
        <p:blipFill>
          <a:blip r:embed="rId2"/>
          <a:stretch>
            <a:fillRect/>
          </a:stretch>
        </p:blipFill>
        <p:spPr>
          <a:xfrm>
            <a:off x="3419475" y="2091531"/>
            <a:ext cx="5353050" cy="3819525"/>
          </a:xfrm>
          <a:prstGeom prst="rect">
            <a:avLst/>
          </a:prstGeom>
        </p:spPr>
      </p:pic>
    </p:spTree>
    <p:extLst>
      <p:ext uri="{BB962C8B-B14F-4D97-AF65-F5344CB8AC3E}">
        <p14:creationId xmlns:p14="http://schemas.microsoft.com/office/powerpoint/2010/main" val="404925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0D6B-0422-3CA7-FC15-AB351BD2299C}"/>
              </a:ext>
            </a:extLst>
          </p:cNvPr>
          <p:cNvSpPr>
            <a:spLocks noGrp="1"/>
          </p:cNvSpPr>
          <p:nvPr>
            <p:ph type="title"/>
          </p:nvPr>
        </p:nvSpPr>
        <p:spPr/>
        <p:txBody>
          <a:bodyPr/>
          <a:lstStyle/>
          <a:p>
            <a:r>
              <a:rPr lang="en-US" dirty="0"/>
              <a:t>CLASS DIAGRAM</a:t>
            </a:r>
          </a:p>
        </p:txBody>
      </p:sp>
      <p:pic>
        <p:nvPicPr>
          <p:cNvPr id="4" name="Content Placeholder 3">
            <a:extLst>
              <a:ext uri="{FF2B5EF4-FFF2-40B4-BE49-F238E27FC236}">
                <a16:creationId xmlns:a16="http://schemas.microsoft.com/office/drawing/2014/main" id="{42F84526-1DED-91E2-50BB-19E66DB0E3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63268"/>
            <a:ext cx="10515600" cy="4276052"/>
          </a:xfrm>
          <a:prstGeom prst="rect">
            <a:avLst/>
          </a:prstGeom>
          <a:noFill/>
          <a:ln>
            <a:noFill/>
          </a:ln>
        </p:spPr>
      </p:pic>
    </p:spTree>
    <p:extLst>
      <p:ext uri="{BB962C8B-B14F-4D97-AF65-F5344CB8AC3E}">
        <p14:creationId xmlns:p14="http://schemas.microsoft.com/office/powerpoint/2010/main" val="318959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5D715-21DC-6395-5F75-2800508DD694}"/>
              </a:ext>
            </a:extLst>
          </p:cNvPr>
          <p:cNvSpPr>
            <a:spLocks noGrp="1"/>
          </p:cNvSpPr>
          <p:nvPr>
            <p:ph type="title"/>
          </p:nvPr>
        </p:nvSpPr>
        <p:spPr/>
        <p:txBody>
          <a:bodyPr/>
          <a:lstStyle/>
          <a:p>
            <a:r>
              <a:rPr lang="en-US" dirty="0"/>
              <a:t>SEQUENCE DIAGRAM</a:t>
            </a:r>
          </a:p>
        </p:txBody>
      </p:sp>
      <p:pic>
        <p:nvPicPr>
          <p:cNvPr id="4" name="Content Placeholder 3">
            <a:extLst>
              <a:ext uri="{FF2B5EF4-FFF2-40B4-BE49-F238E27FC236}">
                <a16:creationId xmlns:a16="http://schemas.microsoft.com/office/drawing/2014/main" id="{AA7F4D6D-4947-F2BE-DD90-1EA125B6BBA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1258" y="2281791"/>
            <a:ext cx="7049484" cy="3439005"/>
          </a:xfrm>
          <a:prstGeom prst="rect">
            <a:avLst/>
          </a:prstGeom>
          <a:noFill/>
          <a:ln>
            <a:noFill/>
          </a:ln>
        </p:spPr>
      </p:pic>
    </p:spTree>
    <p:extLst>
      <p:ext uri="{BB962C8B-B14F-4D97-AF65-F5344CB8AC3E}">
        <p14:creationId xmlns:p14="http://schemas.microsoft.com/office/powerpoint/2010/main" val="1805966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2164</Words>
  <Application>Microsoft Office PowerPoint</Application>
  <PresentationFormat>Widescreen</PresentationFormat>
  <Paragraphs>141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Courier New</vt:lpstr>
      <vt:lpstr>Open Sans</vt:lpstr>
      <vt:lpstr>Symbol</vt:lpstr>
      <vt:lpstr>Times New Roman</vt:lpstr>
      <vt:lpstr>Wingdings</vt:lpstr>
      <vt:lpstr>Office Theme</vt:lpstr>
      <vt:lpstr>Evaluating and Classifying Water Quality using Machine Learning Technique</vt:lpstr>
      <vt:lpstr>SYSTEM ARCHITECTURE</vt:lpstr>
      <vt:lpstr>SYSTEM ARCHITECTURE</vt:lpstr>
      <vt:lpstr>.</vt:lpstr>
      <vt:lpstr>.</vt:lpstr>
      <vt:lpstr>.</vt:lpstr>
      <vt:lpstr>UML DIAGRAM</vt:lpstr>
      <vt:lpstr>CLASS DIAGRAM</vt:lpstr>
      <vt:lpstr>SEQUENCE DIAGRAM</vt:lpstr>
      <vt:lpstr>ACTIVITY DIAGRAM</vt:lpstr>
      <vt:lpstr>ER DIADGRAM</vt:lpstr>
      <vt:lpstr>List of Modules: </vt:lpstr>
      <vt:lpstr>                 ALGORITHM EXPLANATION</vt:lpstr>
      <vt:lpstr>LOGISTIC REGRESSION</vt:lpstr>
      <vt:lpstr>LOGISTIC REGRESSION</vt:lpstr>
      <vt:lpstr>LOGISTIC REGRESSION</vt:lpstr>
      <vt:lpstr>DECISION TREE</vt:lpstr>
      <vt:lpstr>DECISION TREE</vt:lpstr>
      <vt:lpstr>DECISION TREE</vt:lpstr>
      <vt:lpstr>RANDOM FOREST</vt:lpstr>
      <vt:lpstr>RANDOM FOREST</vt:lpstr>
      <vt:lpstr>RANDOM FOREST</vt:lpstr>
      <vt:lpstr>SUPPORT VECTOR MACHINE</vt:lpstr>
      <vt:lpstr>SUPPORT VECTOR MACHINE</vt:lpstr>
      <vt:lpstr>SUPPORT VECTOR MACHINE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and Classifying Water Quality using Machine Learning Technique</dc:title>
  <dc:creator>GOWTHAMI D</dc:creator>
  <cp:lastModifiedBy>GOWTHAMI D</cp:lastModifiedBy>
  <cp:revision>3</cp:revision>
  <dcterms:created xsi:type="dcterms:W3CDTF">2022-04-06T05:36:26Z</dcterms:created>
  <dcterms:modified xsi:type="dcterms:W3CDTF">2022-05-10T07:08:55Z</dcterms:modified>
</cp:coreProperties>
</file>