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sz="4700" b="1">
                <a:latin typeface="Times New Roman"/>
                <a:cs typeface="Times New Roman"/>
              </a:rPr>
              <a:t>AUTOMATIC HELMET AND NUMBER PLATE RECOGNITION</a:t>
            </a:r>
          </a:p>
        </p:txBody>
      </p:sp>
      <p:sp>
        <p:nvSpPr>
          <p:cNvPr id="3" name="Subtitle 2"/>
          <p:cNvSpPr>
            <a:spLocks noGrp="1"/>
          </p:cNvSpPr>
          <p:nvPr>
            <p:ph type="subTitle" idx="1"/>
          </p:nvPr>
        </p:nvSpPr>
        <p:spPr>
          <a:xfrm>
            <a:off x="6194715" y="3836197"/>
            <a:ext cx="5334931" cy="2189214"/>
          </a:xfrm>
        </p:spPr>
        <p:txBody>
          <a:bodyPr vert="horz" lIns="91440" tIns="45720" rIns="91440" bIns="45720" rtlCol="0" anchor="t">
            <a:normAutofit lnSpcReduction="10000"/>
          </a:bodyPr>
          <a:lstStyle/>
          <a:p>
            <a:r>
              <a:rPr lang="en-US" dirty="0"/>
              <a:t>Presented by </a:t>
            </a:r>
          </a:p>
          <a:p>
            <a:pPr algn="l"/>
            <a:r>
              <a:rPr lang="en-IN" dirty="0"/>
              <a:t>     CH.SAI HARSHITHA-21N31A1222</a:t>
            </a:r>
          </a:p>
          <a:p>
            <a:pPr algn="l"/>
            <a:r>
              <a:rPr lang="en-IN" dirty="0"/>
              <a:t>     J.SHIVANI-21N31A1263</a:t>
            </a:r>
          </a:p>
          <a:p>
            <a:pPr algn="r"/>
            <a:r>
              <a:rPr lang="en-IN" dirty="0"/>
              <a:t>B.SRIDARSHAN REDDY-21N31A1217</a:t>
            </a:r>
          </a:p>
          <a:p>
            <a:pPr algn="l"/>
            <a:r>
              <a:rPr lang="en-IN" dirty="0"/>
              <a:t>     B.SRIKANTH-21N31A1215</a:t>
            </a:r>
            <a:endParaRPr lang="en-US" dirty="0"/>
          </a:p>
        </p:txBody>
      </p:sp>
      <p:sp>
        <p:nvSpPr>
          <p:cNvPr id="64" name="Freeform: Shape 6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toy figurines next to a camera&#10;&#10;Description automatically generated">
            <a:extLst>
              <a:ext uri="{FF2B5EF4-FFF2-40B4-BE49-F238E27FC236}">
                <a16:creationId xmlns:a16="http://schemas.microsoft.com/office/drawing/2014/main" id="{C09D8593-77B4-AA3F-ED15-8DB4C4CEE6B8}"/>
              </a:ext>
            </a:extLst>
          </p:cNvPr>
          <p:cNvPicPr>
            <a:picLocks noChangeAspect="1"/>
          </p:cNvPicPr>
          <p:nvPr/>
        </p:nvPicPr>
        <p:blipFill rotWithShape="1">
          <a:blip r:embed="rId2"/>
          <a:srcRect r="25001"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65" name="Freeform: Shape 64">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2BCE2-440C-A03B-7DF9-55C6B87FEDFB}"/>
              </a:ext>
            </a:extLst>
          </p:cNvPr>
          <p:cNvSpPr>
            <a:spLocks noGrp="1"/>
          </p:cNvSpPr>
          <p:nvPr>
            <p:ph type="title"/>
          </p:nvPr>
        </p:nvSpPr>
        <p:spPr>
          <a:xfrm>
            <a:off x="793662" y="386930"/>
            <a:ext cx="10066122" cy="1298448"/>
          </a:xfrm>
        </p:spPr>
        <p:txBody>
          <a:bodyPr anchor="b">
            <a:normAutofit/>
          </a:bodyPr>
          <a:lstStyle/>
          <a:p>
            <a:r>
              <a:rPr lang="en-US" sz="4800"/>
              <a:t>SYSTEM DESIGN</a:t>
            </a:r>
          </a:p>
        </p:txBody>
      </p:sp>
      <p:sp>
        <p:nvSpPr>
          <p:cNvPr id="7" name="Rectangle 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ontent Placeholder 7">
            <a:extLst>
              <a:ext uri="{FF2B5EF4-FFF2-40B4-BE49-F238E27FC236}">
                <a16:creationId xmlns:a16="http://schemas.microsoft.com/office/drawing/2014/main" id="{D5E3F6FE-52E6-9E3B-8043-599D6BA01188}"/>
              </a:ext>
            </a:extLst>
          </p:cNvPr>
          <p:cNvSpPr>
            <a:spLocks noGrp="1"/>
          </p:cNvSpPr>
          <p:nvPr>
            <p:ph idx="1"/>
          </p:nvPr>
        </p:nvSpPr>
        <p:spPr>
          <a:xfrm>
            <a:off x="793661" y="2599509"/>
            <a:ext cx="4530898" cy="3639450"/>
          </a:xfrm>
        </p:spPr>
        <p:txBody>
          <a:bodyPr anchor="ctr">
            <a:noAutofit/>
          </a:bodyPr>
          <a:lstStyle/>
          <a:p>
            <a:pPr algn="just"/>
            <a:r>
              <a:rPr lang="en-US" sz="1400" dirty="0">
                <a:latin typeface="Times New Roman"/>
                <a:cs typeface="Times New Roman"/>
              </a:rPr>
              <a:t>Based on the input picture, the bike was identified using either an IP camera or a webcam. Prior to deciding if the biker is wearing a helmet, this strategy initially decides the picture of the motorcycle and its driver from the picture. In this study, we suggested using picture surveillance data and CNN models to solve the problem of recognizing riders and helmets. We divided the photos we collected for our training dataset into two groups: one for the test data that will be used in the classification experiment, and another for the training data. We tested them using CNN image classification models in this experiment. The accuracy of the rider wearing a helmet and the rider without a helmet identification in the picture not set in stone after all photos are inspected. Convolutional layer neural networks are known as CNNs. and additional layers). </a:t>
            </a:r>
            <a:endParaRPr lang="en-US"/>
          </a:p>
        </p:txBody>
      </p:sp>
      <p:pic>
        <p:nvPicPr>
          <p:cNvPr id="4" name="Content Placeholder 3" descr="A diagram of a procedure&#10;&#10;Description automatically generated">
            <a:extLst>
              <a:ext uri="{FF2B5EF4-FFF2-40B4-BE49-F238E27FC236}">
                <a16:creationId xmlns:a16="http://schemas.microsoft.com/office/drawing/2014/main" id="{892B7097-96AE-E53C-2B02-50B3561FFB32}"/>
              </a:ext>
            </a:extLst>
          </p:cNvPr>
          <p:cNvPicPr>
            <a:picLocks noChangeAspect="1"/>
          </p:cNvPicPr>
          <p:nvPr/>
        </p:nvPicPr>
        <p:blipFill>
          <a:blip r:embed="rId2"/>
          <a:stretch>
            <a:fillRect/>
          </a:stretch>
        </p:blipFill>
        <p:spPr>
          <a:xfrm>
            <a:off x="5552099" y="2762470"/>
            <a:ext cx="5509710" cy="3028417"/>
          </a:xfrm>
          <a:prstGeom prst="rect">
            <a:avLst/>
          </a:prstGeom>
        </p:spPr>
      </p:pic>
      <p:sp>
        <p:nvSpPr>
          <p:cNvPr id="43" name="Rectangle 4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5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35517-8BD9-A5A8-3E03-10020B52C6FF}"/>
              </a:ext>
            </a:extLst>
          </p:cNvPr>
          <p:cNvSpPr>
            <a:spLocks noGrp="1"/>
          </p:cNvSpPr>
          <p:nvPr>
            <p:ph type="title"/>
          </p:nvPr>
        </p:nvSpPr>
        <p:spPr>
          <a:xfrm>
            <a:off x="793662" y="386930"/>
            <a:ext cx="10066122" cy="1298448"/>
          </a:xfrm>
        </p:spPr>
        <p:txBody>
          <a:bodyPr anchor="b">
            <a:normAutofit/>
          </a:bodyPr>
          <a:lstStyle/>
          <a:p>
            <a:r>
              <a:rPr lang="en-US" sz="4800"/>
              <a:t>SYSTEM DESIGN</a:t>
            </a:r>
          </a:p>
        </p:txBody>
      </p:sp>
      <p:sp>
        <p:nvSpPr>
          <p:cNvPr id="29"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CB67E3-3BD3-3C59-C8A8-F2543F7C1BA9}"/>
              </a:ext>
            </a:extLst>
          </p:cNvPr>
          <p:cNvSpPr>
            <a:spLocks noGrp="1"/>
          </p:cNvSpPr>
          <p:nvPr>
            <p:ph idx="1"/>
          </p:nvPr>
        </p:nvSpPr>
        <p:spPr>
          <a:xfrm>
            <a:off x="1610591" y="2791175"/>
            <a:ext cx="4010578" cy="2966570"/>
          </a:xfrm>
        </p:spPr>
        <p:txBody>
          <a:bodyPr vert="horz" lIns="91440" tIns="45720" rIns="91440" bIns="45720" rtlCol="0" anchor="ctr">
            <a:normAutofit/>
          </a:bodyPr>
          <a:lstStyle/>
          <a:p>
            <a:pPr marL="0" indent="0">
              <a:buNone/>
            </a:pPr>
            <a:r>
              <a:rPr lang="en-IN" sz="2000" b="1" u="sng" dirty="0"/>
              <a:t>UML DIAGRAMS</a:t>
            </a:r>
            <a:r>
              <a:rPr lang="en-IN" sz="2000" dirty="0"/>
              <a:t>:</a:t>
            </a:r>
          </a:p>
          <a:p>
            <a:pPr marL="0" indent="0">
              <a:buNone/>
            </a:pPr>
            <a:endParaRPr lang="en-IN" sz="2000" dirty="0"/>
          </a:p>
          <a:p>
            <a:pPr marL="0" indent="0">
              <a:buNone/>
            </a:pPr>
            <a:endParaRPr lang="en-US" sz="2000" dirty="0"/>
          </a:p>
          <a:p>
            <a:r>
              <a:rPr lang="en-US" sz="2000" b="1" dirty="0">
                <a:latin typeface="Times New Roman"/>
                <a:cs typeface="Times New Roman"/>
              </a:rPr>
              <a:t> USE-CASE DIAGRAM</a:t>
            </a:r>
          </a:p>
          <a:p>
            <a:endParaRPr lang="en-US" sz="2000" b="1" dirty="0">
              <a:latin typeface="Times New Roman"/>
              <a:cs typeface="Times New Roman"/>
            </a:endParaRPr>
          </a:p>
          <a:p>
            <a:endParaRPr lang="en-US" sz="2000" dirty="0"/>
          </a:p>
        </p:txBody>
      </p:sp>
      <p:pic>
        <p:nvPicPr>
          <p:cNvPr id="4" name="Picture 3" descr="A diagram of a system&#10;&#10;Description automatically generated">
            <a:extLst>
              <a:ext uri="{FF2B5EF4-FFF2-40B4-BE49-F238E27FC236}">
                <a16:creationId xmlns:a16="http://schemas.microsoft.com/office/drawing/2014/main" id="{F84A8D0D-2C65-403E-8A46-D1E683724EDE}"/>
              </a:ext>
            </a:extLst>
          </p:cNvPr>
          <p:cNvPicPr>
            <a:picLocks noChangeAspect="1"/>
          </p:cNvPicPr>
          <p:nvPr/>
        </p:nvPicPr>
        <p:blipFill>
          <a:blip r:embed="rId2"/>
          <a:stretch>
            <a:fillRect/>
          </a:stretch>
        </p:blipFill>
        <p:spPr>
          <a:xfrm>
            <a:off x="6577034" y="2484255"/>
            <a:ext cx="3819272" cy="3714244"/>
          </a:xfrm>
          <a:prstGeom prst="rect">
            <a:avLst/>
          </a:prstGeom>
        </p:spPr>
      </p:pic>
      <p:sp>
        <p:nvSpPr>
          <p:cNvPr id="31" name="Rectangle 3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8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476AA8-5DBD-6751-EAAC-99B5D25D2BA9}"/>
              </a:ext>
            </a:extLst>
          </p:cNvPr>
          <p:cNvSpPr>
            <a:spLocks noGrp="1"/>
          </p:cNvSpPr>
          <p:nvPr>
            <p:ph type="title"/>
          </p:nvPr>
        </p:nvSpPr>
        <p:spPr>
          <a:xfrm>
            <a:off x="793662" y="386930"/>
            <a:ext cx="10066122" cy="1298448"/>
          </a:xfrm>
        </p:spPr>
        <p:txBody>
          <a:bodyPr anchor="b">
            <a:normAutofit/>
          </a:bodyPr>
          <a:lstStyle/>
          <a:p>
            <a:r>
              <a:rPr lang="en-US" sz="4800"/>
              <a:t>SYSTEM DESIGN</a:t>
            </a:r>
          </a:p>
        </p:txBody>
      </p:sp>
      <p:sp>
        <p:nvSpPr>
          <p:cNvPr id="7" name="Rectangle 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7">
            <a:extLst>
              <a:ext uri="{FF2B5EF4-FFF2-40B4-BE49-F238E27FC236}">
                <a16:creationId xmlns:a16="http://schemas.microsoft.com/office/drawing/2014/main" id="{37E2DA48-432E-DD01-D9C5-42DB3D9B5467}"/>
              </a:ext>
            </a:extLst>
          </p:cNvPr>
          <p:cNvSpPr>
            <a:spLocks noGrp="1"/>
          </p:cNvSpPr>
          <p:nvPr>
            <p:ph idx="1"/>
          </p:nvPr>
        </p:nvSpPr>
        <p:spPr>
          <a:xfrm>
            <a:off x="793661" y="2599509"/>
            <a:ext cx="4530898" cy="3639450"/>
          </a:xfrm>
        </p:spPr>
        <p:txBody>
          <a:bodyPr anchor="ctr">
            <a:normAutofit/>
          </a:bodyPr>
          <a:lstStyle/>
          <a:p>
            <a:r>
              <a:rPr lang="en-US" sz="2000" b="1">
                <a:latin typeface="Times New Roman"/>
                <a:cs typeface="Times New Roman"/>
              </a:rPr>
              <a:t>SEQUENCE DIAGRAM:</a:t>
            </a:r>
          </a:p>
          <a:p>
            <a:pPr marL="0" indent="0">
              <a:buNone/>
            </a:pPr>
            <a:endParaRPr lang="en-US" sz="2000" dirty="0">
              <a:latin typeface="Aptos"/>
              <a:cs typeface="Times New Roman"/>
            </a:endParaRPr>
          </a:p>
        </p:txBody>
      </p:sp>
      <p:pic>
        <p:nvPicPr>
          <p:cNvPr id="4" name="Content Placeholder 3" descr="A diagram of a process&#10;&#10;Description automatically generated">
            <a:extLst>
              <a:ext uri="{FF2B5EF4-FFF2-40B4-BE49-F238E27FC236}">
                <a16:creationId xmlns:a16="http://schemas.microsoft.com/office/drawing/2014/main" id="{81138BB6-10A8-2054-8AD1-F8FD8CD91134}"/>
              </a:ext>
            </a:extLst>
          </p:cNvPr>
          <p:cNvPicPr>
            <a:picLocks noChangeAspect="1"/>
          </p:cNvPicPr>
          <p:nvPr/>
        </p:nvPicPr>
        <p:blipFill>
          <a:blip r:embed="rId2"/>
          <a:stretch>
            <a:fillRect/>
          </a:stretch>
        </p:blipFill>
        <p:spPr>
          <a:xfrm>
            <a:off x="5911532" y="2892861"/>
            <a:ext cx="5150277" cy="2897031"/>
          </a:xfrm>
          <a:prstGeom prst="rect">
            <a:avLst/>
          </a:prstGeom>
        </p:spPr>
      </p:pic>
      <p:sp>
        <p:nvSpPr>
          <p:cNvPr id="12" name="Rectangle 1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60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774F-A8FE-88FC-B770-7D8227656E33}"/>
              </a:ext>
            </a:extLst>
          </p:cNvPr>
          <p:cNvSpPr>
            <a:spLocks noGrp="1"/>
          </p:cNvSpPr>
          <p:nvPr>
            <p:ph type="title"/>
          </p:nvPr>
        </p:nvSpPr>
        <p:spPr>
          <a:xfrm>
            <a:off x="579408" y="365125"/>
            <a:ext cx="10774392" cy="1038016"/>
          </a:xfrm>
        </p:spPr>
        <p:txBody>
          <a:bodyPr/>
          <a:lstStyle/>
          <a:p>
            <a:pPr algn="ctr"/>
            <a:r>
              <a:rPr lang="en-US" dirty="0"/>
              <a:t>RESULTS</a:t>
            </a:r>
            <a:endParaRPr lang="en-US"/>
          </a:p>
        </p:txBody>
      </p:sp>
      <p:sp>
        <p:nvSpPr>
          <p:cNvPr id="3" name="Content Placeholder 2">
            <a:extLst>
              <a:ext uri="{FF2B5EF4-FFF2-40B4-BE49-F238E27FC236}">
                <a16:creationId xmlns:a16="http://schemas.microsoft.com/office/drawing/2014/main" id="{E4F5DD7E-4390-F298-2B39-B8CEC001F10C}"/>
              </a:ext>
            </a:extLst>
          </p:cNvPr>
          <p:cNvSpPr>
            <a:spLocks noGrp="1"/>
          </p:cNvSpPr>
          <p:nvPr>
            <p:ph idx="1"/>
          </p:nvPr>
        </p:nvSpPr>
        <p:spPr>
          <a:xfrm>
            <a:off x="579408" y="1538078"/>
            <a:ext cx="11291976" cy="5098960"/>
          </a:xfrm>
        </p:spPr>
        <p:txBody>
          <a:bodyPr vert="horz" lIns="91440" tIns="45720" rIns="91440" bIns="45720" rtlCol="0" anchor="t">
            <a:normAutofit/>
          </a:bodyPr>
          <a:lstStyle/>
          <a:p>
            <a:pPr algn="just"/>
            <a:r>
              <a:rPr lang="en-US" sz="1600" dirty="0">
                <a:latin typeface="Times New Roman"/>
                <a:ea typeface="+mn-lt"/>
                <a:cs typeface="+mn-lt"/>
              </a:rPr>
              <a:t>In this project we have built CNN model to detect HELMETS and number plates from 25 different images and we can detect more</a:t>
            </a:r>
            <a:endParaRPr lang="en-US" sz="1600" dirty="0">
              <a:latin typeface="Times New Roman"/>
              <a:cs typeface="Times New Roman"/>
            </a:endParaRPr>
          </a:p>
          <a:p>
            <a:pPr algn="just"/>
            <a:r>
              <a:rPr lang="en-US" sz="1600" dirty="0">
                <a:latin typeface="Times New Roman"/>
                <a:ea typeface="+mn-lt"/>
                <a:cs typeface="+mn-lt"/>
              </a:rPr>
              <a:t>images but we don’t have sufficient dataset to train CNN model so our application can detect presence of helmet from 25 different images and if helmet not present then it will identify number plate and if helmet detected then it will not identify number plate.</a:t>
            </a:r>
            <a:endParaRPr lang="en-US" sz="1600" dirty="0">
              <a:latin typeface="Times New Roman"/>
              <a:cs typeface="Times New Roman"/>
            </a:endParaRPr>
          </a:p>
          <a:p>
            <a:r>
              <a:rPr lang="en-US" sz="1600" dirty="0">
                <a:latin typeface="Times New Roman"/>
                <a:cs typeface="Times New Roman"/>
              </a:rPr>
              <a:t> To run project double click on ‘run.bat’ file to get below screen.</a:t>
            </a:r>
          </a:p>
          <a:p>
            <a:endParaRPr lang="en-US" sz="1600" dirty="0">
              <a:latin typeface="Times New Roman"/>
              <a:cs typeface="Times New Roman"/>
            </a:endParaRPr>
          </a:p>
        </p:txBody>
      </p:sp>
      <p:pic>
        <p:nvPicPr>
          <p:cNvPr id="4" name="Picture 3" descr="A screenshot of a computer&#10;&#10;Description automatically generated">
            <a:extLst>
              <a:ext uri="{FF2B5EF4-FFF2-40B4-BE49-F238E27FC236}">
                <a16:creationId xmlns:a16="http://schemas.microsoft.com/office/drawing/2014/main" id="{2C74B652-EC1F-9838-9D6A-466ED115AB2F}"/>
              </a:ext>
            </a:extLst>
          </p:cNvPr>
          <p:cNvPicPr>
            <a:picLocks noChangeAspect="1"/>
          </p:cNvPicPr>
          <p:nvPr/>
        </p:nvPicPr>
        <p:blipFill>
          <a:blip r:embed="rId2"/>
          <a:stretch>
            <a:fillRect/>
          </a:stretch>
        </p:blipFill>
        <p:spPr>
          <a:xfrm>
            <a:off x="1102743" y="2728733"/>
            <a:ext cx="9540816" cy="3916573"/>
          </a:xfrm>
          <a:prstGeom prst="rect">
            <a:avLst/>
          </a:prstGeom>
        </p:spPr>
      </p:pic>
    </p:spTree>
    <p:extLst>
      <p:ext uri="{BB962C8B-B14F-4D97-AF65-F5344CB8AC3E}">
        <p14:creationId xmlns:p14="http://schemas.microsoft.com/office/powerpoint/2010/main" val="8664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DE9A-17D8-B394-C002-12199AF85CAF}"/>
              </a:ext>
            </a:extLst>
          </p:cNvPr>
          <p:cNvSpPr>
            <a:spLocks noGrp="1"/>
          </p:cNvSpPr>
          <p:nvPr>
            <p:ph type="title"/>
          </p:nvPr>
        </p:nvSpPr>
        <p:spPr>
          <a:xfrm>
            <a:off x="838200" y="365125"/>
            <a:ext cx="10515600" cy="994884"/>
          </a:xfrm>
        </p:spPr>
        <p:txBody>
          <a:bodyPr/>
          <a:lstStyle/>
          <a:p>
            <a:pPr algn="ctr"/>
            <a:r>
              <a:rPr lang="en-US" dirty="0"/>
              <a:t>RESULTS</a:t>
            </a:r>
            <a:endParaRPr lang="en-US"/>
          </a:p>
        </p:txBody>
      </p:sp>
      <p:sp>
        <p:nvSpPr>
          <p:cNvPr id="3" name="Content Placeholder 2">
            <a:extLst>
              <a:ext uri="{FF2B5EF4-FFF2-40B4-BE49-F238E27FC236}">
                <a16:creationId xmlns:a16="http://schemas.microsoft.com/office/drawing/2014/main" id="{F6978689-8030-F0B8-2F1E-AAF9475976A0}"/>
              </a:ext>
            </a:extLst>
          </p:cNvPr>
          <p:cNvSpPr>
            <a:spLocks noGrp="1"/>
          </p:cNvSpPr>
          <p:nvPr>
            <p:ph idx="1"/>
          </p:nvPr>
        </p:nvSpPr>
        <p:spPr>
          <a:xfrm>
            <a:off x="493144" y="1379927"/>
            <a:ext cx="10860656" cy="4797036"/>
          </a:xfrm>
        </p:spPr>
        <p:txBody>
          <a:bodyPr vert="horz" lIns="91440" tIns="45720" rIns="91440" bIns="45720" rtlCol="0" anchor="t">
            <a:normAutofit/>
          </a:bodyPr>
          <a:lstStyle/>
          <a:p>
            <a:r>
              <a:rPr lang="en-US" sz="2400" dirty="0">
                <a:latin typeface="Times New Roman"/>
                <a:ea typeface="+mn-lt"/>
                <a:cs typeface="+mn-lt"/>
              </a:rPr>
              <a:t>In above screen click on ‘Upload Image’ button to upload image</a:t>
            </a:r>
            <a:endParaRPr lang="en-US" sz="2400" dirty="0">
              <a:latin typeface="Times New Roman"/>
            </a:endParaRPr>
          </a:p>
          <a:p>
            <a:endParaRPr lang="en-US" dirty="0">
              <a:latin typeface="Times New Roman"/>
            </a:endParaRPr>
          </a:p>
          <a:p>
            <a:endParaRPr lang="en-US" dirty="0"/>
          </a:p>
        </p:txBody>
      </p:sp>
      <p:pic>
        <p:nvPicPr>
          <p:cNvPr id="4" name="Picture 3" descr="A screenshot of a computer&#10;&#10;Description automatically generated">
            <a:extLst>
              <a:ext uri="{FF2B5EF4-FFF2-40B4-BE49-F238E27FC236}">
                <a16:creationId xmlns:a16="http://schemas.microsoft.com/office/drawing/2014/main" id="{6D8C2025-074F-CA76-5519-9FD79C891939}"/>
              </a:ext>
            </a:extLst>
          </p:cNvPr>
          <p:cNvPicPr>
            <a:picLocks noChangeAspect="1"/>
          </p:cNvPicPr>
          <p:nvPr/>
        </p:nvPicPr>
        <p:blipFill>
          <a:blip r:embed="rId2"/>
          <a:stretch>
            <a:fillRect/>
          </a:stretch>
        </p:blipFill>
        <p:spPr>
          <a:xfrm>
            <a:off x="1373488" y="2016156"/>
            <a:ext cx="9214988" cy="4464708"/>
          </a:xfrm>
          <a:prstGeom prst="rect">
            <a:avLst/>
          </a:prstGeom>
        </p:spPr>
      </p:pic>
    </p:spTree>
    <p:extLst>
      <p:ext uri="{BB962C8B-B14F-4D97-AF65-F5344CB8AC3E}">
        <p14:creationId xmlns:p14="http://schemas.microsoft.com/office/powerpoint/2010/main" val="337374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4EBD-FC63-F623-BFE9-0937FE7D8DFA}"/>
              </a:ext>
            </a:extLst>
          </p:cNvPr>
          <p:cNvSpPr>
            <a:spLocks noGrp="1"/>
          </p:cNvSpPr>
          <p:nvPr>
            <p:ph type="title"/>
          </p:nvPr>
        </p:nvSpPr>
        <p:spPr/>
        <p:txBody>
          <a:bodyPr/>
          <a:lstStyle/>
          <a:p>
            <a:pPr algn="ctr"/>
            <a:r>
              <a:rPr lang="en-US" dirty="0"/>
              <a:t>RESULTS</a:t>
            </a:r>
            <a:endParaRPr lang="en-US"/>
          </a:p>
        </p:txBody>
      </p:sp>
      <p:sp>
        <p:nvSpPr>
          <p:cNvPr id="3" name="Content Placeholder 2">
            <a:extLst>
              <a:ext uri="{FF2B5EF4-FFF2-40B4-BE49-F238E27FC236}">
                <a16:creationId xmlns:a16="http://schemas.microsoft.com/office/drawing/2014/main" id="{5C1DE8C2-50E7-3640-C830-5424A5DE6200}"/>
              </a:ext>
            </a:extLst>
          </p:cNvPr>
          <p:cNvSpPr>
            <a:spLocks noGrp="1"/>
          </p:cNvSpPr>
          <p:nvPr>
            <p:ph idx="1"/>
          </p:nvPr>
        </p:nvSpPr>
        <p:spPr>
          <a:xfrm>
            <a:off x="550653" y="1466192"/>
            <a:ext cx="10803147" cy="5027072"/>
          </a:xfrm>
        </p:spPr>
        <p:txBody>
          <a:bodyPr vert="horz" lIns="91440" tIns="45720" rIns="91440" bIns="45720" rtlCol="0" anchor="t">
            <a:normAutofit/>
          </a:bodyPr>
          <a:lstStyle/>
          <a:p>
            <a:pPr algn="just"/>
            <a:r>
              <a:rPr lang="en-US" sz="2400" dirty="0">
                <a:latin typeface="Times New Roman"/>
                <a:ea typeface="+mn-lt"/>
                <a:cs typeface="+mn-lt"/>
              </a:rPr>
              <a:t>In above screen selecting and uploading ‘6.jpg’ file and then click on ‘Open’ button to load image and then click on ‘Detect Motor Bike &amp; Person’ button to detect whether image contains person with bike or not.</a:t>
            </a:r>
            <a:endParaRPr lang="en-US" sz="2400" dirty="0">
              <a:latin typeface="Times New Roman"/>
              <a:cs typeface="Times New Roman"/>
            </a:endParaRPr>
          </a:p>
          <a:p>
            <a:pPr algn="just"/>
            <a:endParaRPr lang="en-US" sz="2400" dirty="0">
              <a:latin typeface="Times New Roman"/>
            </a:endParaRPr>
          </a:p>
          <a:p>
            <a:endParaRPr lang="en-US" dirty="0"/>
          </a:p>
        </p:txBody>
      </p:sp>
      <p:pic>
        <p:nvPicPr>
          <p:cNvPr id="4" name="Picture 3" descr="A screenshot of a computer&#10;&#10;Description automatically generated">
            <a:extLst>
              <a:ext uri="{FF2B5EF4-FFF2-40B4-BE49-F238E27FC236}">
                <a16:creationId xmlns:a16="http://schemas.microsoft.com/office/drawing/2014/main" id="{87F543EB-1EC3-A792-304A-84C7F4D8540F}"/>
              </a:ext>
            </a:extLst>
          </p:cNvPr>
          <p:cNvPicPr>
            <a:picLocks noChangeAspect="1"/>
          </p:cNvPicPr>
          <p:nvPr/>
        </p:nvPicPr>
        <p:blipFill>
          <a:blip r:embed="rId2"/>
          <a:stretch>
            <a:fillRect/>
          </a:stretch>
        </p:blipFill>
        <p:spPr>
          <a:xfrm>
            <a:off x="1092141" y="2628990"/>
            <a:ext cx="9173832" cy="3871643"/>
          </a:xfrm>
          <a:prstGeom prst="rect">
            <a:avLst/>
          </a:prstGeom>
        </p:spPr>
      </p:pic>
    </p:spTree>
    <p:extLst>
      <p:ext uri="{BB962C8B-B14F-4D97-AF65-F5344CB8AC3E}">
        <p14:creationId xmlns:p14="http://schemas.microsoft.com/office/powerpoint/2010/main" val="2055199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3992-EFC1-32CD-C5B3-D53A8BB17221}"/>
              </a:ext>
            </a:extLst>
          </p:cNvPr>
          <p:cNvSpPr>
            <a:spLocks noGrp="1"/>
          </p:cNvSpPr>
          <p:nvPr>
            <p:ph type="title"/>
          </p:nvPr>
        </p:nvSpPr>
        <p:spPr/>
        <p:txBody>
          <a:bodyPr/>
          <a:lstStyle/>
          <a:p>
            <a:pPr algn="ctr"/>
            <a:r>
              <a:rPr lang="en-US" dirty="0"/>
              <a:t>RESULTS</a:t>
            </a:r>
            <a:endParaRPr lang="en-US"/>
          </a:p>
        </p:txBody>
      </p:sp>
      <p:sp>
        <p:nvSpPr>
          <p:cNvPr id="3" name="Content Placeholder 2">
            <a:extLst>
              <a:ext uri="{FF2B5EF4-FFF2-40B4-BE49-F238E27FC236}">
                <a16:creationId xmlns:a16="http://schemas.microsoft.com/office/drawing/2014/main" id="{42AD6AAA-1EE6-84EE-540D-F452E864EFF7}"/>
              </a:ext>
            </a:extLst>
          </p:cNvPr>
          <p:cNvSpPr>
            <a:spLocks noGrp="1"/>
          </p:cNvSpPr>
          <p:nvPr>
            <p:ph idx="1"/>
          </p:nvPr>
        </p:nvSpPr>
        <p:spPr>
          <a:xfrm>
            <a:off x="622540" y="1466192"/>
            <a:ext cx="10731260" cy="4710771"/>
          </a:xfrm>
        </p:spPr>
        <p:txBody>
          <a:bodyPr vert="horz" lIns="91440" tIns="45720" rIns="91440" bIns="45720" rtlCol="0" anchor="t">
            <a:normAutofit/>
          </a:bodyPr>
          <a:lstStyle/>
          <a:p>
            <a:pPr algn="just"/>
            <a:r>
              <a:rPr lang="en-US" sz="2000" dirty="0">
                <a:latin typeface="Times New Roman"/>
                <a:ea typeface="+mn-lt"/>
                <a:cs typeface="+mn-lt"/>
              </a:rPr>
              <a:t>In above screen we can see helmet not detected and then application</a:t>
            </a:r>
            <a:endParaRPr lang="en-US" sz="2000" dirty="0">
              <a:latin typeface="Times New Roman"/>
              <a:cs typeface="Times New Roman"/>
            </a:endParaRPr>
          </a:p>
          <a:p>
            <a:pPr algn="just"/>
            <a:r>
              <a:rPr lang="en-US" sz="2000" dirty="0">
                <a:latin typeface="Times New Roman"/>
                <a:ea typeface="+mn-lt"/>
                <a:cs typeface="+mn-lt"/>
              </a:rPr>
              <a:t>identify number plate and display on the text area as ‘AP13Q 8815’. Now try with other image by uploading it.</a:t>
            </a:r>
            <a:endParaRPr lang="en-US" sz="2000" dirty="0">
              <a:latin typeface="Times New Roman"/>
              <a:cs typeface="Times New Roman"/>
            </a:endParaRPr>
          </a:p>
          <a:p>
            <a:pPr algn="just"/>
            <a:endParaRPr lang="en-US" sz="2000" dirty="0">
              <a:latin typeface="Times New Roman"/>
              <a:cs typeface="Times New Roman"/>
            </a:endParaRPr>
          </a:p>
          <a:p>
            <a:pPr algn="just"/>
            <a:endParaRPr lang="en-US" sz="2000" dirty="0">
              <a:latin typeface="Times New Roman"/>
              <a:cs typeface="Times New Roman"/>
            </a:endParaRPr>
          </a:p>
          <a:p>
            <a:endParaRPr lang="en-US" dirty="0"/>
          </a:p>
        </p:txBody>
      </p:sp>
      <p:pic>
        <p:nvPicPr>
          <p:cNvPr id="4" name="Picture 3" descr="A screenshot of a computer&#10;&#10;Description automatically generated">
            <a:extLst>
              <a:ext uri="{FF2B5EF4-FFF2-40B4-BE49-F238E27FC236}">
                <a16:creationId xmlns:a16="http://schemas.microsoft.com/office/drawing/2014/main" id="{F9418F43-A5F2-EA64-94E6-BF8A35A1CCAC}"/>
              </a:ext>
            </a:extLst>
          </p:cNvPr>
          <p:cNvPicPr>
            <a:picLocks noChangeAspect="1"/>
          </p:cNvPicPr>
          <p:nvPr/>
        </p:nvPicPr>
        <p:blipFill>
          <a:blip r:embed="rId2"/>
          <a:stretch>
            <a:fillRect/>
          </a:stretch>
        </p:blipFill>
        <p:spPr>
          <a:xfrm>
            <a:off x="1632280" y="2601493"/>
            <a:ext cx="8194195" cy="3883505"/>
          </a:xfrm>
          <a:prstGeom prst="rect">
            <a:avLst/>
          </a:prstGeom>
        </p:spPr>
      </p:pic>
    </p:spTree>
    <p:extLst>
      <p:ext uri="{BB962C8B-B14F-4D97-AF65-F5344CB8AC3E}">
        <p14:creationId xmlns:p14="http://schemas.microsoft.com/office/powerpoint/2010/main" val="2399492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8641-6C20-7B58-2921-315B82E2276F}"/>
              </a:ext>
            </a:extLst>
          </p:cNvPr>
          <p:cNvSpPr>
            <a:spLocks noGrp="1"/>
          </p:cNvSpPr>
          <p:nvPr>
            <p:ph type="title"/>
          </p:nvPr>
        </p:nvSpPr>
        <p:spPr>
          <a:xfrm>
            <a:off x="866954" y="365125"/>
            <a:ext cx="10486846" cy="1009262"/>
          </a:xfrm>
        </p:spPr>
        <p:txBody>
          <a:bodyPr/>
          <a:lstStyle/>
          <a:p>
            <a:r>
              <a:rPr lang="en-US" dirty="0"/>
              <a:t>                                      RESULTS</a:t>
            </a:r>
          </a:p>
        </p:txBody>
      </p:sp>
      <p:sp>
        <p:nvSpPr>
          <p:cNvPr id="3" name="Content Placeholder 2">
            <a:extLst>
              <a:ext uri="{FF2B5EF4-FFF2-40B4-BE49-F238E27FC236}">
                <a16:creationId xmlns:a16="http://schemas.microsoft.com/office/drawing/2014/main" id="{E90DA58E-4108-2E7F-9068-407A99326C70}"/>
              </a:ext>
            </a:extLst>
          </p:cNvPr>
          <p:cNvSpPr>
            <a:spLocks noGrp="1"/>
          </p:cNvSpPr>
          <p:nvPr>
            <p:ph idx="1"/>
          </p:nvPr>
        </p:nvSpPr>
        <p:spPr>
          <a:xfrm>
            <a:off x="579408" y="1394305"/>
            <a:ext cx="10774392" cy="4782658"/>
          </a:xfrm>
        </p:spPr>
        <p:txBody>
          <a:bodyPr vert="horz" lIns="91440" tIns="45720" rIns="91440" bIns="45720" rtlCol="0" anchor="t">
            <a:normAutofit/>
          </a:bodyPr>
          <a:lstStyle/>
          <a:p>
            <a:pPr algn="just"/>
            <a:r>
              <a:rPr lang="en-US" sz="2000" dirty="0">
                <a:latin typeface="Times New Roman"/>
                <a:ea typeface="+mn-lt"/>
                <a:cs typeface="+mn-lt"/>
              </a:rPr>
              <a:t>In above screen selecting and uploading ‘h3.jpg’ file and then click on ‘Open’ button then click on ‘Detect Motor Bike &amp; Person’ button to get below result.</a:t>
            </a:r>
            <a:endParaRPr lang="en-US" sz="2000" dirty="0">
              <a:latin typeface="Times New Roman"/>
              <a:cs typeface="Times New Roman"/>
            </a:endParaRPr>
          </a:p>
          <a:p>
            <a:pPr algn="just"/>
            <a:endParaRPr lang="en-US" sz="2000" dirty="0">
              <a:latin typeface="Times New Roman"/>
              <a:cs typeface="Times New Roman"/>
            </a:endParaRPr>
          </a:p>
          <a:p>
            <a:pPr algn="just"/>
            <a:endParaRPr lang="en-US" sz="2000" dirty="0">
              <a:latin typeface="Times New Roman"/>
              <a:cs typeface="Times New Roman"/>
            </a:endParaRPr>
          </a:p>
          <a:p>
            <a:endParaRPr lang="en-US" dirty="0"/>
          </a:p>
        </p:txBody>
      </p:sp>
      <p:pic>
        <p:nvPicPr>
          <p:cNvPr id="4" name="Picture 3" descr="A screenshot of a computer&#10;&#10;Description automatically generated">
            <a:extLst>
              <a:ext uri="{FF2B5EF4-FFF2-40B4-BE49-F238E27FC236}">
                <a16:creationId xmlns:a16="http://schemas.microsoft.com/office/drawing/2014/main" id="{6AC94DCC-F817-2D07-0B8B-66E2043352A3}"/>
              </a:ext>
            </a:extLst>
          </p:cNvPr>
          <p:cNvPicPr>
            <a:picLocks noChangeAspect="1"/>
          </p:cNvPicPr>
          <p:nvPr/>
        </p:nvPicPr>
        <p:blipFill>
          <a:blip r:embed="rId2"/>
          <a:stretch>
            <a:fillRect/>
          </a:stretch>
        </p:blipFill>
        <p:spPr>
          <a:xfrm>
            <a:off x="1353898" y="2255717"/>
            <a:ext cx="9225412" cy="4460037"/>
          </a:xfrm>
          <a:prstGeom prst="rect">
            <a:avLst/>
          </a:prstGeom>
        </p:spPr>
      </p:pic>
    </p:spTree>
    <p:extLst>
      <p:ext uri="{BB962C8B-B14F-4D97-AF65-F5344CB8AC3E}">
        <p14:creationId xmlns:p14="http://schemas.microsoft.com/office/powerpoint/2010/main" val="390725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AFC8-E086-33C4-EB2C-CCE5987B4DF0}"/>
              </a:ext>
            </a:extLst>
          </p:cNvPr>
          <p:cNvSpPr>
            <a:spLocks noGrp="1"/>
          </p:cNvSpPr>
          <p:nvPr>
            <p:ph type="title"/>
          </p:nvPr>
        </p:nvSpPr>
        <p:spPr>
          <a:xfrm>
            <a:off x="823823" y="365125"/>
            <a:ext cx="10529977" cy="1081148"/>
          </a:xfrm>
        </p:spPr>
        <p:txBody>
          <a:bodyPr/>
          <a:lstStyle/>
          <a:p>
            <a:r>
              <a:rPr lang="en-US" dirty="0"/>
              <a:t>                                    RESULTS</a:t>
            </a:r>
          </a:p>
        </p:txBody>
      </p:sp>
      <p:sp>
        <p:nvSpPr>
          <p:cNvPr id="3" name="Content Placeholder 2">
            <a:extLst>
              <a:ext uri="{FF2B5EF4-FFF2-40B4-BE49-F238E27FC236}">
                <a16:creationId xmlns:a16="http://schemas.microsoft.com/office/drawing/2014/main" id="{E0D87765-117B-AE15-FEF4-D1A2A848C40C}"/>
              </a:ext>
            </a:extLst>
          </p:cNvPr>
          <p:cNvSpPr>
            <a:spLocks noGrp="1"/>
          </p:cNvSpPr>
          <p:nvPr>
            <p:ph idx="1"/>
          </p:nvPr>
        </p:nvSpPr>
        <p:spPr>
          <a:xfrm>
            <a:off x="823823" y="1466191"/>
            <a:ext cx="10529977" cy="4840168"/>
          </a:xfrm>
        </p:spPr>
        <p:txBody>
          <a:bodyPr vert="horz" lIns="91440" tIns="45720" rIns="91440" bIns="45720" rtlCol="0" anchor="t">
            <a:normAutofit/>
          </a:bodyPr>
          <a:lstStyle/>
          <a:p>
            <a:r>
              <a:rPr lang="en-US" sz="2000" dirty="0">
                <a:latin typeface="Times New Roman"/>
                <a:ea typeface="+mn-lt"/>
                <a:cs typeface="+mn-lt"/>
              </a:rPr>
              <a:t>In above screen person with motor bike detected and now close above image and then click on ‘Detect Helmet’ button to get below.</a:t>
            </a:r>
            <a:endParaRPr lang="en-US" sz="2000" dirty="0">
              <a:latin typeface="Times New Roman"/>
            </a:endParaRPr>
          </a:p>
          <a:p>
            <a:endParaRPr lang="en-US" sz="2000" dirty="0">
              <a:latin typeface="Times New Roman"/>
            </a:endParaRPr>
          </a:p>
          <a:p>
            <a:endParaRPr lang="en-US" dirty="0"/>
          </a:p>
        </p:txBody>
      </p:sp>
      <p:pic>
        <p:nvPicPr>
          <p:cNvPr id="4" name="Picture 3" descr="A screenshot of a computer&#10;&#10;Description automatically generated">
            <a:extLst>
              <a:ext uri="{FF2B5EF4-FFF2-40B4-BE49-F238E27FC236}">
                <a16:creationId xmlns:a16="http://schemas.microsoft.com/office/drawing/2014/main" id="{2921FE29-2CDA-360B-149C-6E9ECCD28F85}"/>
              </a:ext>
            </a:extLst>
          </p:cNvPr>
          <p:cNvPicPr>
            <a:picLocks noChangeAspect="1"/>
          </p:cNvPicPr>
          <p:nvPr/>
        </p:nvPicPr>
        <p:blipFill>
          <a:blip r:embed="rId2"/>
          <a:stretch>
            <a:fillRect/>
          </a:stretch>
        </p:blipFill>
        <p:spPr>
          <a:xfrm>
            <a:off x="1789801" y="2137194"/>
            <a:ext cx="8698662" cy="4725838"/>
          </a:xfrm>
          <a:prstGeom prst="rect">
            <a:avLst/>
          </a:prstGeom>
        </p:spPr>
      </p:pic>
    </p:spTree>
    <p:extLst>
      <p:ext uri="{BB962C8B-B14F-4D97-AF65-F5344CB8AC3E}">
        <p14:creationId xmlns:p14="http://schemas.microsoft.com/office/powerpoint/2010/main" val="210180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08DA4-9CA5-4F8F-729A-FB730F5D041F}"/>
              </a:ext>
            </a:extLst>
          </p:cNvPr>
          <p:cNvSpPr>
            <a:spLocks noGrp="1"/>
          </p:cNvSpPr>
          <p:nvPr>
            <p:ph type="title"/>
          </p:nvPr>
        </p:nvSpPr>
        <p:spPr>
          <a:xfrm>
            <a:off x="808638" y="386930"/>
            <a:ext cx="9236700" cy="1188950"/>
          </a:xfrm>
        </p:spPr>
        <p:txBody>
          <a:bodyPr anchor="b">
            <a:normAutofit/>
          </a:bodyPr>
          <a:lstStyle/>
          <a:p>
            <a:r>
              <a:rPr lang="en-US" sz="5400"/>
              <a:t>                                CONCLUSION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3416E5-3407-9182-5FB8-D1AEE41A9C72}"/>
              </a:ext>
            </a:extLst>
          </p:cNvPr>
          <p:cNvSpPr>
            <a:spLocks noGrp="1"/>
          </p:cNvSpPr>
          <p:nvPr>
            <p:ph idx="1"/>
          </p:nvPr>
        </p:nvSpPr>
        <p:spPr>
          <a:xfrm>
            <a:off x="793660" y="2599509"/>
            <a:ext cx="10143668" cy="3435531"/>
          </a:xfrm>
        </p:spPr>
        <p:txBody>
          <a:bodyPr vert="horz" lIns="91440" tIns="45720" rIns="91440" bIns="45720" rtlCol="0" anchor="ctr">
            <a:normAutofit/>
          </a:bodyPr>
          <a:lstStyle/>
          <a:p>
            <a:pPr algn="just"/>
            <a:r>
              <a:rPr lang="en-US" sz="2000" b="1">
                <a:latin typeface="Times New Roman"/>
                <a:ea typeface="+mn-lt"/>
                <a:cs typeface="+mn-lt"/>
              </a:rPr>
              <a:t>CONCLUSION</a:t>
            </a:r>
            <a:endParaRPr lang="en-US" sz="2000">
              <a:latin typeface="Times New Roman"/>
            </a:endParaRPr>
          </a:p>
          <a:p>
            <a:pPr marL="0" indent="0" algn="just">
              <a:buNone/>
            </a:pPr>
            <a:r>
              <a:rPr lang="en-US" sz="2000">
                <a:latin typeface="Times New Roman"/>
                <a:ea typeface="+mn-lt"/>
                <a:cs typeface="+mn-lt"/>
              </a:rPr>
              <a:t>In this review, we present a technique for distinguishing bike riders who don't wear helmets disregarding transit regulations. Moreover, the proposed structure would make it simpler for policemen to get these hoodlums in uncommon conditions like the burning sun. The results of the experiment show that violators and bike riders can be accurately identified. In addition, the suggested architecture automatically adjusts to new circumstances with minimal modification.</a:t>
            </a:r>
            <a:endParaRPr lang="en-US" sz="2000">
              <a:latin typeface="Times New Roman"/>
              <a:ea typeface="+mn-lt"/>
              <a:cs typeface="Times New Roman"/>
            </a:endParaRPr>
          </a:p>
          <a:p>
            <a:pPr algn="just"/>
            <a:r>
              <a:rPr lang="en-US" sz="2000" b="1">
                <a:latin typeface="Times New Roman"/>
                <a:ea typeface="+mn-lt"/>
                <a:cs typeface="+mn-lt"/>
              </a:rPr>
              <a:t>FUTURE SCOPE </a:t>
            </a:r>
            <a:endParaRPr lang="en-US" sz="2000">
              <a:latin typeface="Times New Roman"/>
              <a:ea typeface="+mn-lt"/>
              <a:cs typeface="Times New Roman"/>
            </a:endParaRPr>
          </a:p>
          <a:p>
            <a:pPr marL="0" indent="0" algn="just">
              <a:buNone/>
            </a:pPr>
            <a:r>
              <a:rPr lang="en-US" sz="2000">
                <a:latin typeface="Times New Roman"/>
                <a:ea typeface="+mn-lt"/>
                <a:cs typeface="+mn-lt"/>
              </a:rPr>
              <a:t>We want to include video frames in the future to extend this idea. Movies can also be used to identify number plates without helmets.</a:t>
            </a:r>
            <a:endParaRPr lang="en-US" sz="2000">
              <a:latin typeface="Times New Roman"/>
              <a:cs typeface="Times New Roman"/>
            </a:endParaRPr>
          </a:p>
          <a:p>
            <a:pPr algn="just"/>
            <a:endParaRPr lang="en-US" sz="2000"/>
          </a:p>
          <a:p>
            <a:pPr algn="just"/>
            <a:endParaRPr lang="en-US" sz="2000">
              <a:latin typeface="Times New Roman"/>
              <a:cs typeface="Times New Roman"/>
            </a:endParaRPr>
          </a:p>
          <a:p>
            <a:pPr algn="just"/>
            <a:endParaRPr lang="en-US" sz="2000"/>
          </a:p>
        </p:txBody>
      </p:sp>
    </p:spTree>
    <p:extLst>
      <p:ext uri="{BB962C8B-B14F-4D97-AF65-F5344CB8AC3E}">
        <p14:creationId xmlns:p14="http://schemas.microsoft.com/office/powerpoint/2010/main" val="359969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15823-7702-6167-AB15-0AC5411D227A}"/>
              </a:ext>
            </a:extLst>
          </p:cNvPr>
          <p:cNvSpPr>
            <a:spLocks noGrp="1"/>
          </p:cNvSpPr>
          <p:nvPr>
            <p:ph type="title"/>
          </p:nvPr>
        </p:nvSpPr>
        <p:spPr>
          <a:xfrm>
            <a:off x="1043631" y="809898"/>
            <a:ext cx="9942716" cy="1554480"/>
          </a:xfrm>
        </p:spPr>
        <p:txBody>
          <a:bodyPr anchor="ctr">
            <a:normAutofit/>
          </a:bodyPr>
          <a:lstStyle/>
          <a:p>
            <a:pPr algn="ctr"/>
            <a:r>
              <a:rPr lang="en-US" sz="4800" dirty="0"/>
              <a:t>ABSTRACT</a:t>
            </a:r>
            <a:endParaRPr lang="en-US" dirty="0"/>
          </a:p>
        </p:txBody>
      </p:sp>
      <p:sp>
        <p:nvSpPr>
          <p:cNvPr id="3" name="Content Placeholder 2">
            <a:extLst>
              <a:ext uri="{FF2B5EF4-FFF2-40B4-BE49-F238E27FC236}">
                <a16:creationId xmlns:a16="http://schemas.microsoft.com/office/drawing/2014/main" id="{7866C0B2-312A-297C-9882-770D8018FE5F}"/>
              </a:ext>
            </a:extLst>
          </p:cNvPr>
          <p:cNvSpPr>
            <a:spLocks noGrp="1"/>
          </p:cNvSpPr>
          <p:nvPr>
            <p:ph idx="1"/>
          </p:nvPr>
        </p:nvSpPr>
        <p:spPr>
          <a:xfrm>
            <a:off x="1045028" y="3233181"/>
            <a:ext cx="9941319" cy="2908999"/>
          </a:xfrm>
        </p:spPr>
        <p:txBody>
          <a:bodyPr vert="horz" lIns="91440" tIns="45720" rIns="91440" bIns="45720" rtlCol="0" anchor="ctr">
            <a:noAutofit/>
          </a:bodyPr>
          <a:lstStyle/>
          <a:p>
            <a:pPr algn="just"/>
            <a:r>
              <a:rPr lang="en-US" sz="1800" dirty="0">
                <a:latin typeface="Times New Roman"/>
                <a:cs typeface="Times New Roman"/>
              </a:rPr>
              <a:t>In traffic management, the accurate recognition of road signs stands as a critical component for enhancing road safety and optimizing traffic flow. However, the variability in environmental conditions, such as lighting and weather, poses significant challenges to existing recognition systems. Conventional methods like traditional Machine learning methods of traffic sign recognition often struggle to adapt to the myriad of scenarios that drivers encounter daily. This has led to a growing need for innovative approaches that can not only handle the complexity of real- world traffic environments but also provide robust and accurate recognition of traffic signs. To address these challenges comprehensively, this approach integrates Convolutional Neural Networks (CNN) with traditional Machine Learning (ML) techniques in a seamless hybrid model for Traffic Sign Recognition.</a:t>
            </a:r>
            <a:r>
              <a:rPr lang="en-US" sz="1800" dirty="0">
                <a:latin typeface="Times New Roman"/>
                <a:ea typeface="+mn-lt"/>
                <a:cs typeface="+mn-lt"/>
              </a:rPr>
              <a:t>Subsequently, the CNN-extracted features are fed into a traditional Machine Learning (ML) model, refining recognition through contextual information, historical data, and adherence to traffic regulations. The synergy between CNN and ML strengthens the system's accuracy, offering a robust solution for precise traffic sign recognition irrespective of external</a:t>
            </a:r>
            <a:endParaRPr lang="en-US" sz="1800" dirty="0">
              <a:latin typeface="Times New Roman"/>
              <a:cs typeface="Times New Roman"/>
            </a:endParaRPr>
          </a:p>
          <a:p>
            <a:endParaRPr lang="en-US" sz="1700" dirty="0">
              <a:latin typeface="Times New Roman"/>
              <a:cs typeface="Times New Roman"/>
            </a:endParaRPr>
          </a:p>
          <a:p>
            <a:endParaRPr lang="en-US" sz="1700" dirty="0">
              <a:latin typeface="Times New Roman"/>
              <a:cs typeface="Times New Roman"/>
            </a:endParaRPr>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7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F10F8-B254-405D-8579-527857D6B35F}"/>
              </a:ext>
            </a:extLst>
          </p:cNvPr>
          <p:cNvSpPr>
            <a:spLocks noGrp="1"/>
          </p:cNvSpPr>
          <p:nvPr>
            <p:ph type="title"/>
          </p:nvPr>
        </p:nvSpPr>
        <p:spPr>
          <a:xfrm>
            <a:off x="808638" y="386930"/>
            <a:ext cx="9236700" cy="1188950"/>
          </a:xfrm>
        </p:spPr>
        <p:txBody>
          <a:bodyPr anchor="b">
            <a:normAutofit/>
          </a:bodyPr>
          <a:lstStyle/>
          <a:p>
            <a:r>
              <a:rPr lang="en-US" sz="5400"/>
              <a:t>                                 REFERENCES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D90F99-3036-9B22-D73F-2444BE526B15}"/>
              </a:ext>
            </a:extLst>
          </p:cNvPr>
          <p:cNvSpPr>
            <a:spLocks noGrp="1"/>
          </p:cNvSpPr>
          <p:nvPr>
            <p:ph idx="1"/>
          </p:nvPr>
        </p:nvSpPr>
        <p:spPr>
          <a:xfrm>
            <a:off x="793660" y="2599509"/>
            <a:ext cx="10143668" cy="3435531"/>
          </a:xfrm>
        </p:spPr>
        <p:txBody>
          <a:bodyPr vert="horz" lIns="91440" tIns="45720" rIns="91440" bIns="45720" rtlCol="0" anchor="ctr">
            <a:normAutofit/>
          </a:bodyPr>
          <a:lstStyle/>
          <a:p>
            <a:pPr algn="just"/>
            <a:r>
              <a:rPr lang="en-US" sz="1500">
                <a:latin typeface="Times New Roman"/>
                <a:ea typeface="+mn-lt"/>
                <a:cs typeface="+mn-lt"/>
              </a:rPr>
              <a:t>A. Adam, E. Rivlin, I. Shimshoni, and D. Reinitz, “Robust real- time unusual event detection using multiple fixed-location monitors,” IEEE Transactions on Pattern Analysis and Machine Intelligence, vol. 30, no. 3, pp. 555–560, March 2008.</a:t>
            </a:r>
            <a:endParaRPr lang="en-US" sz="1500">
              <a:latin typeface="Times New Roman"/>
              <a:cs typeface="Times New Roman"/>
            </a:endParaRPr>
          </a:p>
          <a:p>
            <a:pPr algn="just"/>
            <a:r>
              <a:rPr lang="en-US" sz="1500">
                <a:latin typeface="Times New Roman"/>
                <a:ea typeface="+mn-lt"/>
                <a:cs typeface="+mn-lt"/>
              </a:rPr>
              <a:t>B. Duan, W. Liu, P. Fu, C. Yang, X. Wen, and H. Yuan, “Real-time on road vehicle and motorcycle detection using a single camera,” in Procs. of the IEEE Int. Conf. on Industrial Technology (ICIT), pp. 1– 6, 10-13 Feb 2009.</a:t>
            </a:r>
            <a:endParaRPr lang="en-US" sz="1500">
              <a:latin typeface="Times New Roman"/>
              <a:cs typeface="Times New Roman"/>
            </a:endParaRPr>
          </a:p>
          <a:p>
            <a:pPr algn="just"/>
            <a:r>
              <a:rPr lang="en-US" sz="1500">
                <a:latin typeface="Times New Roman"/>
                <a:ea typeface="+mn-lt"/>
                <a:cs typeface="+mn-lt"/>
              </a:rPr>
              <a:t>C.-C. Chiu, M.-Y. Ku, and H.-T. Chen, “Motorcycle detection and tracking system with occlusion segmentation,” in Int. Workshop on Image Analysis for Multimedia Interactive Services, Santorini, pp. 32–32 June 2007.</a:t>
            </a:r>
            <a:endParaRPr lang="en-US" sz="1500">
              <a:latin typeface="Times New Roman"/>
              <a:cs typeface="Times New Roman"/>
            </a:endParaRPr>
          </a:p>
          <a:p>
            <a:pPr algn="just"/>
            <a:r>
              <a:rPr lang="en-US" sz="1500">
                <a:latin typeface="Times New Roman"/>
                <a:ea typeface="+mn-lt"/>
                <a:cs typeface="+mn-lt"/>
              </a:rPr>
              <a:t>W. Hu, T. Tan, L. Wang, and S. Maybank, “A survey on visual surveillance of object motion and behaviors,” IEEE Transactions on Systems, Man, and Cybernetics, Part C: Applications and Reviews, vol. 34, no. 3, pp. 334S–352, Aug 2004.</a:t>
            </a:r>
            <a:endParaRPr lang="en-US" sz="1500">
              <a:latin typeface="Times New Roman"/>
              <a:cs typeface="Times New Roman"/>
            </a:endParaRPr>
          </a:p>
          <a:p>
            <a:pPr algn="just"/>
            <a:r>
              <a:rPr lang="en-US" sz="1500">
                <a:latin typeface="Times New Roman"/>
                <a:ea typeface="+mn-lt"/>
                <a:cs typeface="+mn-lt"/>
              </a:rPr>
              <a:t>J. Chiverton, “Helmet presence classification with motorcycle detection and tracking,” Intelligent Transport systems (IET), vol. 6, no. 3, pp. 259–269, September 2012.</a:t>
            </a:r>
            <a:endParaRPr lang="en-US" sz="1500">
              <a:latin typeface="Times New Roman"/>
              <a:cs typeface="Times New Roman"/>
            </a:endParaRPr>
          </a:p>
          <a:p>
            <a:pPr algn="just"/>
            <a:endParaRPr lang="en-US" sz="1500">
              <a:latin typeface="Times New Roman"/>
              <a:cs typeface="Times New Roman"/>
            </a:endParaRPr>
          </a:p>
        </p:txBody>
      </p:sp>
    </p:spTree>
    <p:extLst>
      <p:ext uri="{BB962C8B-B14F-4D97-AF65-F5344CB8AC3E}">
        <p14:creationId xmlns:p14="http://schemas.microsoft.com/office/powerpoint/2010/main" val="3754580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ASIN Thank You Card for Business Greeting Cards Appreciation Cards for  Customer Greeting Card Price in India - Buy EASIN Thank You Card for  Business Greeting Cards Appreciation Cards for Customer Greeting">
            <a:extLst>
              <a:ext uri="{FF2B5EF4-FFF2-40B4-BE49-F238E27FC236}">
                <a16:creationId xmlns:a16="http://schemas.microsoft.com/office/drawing/2014/main" id="{E4732D01-7D35-1D62-4B92-6139E92D9277}"/>
              </a:ext>
            </a:extLst>
          </p:cNvPr>
          <p:cNvPicPr>
            <a:picLocks noGrp="1" noChangeAspect="1"/>
          </p:cNvPicPr>
          <p:nvPr>
            <p:ph idx="1"/>
          </p:nvPr>
        </p:nvPicPr>
        <p:blipFill>
          <a:blip r:embed="rId2"/>
          <a:stretch>
            <a:fillRect/>
          </a:stretch>
        </p:blipFill>
        <p:spPr>
          <a:xfrm>
            <a:off x="1497037" y="1351173"/>
            <a:ext cx="9197927" cy="4667639"/>
          </a:xfrm>
        </p:spPr>
      </p:pic>
    </p:spTree>
    <p:extLst>
      <p:ext uri="{BB962C8B-B14F-4D97-AF65-F5344CB8AC3E}">
        <p14:creationId xmlns:p14="http://schemas.microsoft.com/office/powerpoint/2010/main" val="190603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799B55-BC8C-DB93-7435-DAE9582D47E4}"/>
              </a:ext>
            </a:extLst>
          </p:cNvPr>
          <p:cNvSpPr>
            <a:spLocks noGrp="1"/>
          </p:cNvSpPr>
          <p:nvPr>
            <p:ph type="title"/>
          </p:nvPr>
        </p:nvSpPr>
        <p:spPr>
          <a:xfrm>
            <a:off x="1043631" y="809898"/>
            <a:ext cx="9942716" cy="1554480"/>
          </a:xfrm>
        </p:spPr>
        <p:txBody>
          <a:bodyPr anchor="ctr">
            <a:normAutofit/>
          </a:bodyPr>
          <a:lstStyle/>
          <a:p>
            <a:pPr algn="ctr"/>
            <a:r>
              <a:rPr lang="en-US" sz="4800" dirty="0"/>
              <a:t>INTRODUCTION</a:t>
            </a:r>
            <a:endParaRPr lang="en-US"/>
          </a:p>
        </p:txBody>
      </p:sp>
      <p:sp>
        <p:nvSpPr>
          <p:cNvPr id="3" name="Content Placeholder 2">
            <a:extLst>
              <a:ext uri="{FF2B5EF4-FFF2-40B4-BE49-F238E27FC236}">
                <a16:creationId xmlns:a16="http://schemas.microsoft.com/office/drawing/2014/main" id="{1CBF29B6-7916-336F-8009-B78377D5B88F}"/>
              </a:ext>
            </a:extLst>
          </p:cNvPr>
          <p:cNvSpPr>
            <a:spLocks noGrp="1"/>
          </p:cNvSpPr>
          <p:nvPr>
            <p:ph idx="1"/>
          </p:nvPr>
        </p:nvSpPr>
        <p:spPr>
          <a:xfrm>
            <a:off x="727528" y="2827022"/>
            <a:ext cx="10258819" cy="3315158"/>
          </a:xfrm>
        </p:spPr>
        <p:txBody>
          <a:bodyPr anchor="ctr">
            <a:normAutofit/>
          </a:bodyPr>
          <a:lstStyle/>
          <a:p>
            <a:pPr marL="0" indent="0" algn="just">
              <a:buNone/>
            </a:pPr>
            <a:r>
              <a:rPr lang="en-IN" sz="2400" b="1" dirty="0">
                <a:latin typeface="Times New Roman"/>
                <a:ea typeface="+mn-lt"/>
                <a:cs typeface="Times New Roman"/>
              </a:rPr>
              <a:t>PURPOSE OF THE PROJECT:</a:t>
            </a:r>
            <a:endParaRPr lang="en-US" sz="2400" b="1" dirty="0">
              <a:latin typeface="Times New Roman"/>
              <a:ea typeface="+mn-lt"/>
              <a:cs typeface="Times New Roman"/>
            </a:endParaRPr>
          </a:p>
          <a:p>
            <a:pPr marL="0" indent="0" algn="just">
              <a:buNone/>
            </a:pPr>
            <a:r>
              <a:rPr lang="en-US" sz="1400" dirty="0">
                <a:latin typeface="Times New Roman"/>
                <a:ea typeface="+mn-lt"/>
                <a:cs typeface="+mn-lt"/>
              </a:rPr>
              <a:t>The helmet is the main safety equipment of motorcyclists. However, many drivers do not use it. </a:t>
            </a:r>
            <a:endParaRPr lang="en-US" sz="1400" dirty="0">
              <a:latin typeface="Times New Roman"/>
              <a:cs typeface="Times New Roman"/>
            </a:endParaRPr>
          </a:p>
          <a:p>
            <a:pPr marL="0" indent="0" algn="just">
              <a:buNone/>
            </a:pPr>
            <a:r>
              <a:rPr lang="en-US" sz="1400" dirty="0">
                <a:latin typeface="Times New Roman"/>
                <a:ea typeface="+mn-lt"/>
                <a:cs typeface="+mn-lt"/>
              </a:rPr>
              <a:t>• The main goal of helmet is to protect the drivers head in case of an accident. In such a case, if the motorcyclist does not use a helmet, it can be fatal.</a:t>
            </a:r>
            <a:endParaRPr lang="en-US" sz="1400" dirty="0">
              <a:latin typeface="Times New Roman"/>
              <a:cs typeface="Times New Roman"/>
            </a:endParaRPr>
          </a:p>
          <a:p>
            <a:pPr algn="just"/>
            <a:r>
              <a:rPr lang="en-US" sz="1400" dirty="0">
                <a:latin typeface="Times New Roman"/>
                <a:ea typeface="+mn-lt"/>
                <a:cs typeface="+mn-lt"/>
              </a:rPr>
              <a:t>We are dealing with a variety of motorcyclists with distinct colors of clothes, helmets, and angles of motorcyclists.to achieve this, we require a deep neural network that will help to determine the motorcyclist very accurately.</a:t>
            </a:r>
            <a:endParaRPr lang="en-US" sz="1400" dirty="0">
              <a:latin typeface="Times New Roman"/>
              <a:cs typeface="Times New Roman"/>
            </a:endParaRPr>
          </a:p>
          <a:p>
            <a:pPr marL="0" indent="0" algn="just">
              <a:buNone/>
            </a:pPr>
            <a:r>
              <a:rPr lang="en-US" sz="1400" dirty="0">
                <a:latin typeface="Times New Roman"/>
                <a:ea typeface="+mn-lt"/>
                <a:cs typeface="+mn-lt"/>
              </a:rPr>
              <a:t>• We mainly aim to collect a database of all the motorcyclists who have violated the rules. One of the key problems we faced was determining whether the person is wearing a helmet or not and to differentiate between biker and pedestrian. </a:t>
            </a:r>
            <a:endParaRPr lang="en-US" sz="1400" dirty="0">
              <a:latin typeface="Times New Roman"/>
              <a:cs typeface="Times New Roman"/>
            </a:endParaRPr>
          </a:p>
          <a:p>
            <a:pPr marL="0" indent="0" algn="just">
              <a:buNone/>
            </a:pPr>
            <a:r>
              <a:rPr lang="en-US" sz="1400" dirty="0">
                <a:latin typeface="Times New Roman"/>
                <a:ea typeface="+mn-lt"/>
                <a:cs typeface="+mn-lt"/>
              </a:rPr>
              <a:t>• To avoid these actions, there is need for a system that automatically detects the people who are not wearing a helmet and a system that detects number plates of the motorcycles and extracts the vehicle number which would help find the motorcyclist to be penalize for doing so, we used object detection deep learning Algorithm.</a:t>
            </a:r>
            <a:endParaRPr lang="en-US" sz="1400" dirty="0">
              <a:latin typeface="Times New Roman"/>
              <a:cs typeface="Times New Roman"/>
            </a:endParaRPr>
          </a:p>
          <a:p>
            <a:pPr marL="0" indent="0">
              <a:buNone/>
            </a:pPr>
            <a:endParaRPr lang="en-US" sz="2400" dirty="0">
              <a:latin typeface="Times New Roman"/>
              <a:cs typeface="Times New Roman"/>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76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62849-E1AB-0F67-117B-CE34FFA8F8F5}"/>
              </a:ext>
            </a:extLst>
          </p:cNvPr>
          <p:cNvSpPr>
            <a:spLocks noGrp="1"/>
          </p:cNvSpPr>
          <p:nvPr>
            <p:ph type="title"/>
          </p:nvPr>
        </p:nvSpPr>
        <p:spPr>
          <a:xfrm>
            <a:off x="808638" y="386930"/>
            <a:ext cx="9236700" cy="1188950"/>
          </a:xfrm>
        </p:spPr>
        <p:txBody>
          <a:bodyPr anchor="b">
            <a:normAutofit/>
          </a:bodyPr>
          <a:lstStyle/>
          <a:p>
            <a:pPr algn="ctr"/>
            <a:r>
              <a:rPr lang="en-US" sz="5400" dirty="0"/>
              <a:t>INTRODUCTION</a:t>
            </a:r>
            <a:endParaRPr lang="en-US" dirty="0"/>
          </a:p>
        </p:txBody>
      </p:sp>
      <p:grpSp>
        <p:nvGrpSpPr>
          <p:cNvPr id="39" name="Group 3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FAE7A0E7-412C-2FAC-121D-313CCA5772B3}"/>
              </a:ext>
            </a:extLst>
          </p:cNvPr>
          <p:cNvSpPr>
            <a:spLocks noGrp="1"/>
          </p:cNvSpPr>
          <p:nvPr>
            <p:ph idx="1"/>
          </p:nvPr>
        </p:nvSpPr>
        <p:spPr>
          <a:xfrm>
            <a:off x="506114" y="2211321"/>
            <a:ext cx="10431214" cy="3996247"/>
          </a:xfrm>
        </p:spPr>
        <p:txBody>
          <a:bodyPr vert="horz" lIns="91440" tIns="45720" rIns="91440" bIns="45720" rtlCol="0" anchor="ctr">
            <a:noAutofit/>
          </a:bodyPr>
          <a:lstStyle/>
          <a:p>
            <a:pPr marL="0" indent="0">
              <a:buNone/>
            </a:pPr>
            <a:endParaRPr lang="en-US" sz="2000" b="1" dirty="0">
              <a:latin typeface="Times New Roman"/>
              <a:cs typeface="Times New Roman"/>
            </a:endParaRPr>
          </a:p>
          <a:p>
            <a:pPr marL="0" indent="0">
              <a:buNone/>
            </a:pPr>
            <a:r>
              <a:rPr lang="en-US" sz="2400" b="1" dirty="0">
                <a:latin typeface="Times New Roman"/>
                <a:cs typeface="Times New Roman"/>
              </a:rPr>
              <a:t> EXISTING AND PROPOSED SYSTEM</a:t>
            </a:r>
            <a:r>
              <a:rPr lang="en-IN" sz="2400" b="1" dirty="0">
                <a:latin typeface="Times New Roman"/>
                <a:cs typeface="Times New Roman"/>
              </a:rPr>
              <a:t>:</a:t>
            </a:r>
            <a:endParaRPr lang="en-US" sz="2400" b="1" dirty="0">
              <a:latin typeface="Times New Roman"/>
              <a:cs typeface="Times New Roman"/>
            </a:endParaRPr>
          </a:p>
          <a:p>
            <a:pPr marL="0" indent="0">
              <a:buNone/>
            </a:pPr>
            <a:r>
              <a:rPr lang="en-US" sz="2000" b="1" dirty="0">
                <a:latin typeface="Times New Roman"/>
                <a:cs typeface="Times New Roman"/>
              </a:rPr>
              <a:t>Existing system:</a:t>
            </a:r>
            <a:r>
              <a:rPr lang="en-US" sz="1600" dirty="0">
                <a:latin typeface="Times New Roman"/>
                <a:ea typeface="+mn-lt"/>
                <a:cs typeface="+mn-lt"/>
              </a:rPr>
              <a:t>             </a:t>
            </a:r>
            <a:endParaRPr lang="en-US" sz="1600" dirty="0">
              <a:latin typeface="Times New Roman"/>
              <a:cs typeface="Times New Roman"/>
            </a:endParaRPr>
          </a:p>
          <a:p>
            <a:pPr algn="just"/>
            <a:r>
              <a:rPr lang="en-US" sz="1600" dirty="0">
                <a:latin typeface="Times New Roman"/>
                <a:ea typeface="+mn-lt"/>
                <a:cs typeface="+mn-lt"/>
              </a:rPr>
              <a:t>Existing system monitors the traffic violations primarily through CCTV recordings, where the traffic police have to look into the frame where the traffic violation is happening, zoom into the license plate in case rider is not wearing helmet. But this requires lot of manpower and time as the traffic violations frequently and the number of people using motorcycles is increasing day-by-day. What if there is a system, which would automatically look for traffic violation of not wearing helmet while riding motorcycle/moped and if so, would automatically extract the vehicles’ license plate number. In existing Automatic Number Plate Recognition of car presented. But these works are limited with respect to efficiency, accuracy or the speed with which object detection and classification is done. They only used cars in existing work.</a:t>
            </a:r>
            <a:endParaRPr lang="en-US" sz="1600" dirty="0">
              <a:latin typeface="Times New Roman"/>
              <a:cs typeface="Times New Roman"/>
            </a:endParaRPr>
          </a:p>
          <a:p>
            <a:pPr marL="0" indent="0" algn="just">
              <a:buNone/>
            </a:pPr>
            <a:r>
              <a:rPr lang="en-US" sz="1800" b="1" dirty="0">
                <a:latin typeface="Times New Roman"/>
                <a:cs typeface="Times New Roman"/>
              </a:rPr>
              <a:t>Limitations:</a:t>
            </a:r>
            <a:endParaRPr lang="en-US" sz="1800" b="1" dirty="0">
              <a:latin typeface="Aptos" panose="020B0004020202020204"/>
              <a:cs typeface="Times New Roman"/>
            </a:endParaRPr>
          </a:p>
          <a:p>
            <a:pPr marL="285750" indent="-285750" algn="just"/>
            <a:r>
              <a:rPr lang="en-US" sz="1600" dirty="0">
                <a:latin typeface="Times New Roman"/>
                <a:cs typeface="Times New Roman"/>
              </a:rPr>
              <a:t>This requires lot of manpower and time.</a:t>
            </a:r>
            <a:endParaRPr lang="en-US" sz="1800" b="1" dirty="0">
              <a:latin typeface="Aptos" panose="020B0004020202020204"/>
              <a:cs typeface="Times New Roman"/>
            </a:endParaRPr>
          </a:p>
          <a:p>
            <a:r>
              <a:rPr lang="en-US" sz="1600" dirty="0">
                <a:latin typeface="Times New Roman"/>
                <a:ea typeface="+mn-lt"/>
                <a:cs typeface="+mn-lt"/>
              </a:rPr>
              <a:t>Limited with respect to efficiency.</a:t>
            </a:r>
            <a:endParaRPr lang="en-US" sz="1600" dirty="0">
              <a:latin typeface="Times New Roman"/>
              <a:cs typeface="Times New Roman"/>
            </a:endParaRPr>
          </a:p>
          <a:p>
            <a:r>
              <a:rPr lang="en-US" sz="1600" dirty="0">
                <a:latin typeface="Times New Roman"/>
                <a:ea typeface="+mn-lt"/>
                <a:cs typeface="+mn-lt"/>
              </a:rPr>
              <a:t>Limited to only extracting numberplate</a:t>
            </a:r>
            <a:endParaRPr lang="en-US" sz="1600" dirty="0">
              <a:latin typeface="Times New Roman"/>
              <a:cs typeface="Times New Roman"/>
            </a:endParaRPr>
          </a:p>
          <a:p>
            <a:endParaRPr lang="en-US" sz="2400" dirty="0"/>
          </a:p>
        </p:txBody>
      </p:sp>
    </p:spTree>
    <p:extLst>
      <p:ext uri="{BB962C8B-B14F-4D97-AF65-F5344CB8AC3E}">
        <p14:creationId xmlns:p14="http://schemas.microsoft.com/office/powerpoint/2010/main" val="3285458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1B568-F861-C561-5434-75928EBC1B5D}"/>
              </a:ext>
            </a:extLst>
          </p:cNvPr>
          <p:cNvSpPr>
            <a:spLocks noGrp="1"/>
          </p:cNvSpPr>
          <p:nvPr>
            <p:ph type="title"/>
          </p:nvPr>
        </p:nvSpPr>
        <p:spPr>
          <a:xfrm>
            <a:off x="808638" y="386930"/>
            <a:ext cx="9236700" cy="1188950"/>
          </a:xfrm>
        </p:spPr>
        <p:txBody>
          <a:bodyPr anchor="b">
            <a:normAutofit/>
          </a:bodyPr>
          <a:lstStyle/>
          <a:p>
            <a:pPr algn="ctr"/>
            <a:r>
              <a:rPr lang="en-US" sz="5400" dirty="0"/>
              <a:t>INTRODUCTION</a:t>
            </a:r>
            <a:endParaRPr lang="en-US" dirty="0"/>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553438-BA62-03E0-8B0C-373FBE7B7ABE}"/>
              </a:ext>
            </a:extLst>
          </p:cNvPr>
          <p:cNvSpPr>
            <a:spLocks noGrp="1"/>
          </p:cNvSpPr>
          <p:nvPr>
            <p:ph idx="1"/>
          </p:nvPr>
        </p:nvSpPr>
        <p:spPr>
          <a:xfrm>
            <a:off x="506113" y="2398226"/>
            <a:ext cx="10431215" cy="3636814"/>
          </a:xfrm>
        </p:spPr>
        <p:txBody>
          <a:bodyPr vert="horz" lIns="91440" tIns="45720" rIns="91440" bIns="45720" rtlCol="0" anchor="ctr">
            <a:normAutofit/>
          </a:bodyPr>
          <a:lstStyle/>
          <a:p>
            <a:pPr marL="0" indent="0">
              <a:buNone/>
            </a:pPr>
            <a:r>
              <a:rPr lang="en-US" sz="2000" b="1" dirty="0">
                <a:latin typeface="Times New Roman"/>
                <a:cs typeface="Times New Roman"/>
              </a:rPr>
              <a:t> PROPOSED SYSTEM</a:t>
            </a:r>
            <a:endParaRPr lang="en-US" sz="2000" dirty="0"/>
          </a:p>
          <a:p>
            <a:pPr>
              <a:buNone/>
            </a:pPr>
            <a:r>
              <a:rPr lang="en-US" sz="1300" dirty="0">
                <a:latin typeface="Times New Roman"/>
                <a:ea typeface="+mn-lt"/>
                <a:cs typeface="+mn-lt"/>
              </a:rPr>
              <a:t>    Number Plate Recognition system is a security system. Image processing concept is used in Number Plate Recognition system. OCR scheme is also applied in this for reading the image of vehicle number plate. Number Plate Recognition system is used for many purposes like toll way authorities uses this system for allowing the vehicle to enter the toll road by detecting their number plate automatically and provide them with pay slip and then open the road for that particular car. In this system, firstly we capture the image of the number plate then process it and read each and every character present in the number plate for their perfect recognition. We are considering bikes in this project, if person ware helmet, then it is not recognized, if person not wearing a helmet our system automatically detects number plate of the bike. The main principle involved is Object Detection using Deep Learning at three levels. 11 The objects detected are person, motorcycle/moped at first level using YOLOv2, helmet at second level using YOLOv3, License plate at the last level using YOLOv2. Then the license plate registration number is extracted using OCR </a:t>
            </a:r>
            <a:endParaRPr lang="en-US" sz="1300" dirty="0">
              <a:latin typeface="Times New Roman"/>
              <a:cs typeface="Times New Roman"/>
            </a:endParaRPr>
          </a:p>
          <a:p>
            <a:pPr>
              <a:buNone/>
            </a:pPr>
            <a:r>
              <a:rPr lang="en-US" sz="2000" b="1" dirty="0">
                <a:latin typeface="Times New Roman"/>
                <a:cs typeface="Times New Roman"/>
              </a:rPr>
              <a:t>Advantages:</a:t>
            </a:r>
            <a:r>
              <a:rPr lang="en-US" sz="1300" b="1" dirty="0">
                <a:latin typeface="Times New Roman"/>
                <a:cs typeface="Times New Roman"/>
              </a:rPr>
              <a:t> </a:t>
            </a:r>
          </a:p>
          <a:p>
            <a:pPr>
              <a:buNone/>
            </a:pPr>
            <a:r>
              <a:rPr lang="en-US" sz="1300" dirty="0">
                <a:latin typeface="Times New Roman"/>
                <a:cs typeface="Times New Roman"/>
              </a:rPr>
              <a:t>•          Injuries can be minimized.</a:t>
            </a:r>
          </a:p>
          <a:p>
            <a:pPr>
              <a:buNone/>
            </a:pPr>
            <a:r>
              <a:rPr lang="en-US" sz="1300" dirty="0">
                <a:latin typeface="Times New Roman"/>
                <a:cs typeface="Times New Roman"/>
              </a:rPr>
              <a:t>•          For accuracy improvement of helmet detection PCA technique is</a:t>
            </a:r>
            <a:r>
              <a:rPr lang="en-US" sz="1300" dirty="0"/>
              <a:t> </a:t>
            </a:r>
            <a:r>
              <a:rPr lang="en-US" sz="1300" dirty="0">
                <a:latin typeface="Times New Roman"/>
                <a:cs typeface="Times New Roman"/>
              </a:rPr>
              <a:t>used.</a:t>
            </a:r>
            <a:r>
              <a:rPr lang="en-US" sz="1300" dirty="0"/>
              <a:t> </a:t>
            </a:r>
          </a:p>
          <a:p>
            <a:pPr>
              <a:buNone/>
            </a:pPr>
            <a:endParaRPr lang="en-US" sz="1300"/>
          </a:p>
          <a:p>
            <a:pPr marL="0" indent="0">
              <a:buNone/>
            </a:pPr>
            <a:endParaRPr lang="en-US" sz="1300" b="1">
              <a:latin typeface="Times New Roman"/>
              <a:cs typeface="Times New Roman"/>
            </a:endParaRPr>
          </a:p>
          <a:p>
            <a:endParaRPr lang="en-US" sz="1300" b="1">
              <a:latin typeface="Times New Roman"/>
              <a:cs typeface="Times New Roman"/>
            </a:endParaRPr>
          </a:p>
        </p:txBody>
      </p:sp>
    </p:spTree>
    <p:extLst>
      <p:ext uri="{BB962C8B-B14F-4D97-AF65-F5344CB8AC3E}">
        <p14:creationId xmlns:p14="http://schemas.microsoft.com/office/powerpoint/2010/main" val="190019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58F14-4755-47E0-F3C3-455396546A56}"/>
              </a:ext>
            </a:extLst>
          </p:cNvPr>
          <p:cNvSpPr>
            <a:spLocks noGrp="1"/>
          </p:cNvSpPr>
          <p:nvPr>
            <p:ph type="title"/>
          </p:nvPr>
        </p:nvSpPr>
        <p:spPr>
          <a:xfrm>
            <a:off x="808638" y="386930"/>
            <a:ext cx="9236700" cy="1188950"/>
          </a:xfrm>
        </p:spPr>
        <p:txBody>
          <a:bodyPr anchor="b">
            <a:normAutofit/>
          </a:bodyPr>
          <a:lstStyle/>
          <a:p>
            <a:r>
              <a:rPr lang="en-US" sz="5400"/>
              <a:t>SYSTEM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77F50A-0685-7A56-6896-BCDC0AD14378}"/>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1700" b="1" dirty="0">
                <a:latin typeface="Times New Roman"/>
                <a:ea typeface="+mn-lt"/>
                <a:cs typeface="+mn-lt"/>
              </a:rPr>
              <a:t>HARDWARE </a:t>
            </a:r>
            <a:r>
              <a:rPr lang="en-IN" sz="1700" b="1" dirty="0">
                <a:latin typeface="Times New Roman"/>
                <a:ea typeface="+mn-lt"/>
                <a:cs typeface="+mn-lt"/>
              </a:rPr>
              <a:t>REQUIREMENTS</a:t>
            </a:r>
            <a:endParaRPr lang="en-US" sz="1700" dirty="0">
              <a:latin typeface="Times New Roman"/>
              <a:cs typeface="Times New Roman"/>
            </a:endParaRPr>
          </a:p>
          <a:p>
            <a:r>
              <a:rPr lang="en-US" sz="1700" dirty="0">
                <a:latin typeface="Times New Roman"/>
                <a:ea typeface="+mn-lt"/>
                <a:cs typeface="+mn-lt"/>
              </a:rPr>
              <a:t>Minimum hardware requirements are very dependent on the particular software being developed</a:t>
            </a:r>
            <a:endParaRPr lang="en-US" sz="1700" dirty="0">
              <a:latin typeface="Times New Roman"/>
              <a:cs typeface="Times New Roman"/>
            </a:endParaRPr>
          </a:p>
          <a:p>
            <a:r>
              <a:rPr lang="en-US" sz="1700" dirty="0">
                <a:latin typeface="Times New Roman"/>
                <a:ea typeface="+mn-lt"/>
                <a:cs typeface="+mn-lt"/>
              </a:rPr>
              <a:t>by a given Enthought Python / Canopy / VS Code user. Applications that need to store large arrays/objects in memory will require more RAM, whereas applications that need to perform numerous calculations or Minimum hardware requirements are very dependent on the particular software being developed tasks more quickly will require a faster processor.</a:t>
            </a:r>
            <a:endParaRPr lang="en-US" sz="1700" dirty="0">
              <a:latin typeface="Times New Roman"/>
            </a:endParaRPr>
          </a:p>
          <a:p>
            <a:r>
              <a:rPr lang="en-US" sz="1700" dirty="0">
                <a:latin typeface="Times New Roman"/>
                <a:ea typeface="+mn-lt"/>
                <a:cs typeface="+mn-lt"/>
              </a:rPr>
              <a:t>Operating system : windows, Linux</a:t>
            </a:r>
            <a:endParaRPr lang="en-US" sz="1700" dirty="0">
              <a:latin typeface="Times New Roman"/>
              <a:cs typeface="Times New Roman"/>
            </a:endParaRPr>
          </a:p>
          <a:p>
            <a:r>
              <a:rPr lang="en-US" sz="1700" dirty="0">
                <a:latin typeface="Times New Roman"/>
                <a:ea typeface="+mn-lt"/>
                <a:cs typeface="+mn-lt"/>
              </a:rPr>
              <a:t>Processor : minimum intel i3</a:t>
            </a:r>
            <a:endParaRPr lang="en-US" sz="1700" dirty="0">
              <a:latin typeface="Times New Roman"/>
              <a:cs typeface="Times New Roman"/>
            </a:endParaRPr>
          </a:p>
          <a:p>
            <a:r>
              <a:rPr lang="en-US" sz="1700" dirty="0">
                <a:latin typeface="Times New Roman"/>
                <a:ea typeface="+mn-lt"/>
                <a:cs typeface="+mn-lt"/>
              </a:rPr>
              <a:t>Ram : minimum 4 </a:t>
            </a:r>
            <a:r>
              <a:rPr lang="en-US" sz="1700" dirty="0" err="1">
                <a:latin typeface="Times New Roman"/>
                <a:ea typeface="+mn-lt"/>
                <a:cs typeface="+mn-lt"/>
              </a:rPr>
              <a:t>gb</a:t>
            </a:r>
            <a:endParaRPr lang="en-US" sz="1700" dirty="0">
              <a:latin typeface="Times New Roman"/>
              <a:cs typeface="Times New Roman"/>
            </a:endParaRPr>
          </a:p>
          <a:p>
            <a:r>
              <a:rPr lang="en-US" sz="1700" dirty="0">
                <a:latin typeface="Times New Roman"/>
                <a:ea typeface="+mn-lt"/>
                <a:cs typeface="+mn-lt"/>
              </a:rPr>
              <a:t>Hard disk : minimum 250gb</a:t>
            </a:r>
            <a:endParaRPr lang="en-US" sz="1700" dirty="0">
              <a:latin typeface="Times New Roman"/>
              <a:cs typeface="Times New Roman"/>
            </a:endParaRPr>
          </a:p>
          <a:p>
            <a:endParaRPr lang="en-US" sz="1700" dirty="0"/>
          </a:p>
        </p:txBody>
      </p:sp>
    </p:spTree>
    <p:extLst>
      <p:ext uri="{BB962C8B-B14F-4D97-AF65-F5344CB8AC3E}">
        <p14:creationId xmlns:p14="http://schemas.microsoft.com/office/powerpoint/2010/main" val="196954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3964F-9E38-4F83-739D-4B822903967D}"/>
              </a:ext>
            </a:extLst>
          </p:cNvPr>
          <p:cNvSpPr>
            <a:spLocks noGrp="1"/>
          </p:cNvSpPr>
          <p:nvPr>
            <p:ph type="title"/>
          </p:nvPr>
        </p:nvSpPr>
        <p:spPr>
          <a:xfrm>
            <a:off x="808638" y="386930"/>
            <a:ext cx="9236700" cy="1188950"/>
          </a:xfrm>
        </p:spPr>
        <p:txBody>
          <a:bodyPr anchor="b">
            <a:normAutofit/>
          </a:bodyPr>
          <a:lstStyle/>
          <a:p>
            <a:r>
              <a:rPr lang="en-US" sz="5400"/>
              <a:t>SYSTEM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A4BD25-148B-9CD2-2BEC-DFCFD3DB91CC}"/>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1700" b="1" dirty="0">
                <a:latin typeface="Times New Roman"/>
                <a:cs typeface="Times New Roman"/>
              </a:rPr>
              <a:t>SOFTWARE REQUIREMENTS:</a:t>
            </a:r>
          </a:p>
          <a:p>
            <a:r>
              <a:rPr lang="en-US" sz="1700" dirty="0">
                <a:latin typeface="Times New Roman"/>
                <a:ea typeface="+mn-lt"/>
                <a:cs typeface="+mn-lt"/>
              </a:rPr>
              <a:t>The functional requirements or the overall description documents include the product perspective and features, operating system and operating environment, graphics requirements, design constraints and user documentation.</a:t>
            </a:r>
            <a:endParaRPr lang="en-US" sz="1700" dirty="0">
              <a:latin typeface="Times New Roman"/>
              <a:cs typeface="Times New Roman"/>
            </a:endParaRPr>
          </a:p>
          <a:p>
            <a:r>
              <a:rPr lang="en-US" sz="1700" dirty="0">
                <a:latin typeface="Times New Roman"/>
                <a:ea typeface="+mn-lt"/>
                <a:cs typeface="+mn-lt"/>
              </a:rPr>
              <a:t>The appropriation of requirements and implementation constraints gives the general overview of the project in regards to what the areas of strength and deficit are and how to tackle them.</a:t>
            </a:r>
            <a:endParaRPr lang="en-US" sz="1700" dirty="0">
              <a:latin typeface="Times New Roman"/>
              <a:cs typeface="Times New Roman"/>
            </a:endParaRPr>
          </a:p>
          <a:p>
            <a:r>
              <a:rPr lang="en-US" sz="1700" dirty="0">
                <a:latin typeface="Times New Roman"/>
                <a:ea typeface="+mn-lt"/>
                <a:cs typeface="+mn-lt"/>
              </a:rPr>
              <a:t>Python idle 3.7 version (or)</a:t>
            </a:r>
            <a:endParaRPr lang="en-US" sz="1700" dirty="0">
              <a:latin typeface="Times New Roman"/>
              <a:cs typeface="Times New Roman"/>
            </a:endParaRPr>
          </a:p>
          <a:p>
            <a:r>
              <a:rPr lang="en-US" sz="1700" dirty="0">
                <a:latin typeface="Times New Roman"/>
                <a:ea typeface="+mn-lt"/>
                <a:cs typeface="+mn-lt"/>
              </a:rPr>
              <a:t>Anaconda 3.7 (or)</a:t>
            </a:r>
            <a:endParaRPr lang="en-US" sz="1700" dirty="0">
              <a:latin typeface="Times New Roman"/>
              <a:cs typeface="Times New Roman"/>
            </a:endParaRPr>
          </a:p>
          <a:p>
            <a:r>
              <a:rPr lang="en-US" sz="1700" dirty="0">
                <a:latin typeface="Times New Roman"/>
                <a:ea typeface="+mn-lt"/>
                <a:cs typeface="+mn-lt"/>
              </a:rPr>
              <a:t>Jupiter (or)</a:t>
            </a:r>
            <a:endParaRPr lang="en-US" sz="1700" dirty="0">
              <a:latin typeface="Times New Roman"/>
              <a:cs typeface="Times New Roman"/>
            </a:endParaRPr>
          </a:p>
          <a:p>
            <a:r>
              <a:rPr lang="en-US" sz="1700" dirty="0">
                <a:latin typeface="Times New Roman"/>
                <a:ea typeface="+mn-lt"/>
                <a:cs typeface="+mn-lt"/>
              </a:rPr>
              <a:t>Google </a:t>
            </a:r>
            <a:r>
              <a:rPr lang="en-US" sz="1700" dirty="0" err="1">
                <a:latin typeface="Times New Roman"/>
                <a:ea typeface="+mn-lt"/>
                <a:cs typeface="+mn-lt"/>
              </a:rPr>
              <a:t>collab</a:t>
            </a:r>
            <a:endParaRPr lang="en-US" sz="1700" dirty="0">
              <a:latin typeface="Times New Roman"/>
              <a:cs typeface="Times New Roman"/>
            </a:endParaRPr>
          </a:p>
          <a:p>
            <a:endParaRPr lang="en-US" sz="1700" dirty="0">
              <a:latin typeface="Times New Roman"/>
              <a:cs typeface="Times New Roman"/>
            </a:endParaRPr>
          </a:p>
        </p:txBody>
      </p:sp>
    </p:spTree>
    <p:extLst>
      <p:ext uri="{BB962C8B-B14F-4D97-AF65-F5344CB8AC3E}">
        <p14:creationId xmlns:p14="http://schemas.microsoft.com/office/powerpoint/2010/main" val="188398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64D13-3B9D-8F43-EDB1-891B2A538781}"/>
              </a:ext>
            </a:extLst>
          </p:cNvPr>
          <p:cNvSpPr>
            <a:spLocks noGrp="1"/>
          </p:cNvSpPr>
          <p:nvPr>
            <p:ph type="title"/>
          </p:nvPr>
        </p:nvSpPr>
        <p:spPr>
          <a:xfrm>
            <a:off x="808638" y="386930"/>
            <a:ext cx="9236700" cy="1188950"/>
          </a:xfrm>
        </p:spPr>
        <p:txBody>
          <a:bodyPr anchor="b">
            <a:normAutofit/>
          </a:bodyPr>
          <a:lstStyle/>
          <a:p>
            <a:r>
              <a:rPr lang="en-US" sz="5400"/>
              <a:t>SYSTEM ANALYSIS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9AF2CE-9441-41F8-0ED3-12636E3C5D69}"/>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400" b="1" dirty="0">
                <a:latin typeface="Times New Roman"/>
                <a:cs typeface="Times New Roman"/>
              </a:rPr>
              <a:t>FUNCTIONAL REQUIREMENTS:</a:t>
            </a:r>
          </a:p>
          <a:p>
            <a:r>
              <a:rPr lang="en-US" sz="2400" dirty="0">
                <a:latin typeface="Times New Roman"/>
                <a:ea typeface="+mn-lt"/>
                <a:cs typeface="+mn-lt"/>
              </a:rPr>
              <a:t>Data Collection</a:t>
            </a:r>
            <a:endParaRPr lang="en-US" sz="2400" dirty="0">
              <a:latin typeface="Times New Roman"/>
              <a:cs typeface="Times New Roman"/>
            </a:endParaRPr>
          </a:p>
          <a:p>
            <a:r>
              <a:rPr lang="en-US" sz="2400" dirty="0">
                <a:latin typeface="Times New Roman"/>
                <a:ea typeface="+mn-lt"/>
                <a:cs typeface="+mn-lt"/>
              </a:rPr>
              <a:t>Data Preprocessing</a:t>
            </a:r>
            <a:endParaRPr lang="en-US" sz="2400" dirty="0">
              <a:latin typeface="Times New Roman"/>
              <a:cs typeface="Times New Roman"/>
            </a:endParaRPr>
          </a:p>
          <a:p>
            <a:r>
              <a:rPr lang="en-US" sz="2400" dirty="0">
                <a:latin typeface="Times New Roman"/>
                <a:ea typeface="+mn-lt"/>
                <a:cs typeface="+mn-lt"/>
              </a:rPr>
              <a:t>Training And Testing</a:t>
            </a:r>
            <a:endParaRPr lang="en-US" sz="2400" dirty="0">
              <a:latin typeface="Times New Roman"/>
              <a:cs typeface="Times New Roman"/>
            </a:endParaRPr>
          </a:p>
          <a:p>
            <a:r>
              <a:rPr lang="en-US" sz="2400" dirty="0">
                <a:latin typeface="Times New Roman"/>
                <a:ea typeface="+mn-lt"/>
                <a:cs typeface="+mn-lt"/>
              </a:rPr>
              <a:t>Modeling</a:t>
            </a:r>
            <a:endParaRPr lang="en-US" sz="2400" dirty="0">
              <a:latin typeface="Times New Roman"/>
              <a:cs typeface="Times New Roman"/>
            </a:endParaRPr>
          </a:p>
          <a:p>
            <a:endParaRPr lang="en-US" sz="2400" b="1" dirty="0">
              <a:latin typeface="Times New Roman"/>
              <a:cs typeface="Times New Roman"/>
            </a:endParaRPr>
          </a:p>
        </p:txBody>
      </p:sp>
    </p:spTree>
    <p:extLst>
      <p:ext uri="{BB962C8B-B14F-4D97-AF65-F5344CB8AC3E}">
        <p14:creationId xmlns:p14="http://schemas.microsoft.com/office/powerpoint/2010/main" val="1106398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3A8A45-A505-4158-8B16-0E02664A133C}"/>
              </a:ext>
            </a:extLst>
          </p:cNvPr>
          <p:cNvSpPr>
            <a:spLocks noGrp="1"/>
          </p:cNvSpPr>
          <p:nvPr>
            <p:ph type="title"/>
          </p:nvPr>
        </p:nvSpPr>
        <p:spPr>
          <a:xfrm>
            <a:off x="808638" y="386930"/>
            <a:ext cx="9236700" cy="1188950"/>
          </a:xfrm>
        </p:spPr>
        <p:txBody>
          <a:bodyPr anchor="b">
            <a:normAutofit/>
          </a:bodyPr>
          <a:lstStyle/>
          <a:p>
            <a:r>
              <a:rPr lang="en-US" sz="5400"/>
              <a:t>SYSTEM DESIGN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C84FF9-7345-95DD-6F1A-33912A56AA11}"/>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lgn="just">
              <a:buNone/>
            </a:pPr>
            <a:r>
              <a:rPr lang="en-US" sz="1700" b="1" dirty="0">
                <a:latin typeface="Times New Roman"/>
                <a:cs typeface="Times New Roman"/>
              </a:rPr>
              <a:t> SYSTEM ARCHITECTURE</a:t>
            </a:r>
            <a:r>
              <a:rPr lang="en-IN" sz="1700" b="1" dirty="0">
                <a:latin typeface="Times New Roman"/>
                <a:cs typeface="Times New Roman"/>
              </a:rPr>
              <a:t>:</a:t>
            </a:r>
            <a:endParaRPr lang="en-US" sz="1700" dirty="0"/>
          </a:p>
          <a:p>
            <a:pPr algn="just">
              <a:buNone/>
            </a:pPr>
            <a:r>
              <a:rPr lang="en-US" sz="1700" dirty="0">
                <a:ea typeface="+mn-lt"/>
                <a:cs typeface="+mn-lt"/>
              </a:rPr>
              <a:t>  </a:t>
            </a:r>
            <a:r>
              <a:rPr lang="en-US" sz="1700" dirty="0">
                <a:latin typeface="Times New Roman"/>
                <a:ea typeface="+mn-lt"/>
                <a:cs typeface="+mn-lt"/>
              </a:rPr>
              <a:t>To distinguish an object from its background, a </a:t>
            </a:r>
            <a:r>
              <a:rPr lang="en-US" sz="1700" dirty="0" err="1">
                <a:latin typeface="Times New Roman"/>
                <a:ea typeface="+mn-lt"/>
                <a:cs typeface="+mn-lt"/>
              </a:rPr>
              <a:t>thresholding</a:t>
            </a:r>
            <a:r>
              <a:rPr lang="en-US" sz="1700" dirty="0">
                <a:latin typeface="Times New Roman"/>
                <a:ea typeface="+mn-lt"/>
                <a:cs typeface="+mn-lt"/>
              </a:rPr>
              <a:t> segmentation method is used. A predetermined threshold is checked against each picture's pixel value (pixel intensity) during this procedure. A ternary pattern is created when adjacent pixels are joined together following </a:t>
            </a:r>
            <a:r>
              <a:rPr lang="en-US" sz="1700" dirty="0" err="1">
                <a:latin typeface="Times New Roman"/>
                <a:ea typeface="+mn-lt"/>
                <a:cs typeface="+mn-lt"/>
              </a:rPr>
              <a:t>thresholding</a:t>
            </a:r>
            <a:r>
              <a:rPr lang="en-US" sz="1700" dirty="0">
                <a:latin typeface="Times New Roman"/>
                <a:ea typeface="+mn-lt"/>
                <a:cs typeface="+mn-lt"/>
              </a:rPr>
              <a:t>. The ternary pattern is subdivided into two binary patterns due to the wide range that results from computing a histogram of these ternary values. A description that is twice as big as LBP is created by concatenating histograms. Object recognition is a method for finding and recognizing items in an image or picture sequence. After that, texture-based segmentation and extraction of license plates based on color and characteristics follow.</a:t>
            </a:r>
            <a:endParaRPr lang="en-US" sz="1700" dirty="0">
              <a:latin typeface="Times New Roman"/>
              <a:cs typeface="Times New Roman"/>
            </a:endParaRPr>
          </a:p>
          <a:p>
            <a:pPr algn="just">
              <a:buNone/>
            </a:pPr>
            <a:r>
              <a:rPr lang="en-US" sz="1700" dirty="0">
                <a:latin typeface="Times New Roman"/>
                <a:ea typeface="+mn-lt"/>
                <a:cs typeface="+mn-lt"/>
              </a:rPr>
              <a:t>  This is a system for recognizing license plates and helmets. We get photos from a traffic surveillance system and feed them into convolutional neural networks. These organizations give us exact outcomes whether or not the individual is wearing a helmet or not. CNN will be utilized to distinguish the individual's number plate in the event that they are not wearing helmets. These networks are able to correctly identify the biker's number plate characters and produce effective output.</a:t>
            </a:r>
            <a:endParaRPr lang="en-US" sz="1700" dirty="0">
              <a:latin typeface="Times New Roman"/>
              <a:cs typeface="Times New Roman"/>
            </a:endParaRPr>
          </a:p>
          <a:p>
            <a:pPr marL="0" indent="0" algn="just">
              <a:buNone/>
            </a:pPr>
            <a:endParaRPr lang="en-US" sz="1700" b="1" dirty="0">
              <a:latin typeface="Times New Roman"/>
              <a:cs typeface="Times New Roman"/>
            </a:endParaRPr>
          </a:p>
          <a:p>
            <a:pPr algn="just"/>
            <a:endParaRPr lang="en-US" sz="1700" dirty="0"/>
          </a:p>
        </p:txBody>
      </p:sp>
    </p:spTree>
    <p:extLst>
      <p:ext uri="{BB962C8B-B14F-4D97-AF65-F5344CB8AC3E}">
        <p14:creationId xmlns:p14="http://schemas.microsoft.com/office/powerpoint/2010/main" val="980359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AUTOMATIC HELMET AND NUMBER PLATE RECOGNITION</vt:lpstr>
      <vt:lpstr>ABSTRACT</vt:lpstr>
      <vt:lpstr>INTRODUCTION</vt:lpstr>
      <vt:lpstr>INTRODUCTION</vt:lpstr>
      <vt:lpstr>INTRODUCTION</vt:lpstr>
      <vt:lpstr>SYSTEM ANALYSIS</vt:lpstr>
      <vt:lpstr>SYSTEM ANALYSIS</vt:lpstr>
      <vt:lpstr>SYSTEM ANALYSIS</vt:lpstr>
      <vt:lpstr>SYSTEM DESIGN</vt:lpstr>
      <vt:lpstr>SYSTEM DESIGN</vt:lpstr>
      <vt:lpstr>SYSTEM DESIGN</vt:lpstr>
      <vt:lpstr>SYSTEM DESIGN</vt:lpstr>
      <vt:lpstr>RESULTS</vt:lpstr>
      <vt:lpstr>RESULTS</vt:lpstr>
      <vt:lpstr>RESULTS</vt:lpstr>
      <vt:lpstr>RESULTS</vt:lpstr>
      <vt:lpstr>                                      RESULTS</vt:lpstr>
      <vt:lpstr>                                    RESULTS</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saiharshithach7@gmail.com</cp:lastModifiedBy>
  <cp:revision>530</cp:revision>
  <dcterms:created xsi:type="dcterms:W3CDTF">2024-05-03T13:21:14Z</dcterms:created>
  <dcterms:modified xsi:type="dcterms:W3CDTF">2024-05-03T17:48:05Z</dcterms:modified>
</cp:coreProperties>
</file>