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5" roundtripDataSignature="AMtx7mjiBl+qHF6foHzDoQfZN8/32JNv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529e42596_0_2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8529e42596_0_2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529e42596_0_5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529e42596_0_5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28529e42596_0_52: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529e42596_0_6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8529e42596_0_6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2554542" y="33141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BATHRIKA.V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 312209377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4" name="Google Shape;194;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5" name="Google Shape;195;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6" name="Google Shape;196;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7" name="Google Shape;197;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txBox="1"/>
          <p:nvPr/>
        </p:nvSpPr>
        <p:spPr>
          <a:xfrm>
            <a:off x="739775" y="1049325"/>
            <a:ext cx="9092100" cy="55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STEP 1: SELECTING REQUIRED DATA</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500">
              <a:latin typeface="Trebuchet MS"/>
              <a:ea typeface="Trebuchet MS"/>
              <a:cs typeface="Trebuchet MS"/>
              <a:sym typeface="Trebuchet MS"/>
            </a:endParaRPr>
          </a:p>
          <a:p>
            <a:pPr indent="-323850" lvl="0" marL="457200" rtl="0" algn="l">
              <a:spcBef>
                <a:spcPts val="0"/>
              </a:spcBef>
              <a:spcAft>
                <a:spcPts val="0"/>
              </a:spcAft>
              <a:buSzPts val="1500"/>
              <a:buFont typeface="Trebuchet MS"/>
              <a:buChar char="➢"/>
            </a:pPr>
            <a:r>
              <a:rPr lang="en-US" sz="1500">
                <a:latin typeface="Trebuchet MS"/>
                <a:ea typeface="Trebuchet MS"/>
                <a:cs typeface="Trebuchet MS"/>
                <a:sym typeface="Trebuchet MS"/>
              </a:rPr>
              <a:t>Download the Dataset:</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Obtain the employee data file from Kaggle and open it in Excel.</a:t>
            </a:r>
            <a:endParaRPr sz="1500">
              <a:latin typeface="Trebuchet MS"/>
              <a:ea typeface="Trebuchet MS"/>
              <a:cs typeface="Trebuchet MS"/>
              <a:sym typeface="Trebuchet MS"/>
            </a:endParaRPr>
          </a:p>
          <a:p>
            <a:pPr indent="-323850" lvl="0" marL="457200" rtl="0" algn="l">
              <a:spcBef>
                <a:spcPts val="0"/>
              </a:spcBef>
              <a:spcAft>
                <a:spcPts val="0"/>
              </a:spcAft>
              <a:buSzPts val="1500"/>
              <a:buFont typeface="Trebuchet MS"/>
              <a:buChar char="➢"/>
            </a:pPr>
            <a:r>
              <a:rPr lang="en-US" sz="1500">
                <a:latin typeface="Trebuchet MS"/>
                <a:ea typeface="Trebuchet MS"/>
                <a:cs typeface="Trebuchet MS"/>
                <a:sym typeface="Trebuchet MS"/>
              </a:rPr>
              <a:t>Select Relevant Columns:</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Identify and extract the following columns from the dataset:</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Employee ID</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First Name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Last Name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Exit Date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Business Unit</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Employee Status</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Employee Type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Employee Classification Type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Gender Code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Performance Score</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Current Employee Rating</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500">
                <a:latin typeface="Trebuchet MS"/>
                <a:ea typeface="Trebuchet MS"/>
                <a:cs typeface="Trebuchet MS"/>
                <a:sym typeface="Trebuchet MS"/>
              </a:rPr>
              <a:t>     - Performance Level</a:t>
            </a:r>
            <a:endParaRPr sz="15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US" sz="1600">
                <a:latin typeface="Trebuchet MS"/>
                <a:ea typeface="Trebuchet MS"/>
                <a:cs typeface="Trebuchet MS"/>
                <a:sym typeface="Trebuchet MS"/>
              </a:rPr>
              <a:t>3.    Highlight Columns:</a:t>
            </a:r>
            <a:endParaRPr sz="16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600">
                <a:latin typeface="Trebuchet MS"/>
                <a:ea typeface="Trebuchet MS"/>
                <a:cs typeface="Trebuchet MS"/>
                <a:sym typeface="Trebuchet MS"/>
              </a:rPr>
              <a:t>   - Highlight these columns in yellow for easy identification.</a:t>
            </a:r>
            <a:endParaRPr sz="16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lang="en-US" sz="1600">
                <a:latin typeface="Trebuchet MS"/>
                <a:ea typeface="Trebuchet MS"/>
                <a:cs typeface="Trebuchet MS"/>
                <a:sym typeface="Trebuchet MS"/>
              </a:rPr>
              <a:t>     - In Excel:Select the column headers, right-click, choose "Format Cells," and apply a yellow fill color.</a:t>
            </a:r>
            <a:endParaRPr sz="16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8529e42596_0_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g28529e42596_0_2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g28529e42596_0_21"/>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6" name="Google Shape;206;g28529e42596_0_21"/>
          <p:cNvSpPr txBox="1"/>
          <p:nvPr/>
        </p:nvSpPr>
        <p:spPr>
          <a:xfrm>
            <a:off x="739775" y="291150"/>
            <a:ext cx="5009700" cy="7524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t/>
            </a:r>
            <a:endParaRPr sz="4800">
              <a:solidFill>
                <a:schemeClr val="dk1"/>
              </a:solidFill>
              <a:latin typeface="Trebuchet MS"/>
              <a:ea typeface="Trebuchet MS"/>
              <a:cs typeface="Trebuchet MS"/>
              <a:sym typeface="Trebuchet MS"/>
            </a:endParaRPr>
          </a:p>
        </p:txBody>
      </p:sp>
      <p:sp>
        <p:nvSpPr>
          <p:cNvPr id="207" name="Google Shape;207;g28529e42596_0_2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g28529e42596_0_21"/>
          <p:cNvSpPr txBox="1"/>
          <p:nvPr/>
        </p:nvSpPr>
        <p:spPr>
          <a:xfrm>
            <a:off x="442425" y="291150"/>
            <a:ext cx="9092100" cy="559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600">
                <a:solidFill>
                  <a:schemeClr val="dk1"/>
                </a:solidFill>
                <a:latin typeface="Trebuchet MS"/>
                <a:ea typeface="Trebuchet MS"/>
                <a:cs typeface="Trebuchet MS"/>
                <a:sym typeface="Trebuchet MS"/>
              </a:rPr>
              <a:t>Step 2: Eliminate Blank Exit Dates</a:t>
            </a:r>
            <a:endParaRPr b="1" sz="1600">
              <a:solidFill>
                <a:schemeClr val="dk1"/>
              </a:solidFill>
              <a:latin typeface="Trebuchet MS"/>
              <a:ea typeface="Trebuchet MS"/>
              <a:cs typeface="Trebuchet MS"/>
              <a:sym typeface="Trebuchet MS"/>
            </a:endParaRPr>
          </a:p>
          <a:p>
            <a:pPr indent="-330200" lvl="0" marL="457200" rtl="0" algn="l">
              <a:lnSpc>
                <a:spcPct val="115000"/>
              </a:lnSpc>
              <a:spcBef>
                <a:spcPts val="120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Apply Conditional Formatting:</a:t>
            </a:r>
            <a:endParaRPr b="1"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Highlight the Exit Date column.</a:t>
            </a:r>
            <a:endParaRPr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Go to the "Home" tab and select "Conditional Formatting" &gt; "New Rule."</a:t>
            </a:r>
            <a:endParaRPr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Choose "Use a formula to determine which cells to format."</a:t>
            </a:r>
            <a:endParaRPr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latin typeface="Trebuchet MS"/>
                <a:ea typeface="Trebuchet MS"/>
                <a:cs typeface="Trebuchet MS"/>
                <a:sym typeface="Trebuchet MS"/>
              </a:rPr>
              <a:t>Enter the formula </a:t>
            </a:r>
            <a:r>
              <a:rPr lang="en-US" sz="1600">
                <a:solidFill>
                  <a:srgbClr val="188038"/>
                </a:solidFill>
                <a:latin typeface="Trebuchet MS"/>
                <a:ea typeface="Trebuchet MS"/>
                <a:cs typeface="Trebuchet MS"/>
                <a:sym typeface="Trebuchet MS"/>
              </a:rPr>
              <a:t>=ISBLANK(A1)</a:t>
            </a:r>
            <a:r>
              <a:rPr lang="en-US" sz="1600">
                <a:solidFill>
                  <a:schemeClr val="dk1"/>
                </a:solidFill>
                <a:latin typeface="Trebuchet MS"/>
                <a:ea typeface="Trebuchet MS"/>
                <a:cs typeface="Trebuchet MS"/>
                <a:sym typeface="Trebuchet MS"/>
              </a:rPr>
              <a:t> (adjust cell reference as needed).</a:t>
            </a:r>
            <a:endParaRPr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Set the formatting to highlight cells with a blank value (e.g., fill color).</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Filter or Delete Blanks:</a:t>
            </a:r>
            <a:endParaRPr b="1"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Use the filter option to view and remove rows with blank Exit Dates or clean up the data as needed.</a:t>
            </a:r>
            <a:endParaRPr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Step 3: Define Performance Levels Using IFS Formula</a:t>
            </a:r>
            <a:endParaRPr b="1"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Add a New Column for Performance Level Description:</a:t>
            </a:r>
            <a:endParaRPr b="1" sz="1600">
              <a:solidFill>
                <a:schemeClr val="dk1"/>
              </a:solidFill>
              <a:latin typeface="Trebuchet MS"/>
              <a:ea typeface="Trebuchet MS"/>
              <a:cs typeface="Trebuchet MS"/>
              <a:sym typeface="Trebuchet MS"/>
            </a:endParaRPr>
          </a:p>
          <a:p>
            <a:pPr indent="-330200" lvl="1" marL="9144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Insert a new column next to the Performance Score.</a:t>
            </a:r>
            <a:endParaRPr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Apply the IFS Formula:</a:t>
            </a:r>
            <a:endParaRPr b="1" sz="1600">
              <a:solidFill>
                <a:schemeClr val="dk1"/>
              </a:solidFill>
              <a:latin typeface="Trebuchet MS"/>
              <a:ea typeface="Trebuchet MS"/>
              <a:cs typeface="Trebuchet MS"/>
              <a:sym typeface="Trebuchet MS"/>
            </a:endParaRPr>
          </a:p>
          <a:p>
            <a:pPr indent="-330200" lvl="0" marL="457200" rtl="0" algn="l">
              <a:lnSpc>
                <a:spcPct val="115000"/>
              </a:lnSpc>
              <a:spcBef>
                <a:spcPts val="0"/>
              </a:spcBef>
              <a:spcAft>
                <a:spcPts val="0"/>
              </a:spcAft>
              <a:buClr>
                <a:schemeClr val="dk1"/>
              </a:buClr>
              <a:buSzPts val="1600"/>
              <a:buFont typeface="Trebuchet MS"/>
              <a:buChar char="➢"/>
            </a:pPr>
            <a:r>
              <a:rPr lang="en-US" sz="1600">
                <a:solidFill>
                  <a:schemeClr val="dk1"/>
                </a:solidFill>
                <a:latin typeface="Trebuchet MS"/>
                <a:ea typeface="Trebuchet MS"/>
                <a:cs typeface="Trebuchet MS"/>
                <a:sym typeface="Trebuchet MS"/>
              </a:rPr>
              <a:t>In the new column, enter the formula to describe performance levels based on scores:</a:t>
            </a:r>
            <a:br>
              <a:rPr lang="en-US" sz="1600">
                <a:solidFill>
                  <a:schemeClr val="dk1"/>
                </a:solidFill>
                <a:latin typeface="Trebuchet MS"/>
                <a:ea typeface="Trebuchet MS"/>
                <a:cs typeface="Trebuchet MS"/>
                <a:sym typeface="Trebuchet MS"/>
              </a:rPr>
            </a:br>
            <a:r>
              <a:rPr lang="en-US" sz="1600">
                <a:solidFill>
                  <a:schemeClr val="dk1"/>
                </a:solidFill>
                <a:latin typeface="Trebuchet MS"/>
                <a:ea typeface="Trebuchet MS"/>
                <a:cs typeface="Trebuchet MS"/>
                <a:sym typeface="Trebuchet MS"/>
              </a:rPr>
              <a:t>excel.</a:t>
            </a:r>
            <a:endParaRPr sz="1600">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chemeClr val="dk1"/>
              </a:buClr>
              <a:buSzPts val="1100"/>
              <a:buChar char="➢"/>
            </a:pPr>
            <a:r>
              <a:rPr lang="en-US" sz="1700">
                <a:solidFill>
                  <a:schemeClr val="dk1"/>
                </a:solidFill>
                <a:highlight>
                  <a:srgbClr val="FFFFFF"/>
                </a:highlight>
                <a:latin typeface="Trebuchet MS"/>
                <a:ea typeface="Trebuchet MS"/>
                <a:cs typeface="Trebuchet MS"/>
                <a:sym typeface="Trebuchet MS"/>
              </a:rPr>
              <a:t>Performance level   </a:t>
            </a:r>
            <a:r>
              <a:rPr lang="en-US" sz="1600">
                <a:solidFill>
                  <a:schemeClr val="dk1"/>
                </a:solidFill>
                <a:highlight>
                  <a:srgbClr val="FFFFFF"/>
                </a:highlight>
                <a:latin typeface="Courier New"/>
                <a:ea typeface="Courier New"/>
                <a:cs typeface="Courier New"/>
                <a:sym typeface="Courier New"/>
              </a:rPr>
              <a:t>=IFS(</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&gt;=5,"VERY HIGH",</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&gt;=4,"HIGH",</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&gt;=3,"MED",TRUE,"LOW")</a:t>
            </a:r>
            <a:endParaRPr sz="16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t/>
            </a:r>
            <a:endParaRPr sz="1600">
              <a:solidFill>
                <a:schemeClr val="dk1"/>
              </a:solidFill>
              <a:highlight>
                <a:srgbClr val="FFFFFF"/>
              </a:highlight>
              <a:latin typeface="Courier New"/>
              <a:ea typeface="Courier New"/>
              <a:cs typeface="Courier New"/>
              <a:sym typeface="Courier New"/>
            </a:endParaRPr>
          </a:p>
          <a:p>
            <a:pPr indent="0" lvl="0" marL="914400" rtl="0" algn="l">
              <a:lnSpc>
                <a:spcPct val="115000"/>
              </a:lnSpc>
              <a:spcBef>
                <a:spcPts val="1200"/>
              </a:spcBef>
              <a:spcAft>
                <a:spcPts val="0"/>
              </a:spcAft>
              <a:buNone/>
            </a:pPr>
            <a:r>
              <a:t/>
            </a:r>
            <a:endParaRPr sz="1600">
              <a:solidFill>
                <a:schemeClr val="dk1"/>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br>
              <a:rPr lang="en-US" sz="1600">
                <a:solidFill>
                  <a:schemeClr val="dk1"/>
                </a:solidFill>
                <a:latin typeface="Trebuchet MS"/>
                <a:ea typeface="Trebuchet MS"/>
                <a:cs typeface="Trebuchet MS"/>
                <a:sym typeface="Trebuchet MS"/>
              </a:rPr>
            </a:br>
            <a:endParaRPr sz="1600">
              <a:solidFill>
                <a:schemeClr val="dk1"/>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5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a:p>
            <a:pPr indent="0" lvl="0" marL="0" rtl="0" algn="l">
              <a:spcBef>
                <a:spcPts val="0"/>
              </a:spcBef>
              <a:spcAft>
                <a:spcPts val="0"/>
              </a:spcAft>
              <a:buNone/>
            </a:pPr>
            <a:r>
              <a:t/>
            </a:r>
            <a:endParaRPr sz="1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8529e42596_0_52"/>
          <p:cNvSpPr txBox="1"/>
          <p:nvPr>
            <p:ph type="ctrTitle"/>
          </p:nvPr>
        </p:nvSpPr>
        <p:spPr>
          <a:xfrm>
            <a:off x="807125" y="292150"/>
            <a:ext cx="8313900" cy="6507000"/>
          </a:xfrm>
          <a:prstGeom prst="rect">
            <a:avLst/>
          </a:prstGeom>
        </p:spPr>
        <p:txBody>
          <a:bodyPr anchorCtr="0" anchor="t" bIns="0" lIns="0" spcFirstLastPara="1" rIns="0" wrap="square" tIns="0">
            <a:spAutoFit/>
          </a:bodyPr>
          <a:lstStyle/>
          <a:p>
            <a:pPr indent="0" lvl="0" marL="0" rtl="0" algn="l">
              <a:lnSpc>
                <a:spcPct val="115000"/>
              </a:lnSpc>
              <a:spcBef>
                <a:spcPts val="1400"/>
              </a:spcBef>
              <a:spcAft>
                <a:spcPts val="0"/>
              </a:spcAft>
              <a:buClr>
                <a:schemeClr val="dk1"/>
              </a:buClr>
              <a:buSzPts val="1100"/>
              <a:buFont typeface="Arial"/>
              <a:buNone/>
            </a:pPr>
            <a:r>
              <a:rPr b="1" lang="en-US" sz="1500"/>
              <a:t>Step 4: Create a Pivot Table</a:t>
            </a:r>
            <a:endParaRPr b="1" sz="1500"/>
          </a:p>
          <a:p>
            <a:pPr indent="-323850" lvl="0" marL="457200" rtl="0" algn="l">
              <a:lnSpc>
                <a:spcPct val="115000"/>
              </a:lnSpc>
              <a:spcBef>
                <a:spcPts val="1200"/>
              </a:spcBef>
              <a:spcAft>
                <a:spcPts val="0"/>
              </a:spcAft>
              <a:buClr>
                <a:schemeClr val="dk1"/>
              </a:buClr>
              <a:buSzPts val="1500"/>
              <a:buFont typeface="Trebuchet MS"/>
              <a:buChar char="➢"/>
            </a:pPr>
            <a:r>
              <a:rPr b="1" lang="en-US" sz="1500"/>
              <a:t>Insert a Pivot Table:</a:t>
            </a:r>
            <a:endParaRPr b="1" sz="1500"/>
          </a:p>
          <a:p>
            <a:pPr indent="-323850" lvl="1" marL="914400" rtl="0" algn="l">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Select the entire dataset.</a:t>
            </a:r>
            <a:endParaRPr sz="1500">
              <a:solidFill>
                <a:schemeClr val="dk1"/>
              </a:solidFill>
              <a:latin typeface="Trebuchet MS"/>
              <a:ea typeface="Trebuchet MS"/>
              <a:cs typeface="Trebuchet MS"/>
              <a:sym typeface="Trebuchet MS"/>
            </a:endParaRPr>
          </a:p>
          <a:p>
            <a:pPr indent="-323850" lvl="1" marL="914400" rtl="0" algn="l">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Go to the "Insert" tab and click on "PivotTable."</a:t>
            </a:r>
            <a:endParaRPr sz="1500">
              <a:solidFill>
                <a:schemeClr val="dk1"/>
              </a:solidFill>
              <a:latin typeface="Trebuchet MS"/>
              <a:ea typeface="Trebuchet MS"/>
              <a:cs typeface="Trebuchet MS"/>
              <a:sym typeface="Trebuchet MS"/>
            </a:endParaRPr>
          </a:p>
          <a:p>
            <a:pPr indent="-323850" lvl="1" marL="914400" rtl="0" algn="l">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Choose where to place the PivotTable (new worksheet or existing worksheet).</a:t>
            </a:r>
            <a:endParaRPr sz="1500">
              <a:solidFill>
                <a:schemeClr val="dk1"/>
              </a:solidFill>
              <a:latin typeface="Trebuchet MS"/>
              <a:ea typeface="Trebuchet MS"/>
              <a:cs typeface="Trebuchet MS"/>
              <a:sym typeface="Trebuchet MS"/>
            </a:endParaRPr>
          </a:p>
          <a:p>
            <a:pPr indent="-323850" lvl="0" marL="457200" rtl="0" algn="l">
              <a:lnSpc>
                <a:spcPct val="115000"/>
              </a:lnSpc>
              <a:spcBef>
                <a:spcPts val="0"/>
              </a:spcBef>
              <a:spcAft>
                <a:spcPts val="0"/>
              </a:spcAft>
              <a:buClr>
                <a:schemeClr val="dk1"/>
              </a:buClr>
              <a:buSzPts val="1500"/>
              <a:buFont typeface="Trebuchet MS"/>
              <a:buChar char="➢"/>
            </a:pPr>
            <a:r>
              <a:rPr b="1" lang="en-US" sz="1500"/>
              <a:t>Configure the Pivot Table:</a:t>
            </a:r>
            <a:endParaRPr b="1" sz="1500"/>
          </a:p>
          <a:p>
            <a:pPr indent="-323850" lvl="1" marL="914400" rtl="0" algn="l">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Drag fields to the Rows and Columns areas to analyze data.</a:t>
            </a:r>
            <a:endParaRPr sz="1500">
              <a:solidFill>
                <a:schemeClr val="dk1"/>
              </a:solidFill>
              <a:latin typeface="Trebuchet MS"/>
              <a:ea typeface="Trebuchet MS"/>
              <a:cs typeface="Trebuchet MS"/>
              <a:sym typeface="Trebuchet MS"/>
            </a:endParaRPr>
          </a:p>
          <a:p>
            <a:pPr indent="-323850" lvl="1" marL="914400" rtl="0" algn="l">
              <a:lnSpc>
                <a:spcPct val="115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For example, place "Employee Type" in Rows, "Performance Level" in Columns, and "Performance Score" in Values.</a:t>
            </a:r>
            <a:endParaRPr sz="15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Char char="○"/>
            </a:pPr>
            <a:r>
              <a:rPr b="1" lang="en-US" sz="1400"/>
              <a:t>Step 5: Add Slicers and Create Graphs</a:t>
            </a:r>
            <a:endParaRPr b="1" sz="1400"/>
          </a:p>
          <a:p>
            <a:pPr indent="-317500" lvl="0" marL="457200" rtl="0" algn="l">
              <a:lnSpc>
                <a:spcPct val="115000"/>
              </a:lnSpc>
              <a:spcBef>
                <a:spcPts val="0"/>
              </a:spcBef>
              <a:spcAft>
                <a:spcPts val="0"/>
              </a:spcAft>
              <a:buClr>
                <a:schemeClr val="dk1"/>
              </a:buClr>
              <a:buSzPts val="1400"/>
              <a:buFont typeface="Trebuchet MS"/>
              <a:buChar char="➢"/>
            </a:pPr>
            <a:r>
              <a:rPr b="1" lang="en-US" sz="1400"/>
              <a:t>Insert Slicers:</a:t>
            </a:r>
            <a:endParaRPr b="1" sz="1400"/>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Click on the PivotTable.</a:t>
            </a:r>
            <a:endParaRPr sz="14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Go to the "PivotTable Analyze" tab and select "Insert Slicer."</a:t>
            </a:r>
            <a:endParaRPr sz="14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Choose "Employee Type" (or other relevant fields).</a:t>
            </a:r>
            <a:endParaRPr sz="14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Position the slicers on the worksheet for easy filtering.</a:t>
            </a:r>
            <a:endParaRPr sz="1400">
              <a:solidFill>
                <a:schemeClr val="dk1"/>
              </a:solidFill>
              <a:latin typeface="Trebuchet MS"/>
              <a:ea typeface="Trebuchet MS"/>
              <a:cs typeface="Trebuchet MS"/>
              <a:sym typeface="Trebuchet MS"/>
            </a:endParaRPr>
          </a:p>
          <a:p>
            <a:pPr indent="-317500" lvl="0" marL="457200" rtl="0" algn="l">
              <a:lnSpc>
                <a:spcPct val="115000"/>
              </a:lnSpc>
              <a:spcBef>
                <a:spcPts val="0"/>
              </a:spcBef>
              <a:spcAft>
                <a:spcPts val="0"/>
              </a:spcAft>
              <a:buClr>
                <a:schemeClr val="dk1"/>
              </a:buClr>
              <a:buSzPts val="1400"/>
              <a:buFont typeface="Trebuchet MS"/>
              <a:buChar char="➢"/>
            </a:pPr>
            <a:r>
              <a:rPr b="1" lang="en-US" sz="1400"/>
              <a:t>Create a Pivot Chart:</a:t>
            </a:r>
            <a:endParaRPr b="1" sz="1400"/>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With the PivotTable selected, go to the "Insert" tab and select "PivotChart."</a:t>
            </a:r>
            <a:endParaRPr sz="14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Choose the desired chart type (e.g., bar chart, pie chart).</a:t>
            </a:r>
            <a:endParaRPr sz="1400">
              <a:solidFill>
                <a:schemeClr val="dk1"/>
              </a:solidFill>
              <a:latin typeface="Trebuchet MS"/>
              <a:ea typeface="Trebuchet MS"/>
              <a:cs typeface="Trebuchet MS"/>
              <a:sym typeface="Trebuchet MS"/>
            </a:endParaRPr>
          </a:p>
          <a:p>
            <a:pPr indent="-317500" lvl="1" marL="914400" rtl="0" algn="l">
              <a:lnSpc>
                <a:spcPct val="115000"/>
              </a:lnSpc>
              <a:spcBef>
                <a:spcPts val="0"/>
              </a:spcBef>
              <a:spcAft>
                <a:spcPts val="0"/>
              </a:spcAft>
              <a:buClr>
                <a:schemeClr val="dk1"/>
              </a:buClr>
              <a:buSzPts val="1400"/>
              <a:buFont typeface="Trebuchet MS"/>
              <a:buChar char="○"/>
            </a:pPr>
            <a:r>
              <a:rPr lang="en-US" sz="1400">
                <a:solidFill>
                  <a:schemeClr val="dk1"/>
                </a:solidFill>
                <a:latin typeface="Trebuchet MS"/>
                <a:ea typeface="Trebuchet MS"/>
                <a:cs typeface="Trebuchet MS"/>
                <a:sym typeface="Trebuchet MS"/>
              </a:rPr>
              <a:t>Format the chart to visually represent performance metrics and insights.</a:t>
            </a:r>
            <a:endParaRPr sz="1400">
              <a:solidFill>
                <a:schemeClr val="dk1"/>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sz="1500"/>
          </a:p>
          <a:p>
            <a:pPr indent="0" lvl="0" marL="914400" rtl="0" algn="l">
              <a:lnSpc>
                <a:spcPct val="115000"/>
              </a:lnSpc>
              <a:spcBef>
                <a:spcPts val="1200"/>
              </a:spcBef>
              <a:spcAft>
                <a:spcPts val="0"/>
              </a:spcAft>
              <a:buNone/>
            </a:pPr>
            <a:r>
              <a:t/>
            </a:r>
            <a:endParaRPr sz="15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3" name="Google Shape;223;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4" name="Google Shape;224;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25" name="Google Shape;225;p11"/>
          <p:cNvPicPr preferRelativeResize="0"/>
          <p:nvPr/>
        </p:nvPicPr>
        <p:blipFill>
          <a:blip r:embed="rId4">
            <a:alphaModFix/>
          </a:blip>
          <a:stretch>
            <a:fillRect/>
          </a:stretch>
        </p:blipFill>
        <p:spPr>
          <a:xfrm>
            <a:off x="755325" y="1285600"/>
            <a:ext cx="8046425" cy="473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8529e42596_0_6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g28529e42596_0_6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g28529e42596_0_6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3" name="Google Shape;233;g28529e42596_0_6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4" name="Google Shape;234;g28529e42596_0_67"/>
          <p:cNvSpPr txBox="1"/>
          <p:nvPr>
            <p:ph type="title"/>
          </p:nvPr>
        </p:nvSpPr>
        <p:spPr>
          <a:xfrm>
            <a:off x="755325" y="385450"/>
            <a:ext cx="32187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35" name="Google Shape;235;g28529e42596_0_67"/>
          <p:cNvSpPr txBox="1"/>
          <p:nvPr/>
        </p:nvSpPr>
        <p:spPr>
          <a:xfrm>
            <a:off x="11277218" y="6473337"/>
            <a:ext cx="228600" cy="1764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36" name="Google Shape;236;g28529e42596_0_67"/>
          <p:cNvPicPr preferRelativeResize="0"/>
          <p:nvPr/>
        </p:nvPicPr>
        <p:blipFill rotWithShape="1">
          <a:blip r:embed="rId4">
            <a:alphaModFix/>
          </a:blip>
          <a:srcRect b="0" l="0" r="0" t="0"/>
          <a:stretch/>
        </p:blipFill>
        <p:spPr>
          <a:xfrm>
            <a:off x="755325" y="1337900"/>
            <a:ext cx="9089950" cy="493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2"/>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a:t>
            </a:r>
            <a:r>
              <a:rPr lang="en-US">
                <a:latin typeface="Times New Roman"/>
                <a:ea typeface="Times New Roman"/>
                <a:cs typeface="Times New Roman"/>
                <a:sym typeface="Times New Roman"/>
              </a:rPr>
              <a:t>onclusion</a:t>
            </a:r>
            <a:endParaRPr>
              <a:latin typeface="Times New Roman"/>
              <a:ea typeface="Times New Roman"/>
              <a:cs typeface="Times New Roman"/>
              <a:sym typeface="Times New Roman"/>
            </a:endParaRPr>
          </a:p>
        </p:txBody>
      </p:sp>
      <p:sp>
        <p:nvSpPr>
          <p:cNvPr id="242" name="Google Shape;242;p12"/>
          <p:cNvSpPr txBox="1"/>
          <p:nvPr/>
        </p:nvSpPr>
        <p:spPr>
          <a:xfrm>
            <a:off x="730500" y="1269425"/>
            <a:ext cx="8582100" cy="50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latin typeface="Bookman Old Style"/>
                <a:ea typeface="Bookman Old Style"/>
                <a:cs typeface="Bookman Old Style"/>
                <a:sym typeface="Bookman Old Style"/>
              </a:rPr>
              <a:t>The end output is created as employee performance analysis using various </a:t>
            </a:r>
            <a:r>
              <a:rPr lang="en-US" sz="3500">
                <a:latin typeface="Bookman Old Style"/>
                <a:ea typeface="Bookman Old Style"/>
                <a:cs typeface="Bookman Old Style"/>
                <a:sym typeface="Bookman Old Style"/>
              </a:rPr>
              <a:t>functions</a:t>
            </a:r>
            <a:r>
              <a:rPr lang="en-US" sz="3500">
                <a:latin typeface="Bookman Old Style"/>
                <a:ea typeface="Bookman Old Style"/>
                <a:cs typeface="Bookman Old Style"/>
                <a:sym typeface="Bookman Old Style"/>
              </a:rPr>
              <a:t> such as Pivot table , </a:t>
            </a:r>
            <a:r>
              <a:rPr lang="en-US" sz="3500">
                <a:latin typeface="Bookman Old Style"/>
                <a:ea typeface="Bookman Old Style"/>
                <a:cs typeface="Bookman Old Style"/>
                <a:sym typeface="Bookman Old Style"/>
              </a:rPr>
              <a:t>Graph</a:t>
            </a:r>
            <a:r>
              <a:rPr lang="en-US" sz="3500">
                <a:latin typeface="Bookman Old Style"/>
                <a:ea typeface="Bookman Old Style"/>
                <a:cs typeface="Bookman Old Style"/>
                <a:sym typeface="Bookman Old Style"/>
              </a:rPr>
              <a:t> etc. This helps to easily analyse </a:t>
            </a:r>
            <a:r>
              <a:rPr lang="en-US" sz="3500">
                <a:latin typeface="Bookman Old Style"/>
                <a:ea typeface="Bookman Old Style"/>
                <a:cs typeface="Bookman Old Style"/>
                <a:sym typeface="Bookman Old Style"/>
              </a:rPr>
              <a:t>the</a:t>
            </a:r>
            <a:r>
              <a:rPr lang="en-US" sz="3500">
                <a:latin typeface="Bookman Old Style"/>
                <a:ea typeface="Bookman Old Style"/>
                <a:cs typeface="Bookman Old Style"/>
                <a:sym typeface="Bookman Old Style"/>
              </a:rPr>
              <a:t> data. This performance </a:t>
            </a:r>
            <a:r>
              <a:rPr lang="en-US" sz="3500">
                <a:latin typeface="Bookman Old Style"/>
                <a:ea typeface="Bookman Old Style"/>
                <a:cs typeface="Bookman Old Style"/>
                <a:sym typeface="Bookman Old Style"/>
              </a:rPr>
              <a:t>analysis</a:t>
            </a:r>
            <a:r>
              <a:rPr lang="en-US" sz="3500">
                <a:latin typeface="Bookman Old Style"/>
                <a:ea typeface="Bookman Old Style"/>
                <a:cs typeface="Bookman Old Style"/>
                <a:sym typeface="Bookman Old Style"/>
              </a:rPr>
              <a:t> is used to find </a:t>
            </a:r>
            <a:r>
              <a:rPr lang="en-US" sz="3500">
                <a:latin typeface="Bookman Old Style"/>
                <a:ea typeface="Bookman Old Style"/>
                <a:cs typeface="Bookman Old Style"/>
                <a:sym typeface="Bookman Old Style"/>
              </a:rPr>
              <a:t>employees</a:t>
            </a:r>
            <a:r>
              <a:rPr lang="en-US" sz="3500">
                <a:latin typeface="Bookman Old Style"/>
                <a:ea typeface="Bookman Old Style"/>
                <a:cs typeface="Bookman Old Style"/>
                <a:sym typeface="Bookman Old Style"/>
              </a:rPr>
              <a:t> with greater efficiency.</a:t>
            </a:r>
            <a:endParaRPr sz="3500">
              <a:latin typeface="Bookman Old Style"/>
              <a:ea typeface="Bookman Old Style"/>
              <a:cs typeface="Bookman Old Style"/>
              <a:sym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4"/>
          <p:cNvSpPr txBox="1"/>
          <p:nvPr/>
        </p:nvSpPr>
        <p:spPr>
          <a:xfrm>
            <a:off x="905000" y="1674300"/>
            <a:ext cx="7016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Trebuchet MS"/>
                <a:ea typeface="Trebuchet MS"/>
                <a:cs typeface="Trebuchet MS"/>
                <a:sym typeface="Trebuchet MS"/>
              </a:rPr>
              <a:t>Performing employee performance evaluations in Excel helps streamline tracking and analysis of individual contributions and progress. It provides a clear, organized format for assessing performance metrics, identifying areas for improvement, and making informed decisions about promotions or training needs. Excel's flexibility allows for customization and easy updates as performance data evolves.</a:t>
            </a:r>
            <a:endParaRPr sz="24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97254" y="207451"/>
            <a:ext cx="6931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5"/>
          <p:cNvSpPr txBox="1"/>
          <p:nvPr/>
        </p:nvSpPr>
        <p:spPr>
          <a:xfrm>
            <a:off x="797250" y="1752713"/>
            <a:ext cx="7924800" cy="449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rebuchet MS"/>
                <a:ea typeface="Trebuchet MS"/>
                <a:cs typeface="Trebuchet MS"/>
                <a:sym typeface="Trebuchet MS"/>
              </a:rPr>
              <a:t>Employee performance analysis using Excel involves leveraging various tools to effectively evaluate and visualize data. Pivot tables organize and summarize performance metrics, while slicers facilitate interactive filtering for detailed insights. The IFS formula helps categorize performance levels based on specific criteria, enhancing analytical accuracy. Charts, including bar diagrams and pie charts, provide visual representations of performance trends and distribution. Conditional formatting highlights key data points and performance anomalies, making it easier to identify strengths and areas for improvement. Together, these tools enable a comprehensive, dynamic approach to performance analysis.</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6"/>
          <p:cNvSpPr txBox="1"/>
          <p:nvPr/>
        </p:nvSpPr>
        <p:spPr>
          <a:xfrm>
            <a:off x="699450" y="2269025"/>
            <a:ext cx="8367300" cy="3786600"/>
          </a:xfrm>
          <a:prstGeom prst="rect">
            <a:avLst/>
          </a:prstGeom>
          <a:noFill/>
          <a:ln>
            <a:noFill/>
          </a:ln>
        </p:spPr>
        <p:txBody>
          <a:bodyPr anchorCtr="0" anchor="t" bIns="91425" lIns="91425" spcFirstLastPara="1" rIns="91425" wrap="square" tIns="91425">
            <a:spAutoFit/>
          </a:bodyPr>
          <a:lstStyle/>
          <a:p>
            <a:pPr indent="-476250" lvl="0" marL="457200" rtl="0" algn="l">
              <a:spcBef>
                <a:spcPts val="0"/>
              </a:spcBef>
              <a:spcAft>
                <a:spcPts val="0"/>
              </a:spcAft>
              <a:buSzPts val="3900"/>
              <a:buFont typeface="Trebuchet MS"/>
              <a:buChar char="●"/>
            </a:pPr>
            <a:r>
              <a:rPr lang="en-US" sz="3900">
                <a:latin typeface="Trebuchet MS"/>
                <a:ea typeface="Trebuchet MS"/>
                <a:cs typeface="Trebuchet MS"/>
                <a:sym typeface="Trebuchet MS"/>
              </a:rPr>
              <a:t>Managers and Supervisors</a:t>
            </a:r>
            <a:endParaRPr sz="3900">
              <a:latin typeface="Trebuchet MS"/>
              <a:ea typeface="Trebuchet MS"/>
              <a:cs typeface="Trebuchet MS"/>
              <a:sym typeface="Trebuchet MS"/>
            </a:endParaRPr>
          </a:p>
          <a:p>
            <a:pPr indent="-476250" lvl="0" marL="457200" rtl="0" algn="l">
              <a:spcBef>
                <a:spcPts val="0"/>
              </a:spcBef>
              <a:spcAft>
                <a:spcPts val="0"/>
              </a:spcAft>
              <a:buSzPts val="3900"/>
              <a:buFont typeface="Trebuchet MS"/>
              <a:buChar char="●"/>
            </a:pPr>
            <a:r>
              <a:rPr lang="en-US" sz="3900">
                <a:latin typeface="Trebuchet MS"/>
                <a:ea typeface="Trebuchet MS"/>
                <a:cs typeface="Trebuchet MS"/>
                <a:sym typeface="Trebuchet MS"/>
              </a:rPr>
              <a:t>Human Resources (HR) Professionals </a:t>
            </a:r>
            <a:endParaRPr sz="3900">
              <a:latin typeface="Trebuchet MS"/>
              <a:ea typeface="Trebuchet MS"/>
              <a:cs typeface="Trebuchet MS"/>
              <a:sym typeface="Trebuchet MS"/>
            </a:endParaRPr>
          </a:p>
          <a:p>
            <a:pPr indent="-476250" lvl="0" marL="457200" rtl="0" algn="l">
              <a:spcBef>
                <a:spcPts val="0"/>
              </a:spcBef>
              <a:spcAft>
                <a:spcPts val="0"/>
              </a:spcAft>
              <a:buSzPts val="3900"/>
              <a:buFont typeface="Trebuchet MS"/>
              <a:buChar char="●"/>
            </a:pPr>
            <a:r>
              <a:rPr lang="en-US" sz="3900">
                <a:latin typeface="Trebuchet MS"/>
                <a:ea typeface="Trebuchet MS"/>
                <a:cs typeface="Trebuchet MS"/>
                <a:sym typeface="Trebuchet MS"/>
              </a:rPr>
              <a:t>Executives and Leadership</a:t>
            </a:r>
            <a:endParaRPr sz="3900">
              <a:latin typeface="Trebuchet MS"/>
              <a:ea typeface="Trebuchet MS"/>
              <a:cs typeface="Trebuchet MS"/>
              <a:sym typeface="Trebuchet MS"/>
            </a:endParaRPr>
          </a:p>
          <a:p>
            <a:pPr indent="-476250" lvl="0" marL="457200" rtl="0" algn="l">
              <a:spcBef>
                <a:spcPts val="0"/>
              </a:spcBef>
              <a:spcAft>
                <a:spcPts val="0"/>
              </a:spcAft>
              <a:buSzPts val="3900"/>
              <a:buFont typeface="Trebuchet MS"/>
              <a:buChar char="●"/>
            </a:pPr>
            <a:r>
              <a:rPr lang="en-US" sz="3900">
                <a:latin typeface="Trebuchet MS"/>
                <a:ea typeface="Trebuchet MS"/>
                <a:cs typeface="Trebuchet MS"/>
                <a:sym typeface="Trebuchet MS"/>
              </a:rPr>
              <a:t>Employees</a:t>
            </a:r>
            <a:endParaRPr sz="3900">
              <a:latin typeface="Trebuchet MS"/>
              <a:ea typeface="Trebuchet MS"/>
              <a:cs typeface="Trebuchet MS"/>
              <a:sym typeface="Trebuchet MS"/>
            </a:endParaRPr>
          </a:p>
          <a:p>
            <a:pPr indent="-476250" lvl="0" marL="457200" rtl="0" algn="l">
              <a:spcBef>
                <a:spcPts val="0"/>
              </a:spcBef>
              <a:spcAft>
                <a:spcPts val="0"/>
              </a:spcAft>
              <a:buSzPts val="3900"/>
              <a:buFont typeface="Trebuchet MS"/>
              <a:buChar char="●"/>
            </a:pPr>
            <a:r>
              <a:rPr lang="en-US" sz="3900">
                <a:latin typeface="Trebuchet MS"/>
                <a:ea typeface="Trebuchet MS"/>
                <a:cs typeface="Trebuchet MS"/>
                <a:sym typeface="Trebuchet MS"/>
              </a:rPr>
              <a:t>Recruiters</a:t>
            </a:r>
            <a:endParaRPr sz="39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7"/>
          <p:cNvPicPr preferRelativeResize="0"/>
          <p:nvPr/>
        </p:nvPicPr>
        <p:blipFill rotWithShape="1">
          <a:blip r:embed="rId3">
            <a:alphaModFix/>
          </a:blip>
          <a:srcRect b="0" l="0" r="0" t="0"/>
          <a:stretch/>
        </p:blipFill>
        <p:spPr>
          <a:xfrm>
            <a:off x="73525" y="1433200"/>
            <a:ext cx="2226125" cy="2234776"/>
          </a:xfrm>
          <a:prstGeom prst="rect">
            <a:avLst/>
          </a:prstGeom>
          <a:noFill/>
          <a:ln>
            <a:noFill/>
          </a:ln>
        </p:spPr>
      </p:pic>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2" name="Google Shape;162;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3" name="Google Shape;163;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4" name="Google Shape;164;p7"/>
          <p:cNvSpPr txBox="1"/>
          <p:nvPr/>
        </p:nvSpPr>
        <p:spPr>
          <a:xfrm>
            <a:off x="2522250" y="1662663"/>
            <a:ext cx="6608700" cy="3924900"/>
          </a:xfrm>
          <a:prstGeom prst="rect">
            <a:avLst/>
          </a:prstGeom>
          <a:noFill/>
          <a:ln>
            <a:noFill/>
          </a:ln>
        </p:spPr>
        <p:txBody>
          <a:bodyPr anchorCtr="0" anchor="t" bIns="91425" lIns="91425" spcFirstLastPara="1" rIns="91425" wrap="square" tIns="91425">
            <a:noAutofit/>
          </a:bodyPr>
          <a:lstStyle/>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Conditional formatting  - missing</a:t>
            </a:r>
            <a:endParaRPr sz="3100">
              <a:latin typeface="Trebuchet MS"/>
              <a:ea typeface="Trebuchet MS"/>
              <a:cs typeface="Trebuchet MS"/>
              <a:sym typeface="Trebuchet MS"/>
            </a:endParaRPr>
          </a:p>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Filter – remove</a:t>
            </a:r>
            <a:endParaRPr sz="3100">
              <a:latin typeface="Trebuchet MS"/>
              <a:ea typeface="Trebuchet MS"/>
              <a:cs typeface="Trebuchet MS"/>
              <a:sym typeface="Trebuchet MS"/>
            </a:endParaRPr>
          </a:p>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Formula – performance </a:t>
            </a:r>
            <a:endParaRPr sz="3100">
              <a:latin typeface="Trebuchet MS"/>
              <a:ea typeface="Trebuchet MS"/>
              <a:cs typeface="Trebuchet MS"/>
              <a:sym typeface="Trebuchet MS"/>
            </a:endParaRPr>
          </a:p>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Pivot table – summary </a:t>
            </a:r>
            <a:endParaRPr sz="3100">
              <a:latin typeface="Trebuchet MS"/>
              <a:ea typeface="Trebuchet MS"/>
              <a:cs typeface="Trebuchet MS"/>
              <a:sym typeface="Trebuchet MS"/>
            </a:endParaRPr>
          </a:p>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Graph – data visualization</a:t>
            </a:r>
            <a:endParaRPr sz="3100">
              <a:latin typeface="Trebuchet MS"/>
              <a:ea typeface="Trebuchet MS"/>
              <a:cs typeface="Trebuchet MS"/>
              <a:sym typeface="Trebuchet MS"/>
            </a:endParaRPr>
          </a:p>
          <a:p>
            <a:pPr indent="-425450" lvl="0" marL="457200" rtl="0" algn="l">
              <a:spcBef>
                <a:spcPts val="0"/>
              </a:spcBef>
              <a:spcAft>
                <a:spcPts val="0"/>
              </a:spcAft>
              <a:buSzPts val="3100"/>
              <a:buFont typeface="Trebuchet MS"/>
              <a:buChar char="❖"/>
            </a:pPr>
            <a:r>
              <a:rPr lang="en-US" sz="3100">
                <a:latin typeface="Trebuchet MS"/>
                <a:ea typeface="Trebuchet MS"/>
                <a:cs typeface="Trebuchet MS"/>
                <a:sym typeface="Trebuchet MS"/>
              </a:rPr>
              <a:t>Slicer – particular type of employee data</a:t>
            </a:r>
            <a:endParaRPr sz="3100">
              <a:latin typeface="Trebuchet MS"/>
              <a:ea typeface="Trebuchet MS"/>
              <a:cs typeface="Trebuchet MS"/>
              <a:sym typeface="Trebuchet MS"/>
            </a:endParaRPr>
          </a:p>
          <a:p>
            <a:pPr indent="0" lvl="0" marL="457200" rtl="0" algn="l">
              <a:spcBef>
                <a:spcPts val="0"/>
              </a:spcBef>
              <a:spcAft>
                <a:spcPts val="0"/>
              </a:spcAft>
              <a:buNone/>
            </a:pPr>
            <a:r>
              <a:t/>
            </a:r>
            <a:endParaRPr sz="21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0" name="Google Shape;170;p8"/>
          <p:cNvSpPr txBox="1"/>
          <p:nvPr/>
        </p:nvSpPr>
        <p:spPr>
          <a:xfrm>
            <a:off x="1018100" y="1385725"/>
            <a:ext cx="6521400" cy="50334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Employee Performance Analysis – kaggle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26 – features</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12 – features used</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Employee ID</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First name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Last name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Exit date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Business unit</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Employee status</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Employee type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Employee classification type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Gender code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Performance score</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Current employee rating</a:t>
            </a:r>
            <a:endParaRPr sz="2100">
              <a:latin typeface="Trebuchet MS"/>
              <a:ea typeface="Trebuchet MS"/>
              <a:cs typeface="Trebuchet MS"/>
              <a:sym typeface="Trebuchet MS"/>
            </a:endParaRPr>
          </a:p>
          <a:p>
            <a:pPr indent="-361950" lvl="0" marL="457200" rtl="0" algn="l">
              <a:spcBef>
                <a:spcPts val="0"/>
              </a:spcBef>
              <a:spcAft>
                <a:spcPts val="0"/>
              </a:spcAft>
              <a:buSzPts val="2100"/>
              <a:buFont typeface="Trebuchet MS"/>
              <a:buChar char="❏"/>
            </a:pPr>
            <a:r>
              <a:rPr lang="en-US" sz="2100">
                <a:latin typeface="Trebuchet MS"/>
                <a:ea typeface="Trebuchet MS"/>
                <a:cs typeface="Trebuchet MS"/>
                <a:sym typeface="Trebuchet MS"/>
              </a:rPr>
              <a:t>Performance level</a:t>
            </a:r>
            <a:endParaRPr sz="2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6" name="Google Shape;17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b="0" l="0" r="0" t="0"/>
          <a:stretch/>
        </p:blipFill>
        <p:spPr>
          <a:xfrm>
            <a:off x="-60600" y="3381373"/>
            <a:ext cx="2466975" cy="3419475"/>
          </a:xfrm>
          <a:prstGeom prst="rect">
            <a:avLst/>
          </a:prstGeom>
          <a:noFill/>
          <a:ln>
            <a:noFill/>
          </a:ln>
        </p:spPr>
      </p:pic>
      <p:sp>
        <p:nvSpPr>
          <p:cNvPr id="180" name="Google Shape;180;p9"/>
          <p:cNvSpPr txBox="1"/>
          <p:nvPr>
            <p:ph type="title"/>
          </p:nvPr>
        </p:nvSpPr>
        <p:spPr>
          <a:xfrm>
            <a:off x="752475" y="202463"/>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1" name="Google Shape;181;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2" name="Google Shape;182;p9"/>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3" name="Google Shape;183;p9"/>
          <p:cNvSpPr txBox="1"/>
          <p:nvPr/>
        </p:nvSpPr>
        <p:spPr>
          <a:xfrm>
            <a:off x="2293550" y="1744900"/>
            <a:ext cx="3144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pic>
        <p:nvPicPr>
          <p:cNvPr id="184" name="Google Shape;184;p9"/>
          <p:cNvPicPr preferRelativeResize="0"/>
          <p:nvPr/>
        </p:nvPicPr>
        <p:blipFill>
          <a:blip r:embed="rId4">
            <a:alphaModFix/>
          </a:blip>
          <a:stretch>
            <a:fillRect/>
          </a:stretch>
        </p:blipFill>
        <p:spPr>
          <a:xfrm>
            <a:off x="2145975" y="1935300"/>
            <a:ext cx="9728474" cy="3476000"/>
          </a:xfrm>
          <a:prstGeom prst="rect">
            <a:avLst/>
          </a:prstGeom>
          <a:noFill/>
          <a:ln>
            <a:noFill/>
          </a:ln>
        </p:spPr>
      </p:pic>
      <p:sp>
        <p:nvSpPr>
          <p:cNvPr id="185" name="Google Shape;185;p9"/>
          <p:cNvSpPr txBox="1"/>
          <p:nvPr/>
        </p:nvSpPr>
        <p:spPr>
          <a:xfrm>
            <a:off x="2895400" y="1278588"/>
            <a:ext cx="2658300" cy="67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PIVOT TABLE</a:t>
            </a:r>
            <a:endParaRPr sz="1800">
              <a:latin typeface="Trebuchet MS"/>
              <a:ea typeface="Trebuchet MS"/>
              <a:cs typeface="Trebuchet MS"/>
              <a:sym typeface="Trebuchet MS"/>
            </a:endParaRPr>
          </a:p>
        </p:txBody>
      </p:sp>
      <p:sp>
        <p:nvSpPr>
          <p:cNvPr id="186" name="Google Shape;186;p9"/>
          <p:cNvSpPr txBox="1"/>
          <p:nvPr/>
        </p:nvSpPr>
        <p:spPr>
          <a:xfrm>
            <a:off x="6289013" y="1278600"/>
            <a:ext cx="1442400" cy="457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rebuchet MS"/>
              <a:buChar char="➢"/>
            </a:pPr>
            <a:r>
              <a:rPr lang="en-US" sz="1800">
                <a:latin typeface="Trebuchet MS"/>
                <a:ea typeface="Trebuchet MS"/>
                <a:cs typeface="Trebuchet MS"/>
                <a:sym typeface="Trebuchet MS"/>
              </a:rPr>
              <a:t>SLICER</a:t>
            </a:r>
            <a:endParaRPr sz="1800">
              <a:latin typeface="Trebuchet MS"/>
              <a:ea typeface="Trebuchet MS"/>
              <a:cs typeface="Trebuchet MS"/>
              <a:sym typeface="Trebuchet MS"/>
            </a:endParaRPr>
          </a:p>
        </p:txBody>
      </p:sp>
      <p:sp>
        <p:nvSpPr>
          <p:cNvPr id="187" name="Google Shape;187;p9"/>
          <p:cNvSpPr txBox="1"/>
          <p:nvPr/>
        </p:nvSpPr>
        <p:spPr>
          <a:xfrm>
            <a:off x="8020325" y="1345188"/>
            <a:ext cx="3563400" cy="3240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SzPts val="1800"/>
              <a:buFont typeface="Trebuchet MS"/>
              <a:buChar char="➢"/>
            </a:pPr>
            <a:r>
              <a:rPr lang="en-US" sz="1800">
                <a:latin typeface="Trebuchet MS"/>
                <a:ea typeface="Trebuchet MS"/>
                <a:cs typeface="Trebuchet MS"/>
                <a:sym typeface="Trebuchet MS"/>
              </a:rPr>
              <a:t>GRAPH</a:t>
            </a:r>
            <a:endParaRPr sz="1800">
              <a:latin typeface="Trebuchet MS"/>
              <a:ea typeface="Trebuchet MS"/>
              <a:cs typeface="Trebuchet MS"/>
              <a:sym typeface="Trebuchet MS"/>
            </a:endParaRPr>
          </a:p>
        </p:txBody>
      </p:sp>
      <p:sp>
        <p:nvSpPr>
          <p:cNvPr id="188" name="Google Shape;188;p9"/>
          <p:cNvSpPr txBox="1"/>
          <p:nvPr/>
        </p:nvSpPr>
        <p:spPr>
          <a:xfrm>
            <a:off x="2526025" y="5610800"/>
            <a:ext cx="6706800" cy="8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highlight>
                  <a:srgbClr val="FFFFFF"/>
                </a:highlight>
                <a:latin typeface="Trebuchet MS"/>
                <a:ea typeface="Trebuchet MS"/>
                <a:cs typeface="Trebuchet MS"/>
                <a:sym typeface="Trebuchet MS"/>
              </a:rPr>
              <a:t>Performance level   </a:t>
            </a:r>
            <a:r>
              <a:rPr lang="en-US" sz="1600">
                <a:solidFill>
                  <a:schemeClr val="dk1"/>
                </a:solidFill>
                <a:highlight>
                  <a:srgbClr val="FFFFFF"/>
                </a:highlight>
                <a:latin typeface="Courier New"/>
                <a:ea typeface="Courier New"/>
                <a:cs typeface="Courier New"/>
                <a:sym typeface="Courier New"/>
              </a:rPr>
              <a:t>=IFS(</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&gt;=5,"VERY HIGH",</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&gt;=4,"HIGH",</a:t>
            </a:r>
            <a:r>
              <a:rPr lang="en-US" sz="1600">
                <a:solidFill>
                  <a:srgbClr val="006CBE"/>
                </a:solidFill>
                <a:highlight>
                  <a:srgbClr val="FFFFFF"/>
                </a:highlight>
                <a:latin typeface="Courier New"/>
                <a:ea typeface="Courier New"/>
                <a:cs typeface="Courier New"/>
                <a:sym typeface="Courier New"/>
              </a:rPr>
              <a:t>J2</a:t>
            </a:r>
            <a:r>
              <a:rPr lang="en-US" sz="1600">
                <a:solidFill>
                  <a:schemeClr val="dk1"/>
                </a:solidFill>
                <a:highlight>
                  <a:srgbClr val="FFFFFF"/>
                </a:highlight>
                <a:latin typeface="Courier New"/>
                <a:ea typeface="Courier New"/>
                <a:cs typeface="Courier New"/>
                <a:sym typeface="Courier New"/>
              </a:rPr>
              <a:t>&gt;=3,"MED",TRUE,"LOW")</a:t>
            </a:r>
            <a:endParaRPr sz="2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