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746" autoAdjust="0"/>
  </p:normalViewPr>
  <p:slideViewPr>
    <p:cSldViewPr>
      <p:cViewPr>
        <p:scale>
          <a:sx n="75" d="100"/>
          <a:sy n="75" d="100"/>
        </p:scale>
        <p:origin x="-51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7063"/>
            <a:ext cx="6579220" cy="46017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Student Name: </a:t>
            </a:r>
          </a:p>
          <a:p>
            <a:r>
              <a:rPr lang="en-US" dirty="0" err="1"/>
              <a:t>Batthina</a:t>
            </a:r>
            <a:r>
              <a:rPr lang="en-US" dirty="0"/>
              <a:t> </a:t>
            </a:r>
            <a:r>
              <a:rPr lang="en-US" dirty="0" err="1"/>
              <a:t>Anu</a:t>
            </a:r>
            <a:r>
              <a:rPr lang="en-US" dirty="0"/>
              <a:t>    </a:t>
            </a:r>
          </a:p>
          <a:p>
            <a:r>
              <a:rPr lang="en-US" dirty="0"/>
              <a:t>             (Final Project)</a:t>
            </a:r>
          </a:p>
        </p:txBody>
      </p:sp>
      <p:sp>
        <p:nvSpPr>
          <p:cNvPr id="4" name="Wave 3"/>
          <p:cNvSpPr/>
          <p:nvPr/>
        </p:nvSpPr>
        <p:spPr>
          <a:xfrm>
            <a:off x="1968500" y="304800"/>
            <a:ext cx="5575663" cy="1145176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Title</a:t>
            </a:r>
          </a:p>
        </p:txBody>
      </p:sp>
      <p:sp>
        <p:nvSpPr>
          <p:cNvPr id="5" name="Lock"/>
          <p:cNvSpPr>
            <a:spLocks noEditPoints="1" noChangeArrowheads="1"/>
          </p:cNvSpPr>
          <p:nvPr/>
        </p:nvSpPr>
        <p:spPr bwMode="auto">
          <a:xfrm>
            <a:off x="1295400" y="1676400"/>
            <a:ext cx="2514600" cy="20574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755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 &amp;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Case Diagram:</a:t>
            </a:r>
            <a:endParaRPr lang="en-US" dirty="0"/>
          </a:p>
          <a:p>
            <a:pPr lvl="1"/>
            <a:r>
              <a:rPr lang="en-US" b="1" dirty="0"/>
              <a:t>Actor:</a:t>
            </a:r>
            <a:r>
              <a:rPr lang="en-US" dirty="0"/>
              <a:t> User, System Administrator, Attacker.</a:t>
            </a:r>
          </a:p>
          <a:p>
            <a:pPr lvl="1"/>
            <a:r>
              <a:rPr lang="en-US" b="1" dirty="0"/>
              <a:t>Use Cases:</a:t>
            </a:r>
            <a:endParaRPr lang="en-US" dirty="0"/>
          </a:p>
          <a:p>
            <a:pPr lvl="2"/>
            <a:r>
              <a:rPr lang="en-US" dirty="0"/>
              <a:t>Monitor Keystrokes</a:t>
            </a:r>
          </a:p>
          <a:p>
            <a:pPr lvl="2"/>
            <a:r>
              <a:rPr lang="en-US" dirty="0"/>
              <a:t>Store Captured Data Locally</a:t>
            </a:r>
          </a:p>
          <a:p>
            <a:pPr lvl="2"/>
            <a:r>
              <a:rPr lang="en-US" dirty="0"/>
              <a:t>Transmit Data to Remote Server</a:t>
            </a:r>
          </a:p>
          <a:p>
            <a:pPr lvl="2"/>
            <a:r>
              <a:rPr lang="en-US" dirty="0"/>
              <a:t>Capture Screenshots (optional)</a:t>
            </a:r>
          </a:p>
          <a:p>
            <a:pPr lvl="2"/>
            <a:r>
              <a:rPr lang="en-US" dirty="0"/>
              <a:t>Monitor Clipboard (optional)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Behavioral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Screenshot 2024-06-14 1624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64902"/>
            <a:ext cx="2895599" cy="2888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creenshot 2024-06-14 163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18" y="2286000"/>
            <a:ext cx="4484181" cy="2583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239000" cy="9915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Git</a:t>
            </a:r>
            <a:r>
              <a:rPr lang="en-US" sz="3600" dirty="0"/>
              <a:t>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772400" cy="11997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Important link(GitHub link):-https://github.com/BATTHINAANU/Cyber-security-final-project-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7629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26670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/>
              <a:t> Introduction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Types of Key logger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How Key loggers work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Potential threats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Security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Case studies</a:t>
            </a:r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Definition:</a:t>
            </a:r>
            <a:r>
              <a:rPr lang="en-US" sz="2400" dirty="0"/>
              <a:t> A key logger is a type of surveillance software that records every keystroke made on a computer or mobile device.</a:t>
            </a:r>
          </a:p>
          <a:p>
            <a:r>
              <a:rPr lang="en-US" sz="2400" b="1" dirty="0"/>
              <a:t>Purpose:</a:t>
            </a:r>
            <a:r>
              <a:rPr lang="en-US" sz="2400" dirty="0"/>
              <a:t> Can be used for legitimate purposes (e.g., monitoring employees) or malicious purposes (e.g., stealing passwords and personal information).</a:t>
            </a:r>
          </a:p>
          <a:p>
            <a:r>
              <a:rPr lang="en-US" dirty="0"/>
              <a:t>A </a:t>
            </a:r>
            <a:r>
              <a:rPr lang="en-US" dirty="0" err="1"/>
              <a:t>keylogger</a:t>
            </a:r>
            <a:r>
              <a:rPr lang="en-US" dirty="0"/>
              <a:t> or keystroke logger/keyboard capturing is a form of malware or hardware that keeps track of and records your keystrokes as you type.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50" name="AutoShape 2" descr="Keystroke Log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Key Loggers:</a:t>
            </a:r>
            <a:r>
              <a:rPr lang="en-US" dirty="0"/>
              <a:t> Physical devices plugged into a computer.</a:t>
            </a:r>
          </a:p>
          <a:p>
            <a:r>
              <a:rPr lang="en-US" b="1" dirty="0"/>
              <a:t>Software Key Loggers:</a:t>
            </a:r>
            <a:r>
              <a:rPr lang="en-US" dirty="0"/>
              <a:t> Applications installed on a computer or mobile device</a:t>
            </a:r>
          </a:p>
          <a:p>
            <a:r>
              <a:rPr lang="en-US" b="1" dirty="0"/>
              <a:t>Kernel-based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API-based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Form Grabbing Based </a:t>
            </a:r>
            <a:r>
              <a:rPr lang="en-US" b="1" dirty="0" err="1"/>
              <a:t>Keyloggers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keylogger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1. Recording Keystrokes</a:t>
            </a:r>
            <a:endParaRPr lang="en-US" dirty="0"/>
          </a:p>
          <a:p>
            <a:pPr>
              <a:buNone/>
            </a:pPr>
            <a:r>
              <a:rPr lang="en-US" dirty="0"/>
              <a:t>       Capture and log every keystroke made on the keyboard.</a:t>
            </a:r>
          </a:p>
          <a:p>
            <a:r>
              <a:rPr lang="en-US" b="1" dirty="0"/>
              <a:t>2. Storing Data</a:t>
            </a:r>
            <a:endParaRPr lang="en-US" dirty="0"/>
          </a:p>
          <a:p>
            <a:pPr>
              <a:buNone/>
            </a:pPr>
            <a:r>
              <a:rPr lang="en-US" dirty="0"/>
              <a:t>       Save the recorded data locally or remotely, often hidden or encrypted.</a:t>
            </a:r>
          </a:p>
          <a:p>
            <a:r>
              <a:rPr lang="en-US" b="1" dirty="0"/>
              <a:t>3. Transmission Methods</a:t>
            </a:r>
            <a:endParaRPr lang="en-US" dirty="0"/>
          </a:p>
          <a:p>
            <a:pPr>
              <a:buNone/>
            </a:pPr>
            <a:r>
              <a:rPr lang="en-US" dirty="0"/>
              <a:t>        Send the captured data to the attacker via email, FTP,   or cloud storage.  </a:t>
            </a:r>
          </a:p>
          <a:p>
            <a:r>
              <a:rPr lang="en-US" b="1" dirty="0"/>
              <a:t>4. Advanced Features</a:t>
            </a:r>
            <a:endParaRPr lang="en-US" dirty="0"/>
          </a:p>
          <a:p>
            <a:pPr>
              <a:buNone/>
            </a:pPr>
            <a:r>
              <a:rPr lang="en-US" dirty="0"/>
              <a:t>       Include screen capture, clipboard monitoring,                                application tracking, and form grabbing.</a:t>
            </a:r>
          </a:p>
          <a:p>
            <a:r>
              <a:rPr lang="en-US" b="1" dirty="0"/>
              <a:t>5. Persistence Mechanisms</a:t>
            </a:r>
            <a:endParaRPr lang="en-US" dirty="0"/>
          </a:p>
          <a:p>
            <a:pPr>
              <a:buNone/>
            </a:pPr>
            <a:r>
              <a:rPr lang="en-US" dirty="0"/>
              <a:t>       Ensure continued operation through startup entries,         </a:t>
            </a:r>
            <a:r>
              <a:rPr lang="en-US" dirty="0" err="1"/>
              <a:t>rootkits</a:t>
            </a:r>
            <a:r>
              <a:rPr lang="en-US" dirty="0"/>
              <a:t>, or other methods to avoid detection.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key loggers 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1153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1. Identity Theft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can capture sensitive personal information and account credentials, leading to identity theft and fraud.</a:t>
            </a:r>
          </a:p>
          <a:p>
            <a:r>
              <a:rPr lang="en-US" b="1" dirty="0"/>
              <a:t>2. Corporate Espionage</a:t>
            </a:r>
            <a:endParaRPr lang="en-US" dirty="0"/>
          </a:p>
          <a:p>
            <a:pPr>
              <a:buNone/>
            </a:pPr>
            <a:r>
              <a:rPr lang="en-US" dirty="0"/>
              <a:t>    Capture of proprietary information and trade secrets, which can be used to gain a competitive advantage or disrupt business operations.</a:t>
            </a:r>
          </a:p>
          <a:p>
            <a:r>
              <a:rPr lang="en-US" b="1" dirty="0"/>
              <a:t>3. Financial Loss</a:t>
            </a:r>
            <a:endParaRPr lang="en-US" dirty="0"/>
          </a:p>
          <a:p>
            <a:pPr>
              <a:buNone/>
            </a:pPr>
            <a:r>
              <a:rPr lang="en-US" dirty="0"/>
              <a:t>    Unauthorized transactions and credit card fraud, resulting in significant financial losses. </a:t>
            </a:r>
            <a:r>
              <a:rPr lang="en-US" dirty="0" err="1"/>
              <a:t>Keyloggers</a:t>
            </a:r>
            <a:r>
              <a:rPr lang="en-US" dirty="0"/>
              <a:t> can also be part of </a:t>
            </a:r>
            <a:r>
              <a:rPr lang="en-US" dirty="0" err="1"/>
              <a:t>ransomware</a:t>
            </a:r>
            <a:r>
              <a:rPr lang="en-US" dirty="0"/>
              <a:t> attacks.</a:t>
            </a:r>
          </a:p>
          <a:p>
            <a:r>
              <a:rPr lang="en-US" b="1" dirty="0"/>
              <a:t>4. Privacy Invasion</a:t>
            </a:r>
            <a:endParaRPr lang="en-US" dirty="0"/>
          </a:p>
          <a:p>
            <a:pPr>
              <a:buNone/>
            </a:pPr>
            <a:r>
              <a:rPr lang="en-US" dirty="0"/>
              <a:t>    Monitoring and recording of private communications and online activities, leading to a significant invasion of privacy and potential blackmail.</a:t>
            </a:r>
          </a:p>
          <a:p>
            <a:r>
              <a:rPr lang="en-US" b="1" dirty="0"/>
              <a:t>5. System Damage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are often part of larger malware infections that can damage system files, cause data corruption, and lead to system instability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threats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1. Use Strong Passwords</a:t>
            </a:r>
            <a:endParaRPr lang="en-US" dirty="0"/>
          </a:p>
          <a:p>
            <a:pPr>
              <a:buNone/>
            </a:pPr>
            <a:r>
              <a:rPr lang="en-US" dirty="0"/>
              <a:t>    Create complex passwords and use password managers.</a:t>
            </a:r>
          </a:p>
          <a:p>
            <a:r>
              <a:rPr lang="en-US" b="1" dirty="0"/>
              <a:t>2. Keep Software Updated</a:t>
            </a:r>
            <a:endParaRPr lang="en-US" dirty="0"/>
          </a:p>
          <a:p>
            <a:pPr>
              <a:buNone/>
            </a:pPr>
            <a:r>
              <a:rPr lang="en-US" dirty="0"/>
              <a:t>    Regularly update your OS and applications with security patches.</a:t>
            </a:r>
          </a:p>
          <a:p>
            <a:r>
              <a:rPr lang="en-US" b="1" dirty="0"/>
              <a:t>3. Avoid Suspicious Links</a:t>
            </a:r>
            <a:endParaRPr lang="en-US" dirty="0"/>
          </a:p>
          <a:p>
            <a:pPr>
              <a:buNone/>
            </a:pPr>
            <a:r>
              <a:rPr lang="en-US" dirty="0"/>
              <a:t>    Do not click on unknown links or download attachments from </a:t>
            </a:r>
            <a:r>
              <a:rPr lang="en-US" dirty="0" err="1"/>
              <a:t>untrusted</a:t>
            </a:r>
            <a:r>
              <a:rPr lang="en-US" dirty="0"/>
              <a:t> sources.</a:t>
            </a:r>
          </a:p>
          <a:p>
            <a:r>
              <a:rPr lang="en-US" b="1" dirty="0"/>
              <a:t>4. Use Two-Factor Authentication (2FA)</a:t>
            </a:r>
            <a:endParaRPr lang="en-US" dirty="0"/>
          </a:p>
          <a:p>
            <a:pPr>
              <a:buNone/>
            </a:pPr>
            <a:r>
              <a:rPr lang="en-US" dirty="0"/>
              <a:t>    Implement 2FA for an added layer of security.</a:t>
            </a:r>
          </a:p>
          <a:p>
            <a:r>
              <a:rPr lang="en-US" b="1" dirty="0"/>
              <a:t>5. Secure Network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Use strong Wi-Fi encryption, VPNs, and enable firewall protection.</a:t>
            </a:r>
          </a:p>
          <a:p>
            <a:r>
              <a:rPr lang="en-US" b="1" dirty="0"/>
              <a:t>6. Regular Scans and Monitoring</a:t>
            </a:r>
            <a:endParaRPr lang="en-US" dirty="0"/>
          </a:p>
          <a:p>
            <a:pPr>
              <a:buNone/>
            </a:pPr>
            <a:r>
              <a:rPr lang="en-US" dirty="0"/>
              <a:t>    Use antivirus and anti-malware software for regular system scans and monitoring.</a:t>
            </a:r>
          </a:p>
          <a:p>
            <a:r>
              <a:rPr lang="en-US" b="1" dirty="0"/>
              <a:t>7. Educate and Train Users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Provide training on recognizing phishing and maintaining security best practices.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/>
              <a:t>Threat Detection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Data Collection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Feature Extraction</a:t>
            </a:r>
          </a:p>
          <a:p>
            <a:pPr marL="457200" indent="-457200">
              <a:buAutoNum type="alphaLcPeriod"/>
            </a:pPr>
            <a:r>
              <a:rPr lang="en-US" sz="2800" dirty="0"/>
              <a:t>Model Selection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Training and Validation</a:t>
            </a:r>
          </a:p>
          <a:p>
            <a:pPr marL="457200" indent="-457200">
              <a:buAutoNum type="alphaLcPeriod"/>
            </a:pPr>
            <a:r>
              <a:rPr lang="en-US" sz="2800" dirty="0"/>
              <a:t>Real-Time Detection</a:t>
            </a:r>
          </a:p>
          <a:p>
            <a:pPr marL="457200" indent="-457200">
              <a:buNone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/>
              <a:t>Data Encryption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End-to-End Encryption</a:t>
            </a:r>
          </a:p>
          <a:p>
            <a:pPr marL="457200" indent="-457200">
              <a:buAutoNum type="alphaLcPeriod"/>
            </a:pPr>
            <a:r>
              <a:rPr lang="en-US" sz="2800" dirty="0"/>
              <a:t>Key Management</a:t>
            </a:r>
          </a:p>
          <a:p>
            <a:pPr marL="457200" indent="-457200">
              <a:buAutoNum type="alphaLcPeriod"/>
            </a:pPr>
            <a:r>
              <a:rPr lang="en-US" sz="2800" dirty="0"/>
              <a:t>Data Obfuscation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Keylogger-Process-in-User-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101056"/>
            <a:ext cx="5934075" cy="3286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</TotalTime>
  <Words>551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PowerPoint Presentation</vt:lpstr>
      <vt:lpstr>Project overview</vt:lpstr>
      <vt:lpstr>Introduction</vt:lpstr>
      <vt:lpstr>Types of keylogger</vt:lpstr>
      <vt:lpstr>How key loggers work</vt:lpstr>
      <vt:lpstr>Potential threats</vt:lpstr>
      <vt:lpstr>Security</vt:lpstr>
      <vt:lpstr>Modelling</vt:lpstr>
      <vt:lpstr>Modelling </vt:lpstr>
      <vt:lpstr>Behavioral Model</vt:lpstr>
      <vt:lpstr>Results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wipro</dc:creator>
  <cp:lastModifiedBy>Batthina Anu</cp:lastModifiedBy>
  <cp:revision>15</cp:revision>
  <dcterms:created xsi:type="dcterms:W3CDTF">2006-08-16T00:00:00Z</dcterms:created>
  <dcterms:modified xsi:type="dcterms:W3CDTF">2024-06-19T09:43:01Z</dcterms:modified>
</cp:coreProperties>
</file>