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0"/>
  </p:notesMasterIdLst>
  <p:handoutMasterIdLst>
    <p:handoutMasterId r:id="rId21"/>
  </p:handoutMasterIdLst>
  <p:sldIdLst>
    <p:sldId id="314" r:id="rId5"/>
    <p:sldId id="315" r:id="rId6"/>
    <p:sldId id="317" r:id="rId7"/>
    <p:sldId id="316" r:id="rId8"/>
    <p:sldId id="318" r:id="rId9"/>
    <p:sldId id="327" r:id="rId10"/>
    <p:sldId id="328" r:id="rId11"/>
    <p:sldId id="329" r:id="rId12"/>
    <p:sldId id="319" r:id="rId13"/>
    <p:sldId id="321" r:id="rId14"/>
    <p:sldId id="322" r:id="rId15"/>
    <p:sldId id="323" r:id="rId16"/>
    <p:sldId id="324" r:id="rId17"/>
    <p:sldId id="325" r:id="rId18"/>
    <p:sldId id="32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5388" autoAdjust="0"/>
  </p:normalViewPr>
  <p:slideViewPr>
    <p:cSldViewPr snapToGrid="0">
      <p:cViewPr varScale="1">
        <p:scale>
          <a:sx n="91" d="100"/>
          <a:sy n="91" d="100"/>
        </p:scale>
        <p:origin x="744" y="60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hyperlink" Target="https://github.com/BATU-25/To-Do-Ap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680379"/>
            <a:ext cx="5674360" cy="2701319"/>
          </a:xfrm>
        </p:spPr>
        <p:txBody>
          <a:bodyPr>
            <a:normAutofit/>
          </a:bodyPr>
          <a:lstStyle/>
          <a:p>
            <a:pPr algn="ctr"/>
            <a:r>
              <a:rPr lang="tr-TR" dirty="0">
                <a:solidFill>
                  <a:srgbClr val="FFFF00"/>
                </a:solidFill>
              </a:rPr>
              <a:t>TO-DO Lıst</a:t>
            </a:r>
            <a:r>
              <a:rPr lang="tr-TR" dirty="0"/>
              <a:t> Applıcatıon wıth Python</a:t>
            </a:r>
            <a:br>
              <a:rPr lang="tr-TR" dirty="0"/>
            </a:br>
            <a:r>
              <a:rPr lang="tr-TR" sz="2000" dirty="0" err="1"/>
              <a:t>by</a:t>
            </a:r>
            <a:r>
              <a:rPr lang="tr-TR" sz="2000" dirty="0"/>
              <a:t> Batuhan Kurt</a:t>
            </a:r>
            <a:br>
              <a:rPr lang="tr-TR" sz="2200" dirty="0"/>
            </a:br>
            <a:r>
              <a:rPr lang="tr-TR" sz="2400" dirty="0"/>
              <a:t>-ICS4U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198-1C52-3339-2D32-214975E1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598" y="195444"/>
            <a:ext cx="5421252" cy="686425"/>
          </a:xfrm>
        </p:spPr>
        <p:txBody>
          <a:bodyPr>
            <a:normAutofit fontScale="90000"/>
          </a:bodyPr>
          <a:lstStyle/>
          <a:p>
            <a:r>
              <a:rPr lang="tr-TR" sz="4300" dirty="0">
                <a:solidFill>
                  <a:srgbClr val="00B050"/>
                </a:solidFill>
              </a:rPr>
              <a:t>4- </a:t>
            </a:r>
            <a:r>
              <a:rPr lang="en-US" sz="4300" dirty="0">
                <a:solidFill>
                  <a:srgbClr val="00B050"/>
                </a:solidFill>
              </a:rPr>
              <a:t>Code explanation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2CE2CF-4BEB-9C3C-B60E-0C15052C7B13}"/>
              </a:ext>
            </a:extLst>
          </p:cNvPr>
          <p:cNvSpPr txBox="1"/>
          <p:nvPr/>
        </p:nvSpPr>
        <p:spPr>
          <a:xfrm>
            <a:off x="1219782" y="2157961"/>
            <a:ext cx="375008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200" dirty="0">
                <a:solidFill>
                  <a:srgbClr val="FFFF00"/>
                </a:solidFill>
              </a:rPr>
              <a:t>#2</a:t>
            </a:r>
            <a:r>
              <a:rPr lang="en-US" sz="2200" dirty="0">
                <a:solidFill>
                  <a:srgbClr val="FFFF00"/>
                </a:solidFill>
              </a:rPr>
              <a:t>: </a:t>
            </a:r>
            <a:r>
              <a:rPr lang="tr-TR" sz="2200" dirty="0" err="1">
                <a:solidFill>
                  <a:srgbClr val="FFFF00"/>
                </a:solidFill>
              </a:rPr>
              <a:t>Delete</a:t>
            </a:r>
            <a:r>
              <a:rPr lang="tr-TR" sz="2200" dirty="0">
                <a:solidFill>
                  <a:srgbClr val="FFFF00"/>
                </a:solidFill>
              </a:rPr>
              <a:t> </a:t>
            </a:r>
            <a:r>
              <a:rPr lang="tr-TR" sz="2200" dirty="0" err="1">
                <a:solidFill>
                  <a:srgbClr val="FFFF00"/>
                </a:solidFill>
              </a:rPr>
              <a:t>Task</a:t>
            </a:r>
            <a:r>
              <a:rPr lang="tr-TR" sz="2200" dirty="0">
                <a:solidFill>
                  <a:srgbClr val="FFFF00"/>
                </a:solidFill>
              </a:rPr>
              <a:t> </a:t>
            </a:r>
            <a:r>
              <a:rPr lang="tr-TR" sz="2200" dirty="0" err="1">
                <a:solidFill>
                  <a:srgbClr val="FFFF00"/>
                </a:solidFill>
              </a:rPr>
              <a:t>Method</a:t>
            </a:r>
            <a:r>
              <a:rPr lang="tr-TR" sz="2200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Function: </a:t>
            </a:r>
            <a:r>
              <a:rPr lang="en-US" sz="2200" dirty="0" err="1">
                <a:solidFill>
                  <a:schemeClr val="bg1"/>
                </a:solidFill>
              </a:rPr>
              <a:t>delete_task</a:t>
            </a:r>
            <a:r>
              <a:rPr lang="en-US" sz="2200" dirty="0">
                <a:solidFill>
                  <a:schemeClr val="bg1"/>
                </a:solidFill>
              </a:rPr>
              <a:t>()</a:t>
            </a:r>
            <a:endParaRPr lang="tr-TR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 Deletes the selected task from the list. </a:t>
            </a:r>
            <a:endParaRPr lang="tr-TR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Shows a warning if no task is selected.</a:t>
            </a:r>
            <a:endParaRPr lang="tr-TR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E155F-87EB-3FBA-DD18-172F386EA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224" y="1594714"/>
            <a:ext cx="6533424" cy="448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3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198-1C52-3339-2D32-214975E1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598" y="195444"/>
            <a:ext cx="5421252" cy="686425"/>
          </a:xfrm>
        </p:spPr>
        <p:txBody>
          <a:bodyPr>
            <a:normAutofit fontScale="90000"/>
          </a:bodyPr>
          <a:lstStyle/>
          <a:p>
            <a:r>
              <a:rPr lang="tr-TR" sz="4300" dirty="0">
                <a:solidFill>
                  <a:srgbClr val="00B050"/>
                </a:solidFill>
              </a:rPr>
              <a:t>4- </a:t>
            </a:r>
            <a:r>
              <a:rPr lang="en-US" sz="4300" dirty="0">
                <a:solidFill>
                  <a:srgbClr val="00B050"/>
                </a:solidFill>
              </a:rPr>
              <a:t>Code explanation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2CE2CF-4BEB-9C3C-B60E-0C15052C7B13}"/>
              </a:ext>
            </a:extLst>
          </p:cNvPr>
          <p:cNvSpPr txBox="1"/>
          <p:nvPr/>
        </p:nvSpPr>
        <p:spPr>
          <a:xfrm>
            <a:off x="1219782" y="2157961"/>
            <a:ext cx="375008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200" dirty="0">
                <a:solidFill>
                  <a:srgbClr val="FFFF00"/>
                </a:solidFill>
              </a:rPr>
              <a:t>#3</a:t>
            </a:r>
            <a:r>
              <a:rPr lang="en-US" sz="2200" dirty="0">
                <a:solidFill>
                  <a:srgbClr val="FFFF00"/>
                </a:solidFill>
              </a:rPr>
              <a:t>: </a:t>
            </a:r>
            <a:r>
              <a:rPr lang="tr-TR" sz="2200" dirty="0" err="1">
                <a:solidFill>
                  <a:srgbClr val="FFFF00"/>
                </a:solidFill>
              </a:rPr>
              <a:t>Change</a:t>
            </a:r>
            <a:r>
              <a:rPr lang="tr-TR" sz="2200" dirty="0">
                <a:solidFill>
                  <a:srgbClr val="FFFF00"/>
                </a:solidFill>
              </a:rPr>
              <a:t> </a:t>
            </a:r>
            <a:r>
              <a:rPr lang="tr-TR" sz="2200" dirty="0" err="1">
                <a:solidFill>
                  <a:srgbClr val="FFFF00"/>
                </a:solidFill>
              </a:rPr>
              <a:t>the</a:t>
            </a:r>
            <a:r>
              <a:rPr lang="tr-TR" sz="2200" dirty="0">
                <a:solidFill>
                  <a:srgbClr val="FFFF00"/>
                </a:solidFill>
              </a:rPr>
              <a:t> </a:t>
            </a:r>
            <a:r>
              <a:rPr lang="tr-TR" sz="2200" dirty="0" err="1">
                <a:solidFill>
                  <a:srgbClr val="FFFF00"/>
                </a:solidFill>
              </a:rPr>
              <a:t>Task</a:t>
            </a:r>
            <a:r>
              <a:rPr lang="tr-TR" sz="2200" dirty="0">
                <a:solidFill>
                  <a:srgbClr val="FFFF00"/>
                </a:solidFill>
              </a:rPr>
              <a:t> </a:t>
            </a:r>
            <a:r>
              <a:rPr lang="tr-TR" sz="2200" dirty="0" err="1">
                <a:solidFill>
                  <a:srgbClr val="FFFF00"/>
                </a:solidFill>
              </a:rPr>
              <a:t>method</a:t>
            </a:r>
            <a:r>
              <a:rPr lang="tr-TR" sz="2200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Function: </a:t>
            </a:r>
            <a:r>
              <a:rPr lang="en-US" sz="2200" dirty="0" err="1">
                <a:solidFill>
                  <a:schemeClr val="bg1"/>
                </a:solidFill>
              </a:rPr>
              <a:t>delete_task</a:t>
            </a:r>
            <a:r>
              <a:rPr lang="en-US" sz="2200" dirty="0">
                <a:solidFill>
                  <a:schemeClr val="bg1"/>
                </a:solidFill>
              </a:rPr>
              <a:t>()</a:t>
            </a:r>
            <a:endParaRPr lang="tr-TR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 Deletes the selected task from the list. </a:t>
            </a:r>
            <a:endParaRPr lang="tr-TR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Shows a warning if no task is selected.</a:t>
            </a:r>
            <a:endParaRPr lang="tr-TR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E155F-87EB-3FBA-DD18-172F386EAD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30411" y="1448130"/>
            <a:ext cx="6533424" cy="477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38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198-1C52-3339-2D32-214975E1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598" y="195444"/>
            <a:ext cx="5421252" cy="686425"/>
          </a:xfrm>
        </p:spPr>
        <p:txBody>
          <a:bodyPr>
            <a:normAutofit fontScale="90000"/>
          </a:bodyPr>
          <a:lstStyle/>
          <a:p>
            <a:r>
              <a:rPr lang="tr-TR" sz="4300" dirty="0">
                <a:solidFill>
                  <a:srgbClr val="00B050"/>
                </a:solidFill>
              </a:rPr>
              <a:t>4- </a:t>
            </a:r>
            <a:r>
              <a:rPr lang="en-US" sz="4300" dirty="0">
                <a:solidFill>
                  <a:srgbClr val="00B050"/>
                </a:solidFill>
              </a:rPr>
              <a:t>Code explanation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2CE2CF-4BEB-9C3C-B60E-0C15052C7B13}"/>
              </a:ext>
            </a:extLst>
          </p:cNvPr>
          <p:cNvSpPr txBox="1"/>
          <p:nvPr/>
        </p:nvSpPr>
        <p:spPr>
          <a:xfrm>
            <a:off x="1038299" y="1640337"/>
            <a:ext cx="375008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200" dirty="0">
                <a:solidFill>
                  <a:srgbClr val="FFFF00"/>
                </a:solidFill>
              </a:rPr>
              <a:t>#4</a:t>
            </a:r>
            <a:r>
              <a:rPr lang="en-US" sz="2200" dirty="0">
                <a:solidFill>
                  <a:srgbClr val="FFFF00"/>
                </a:solidFill>
              </a:rPr>
              <a:t>: </a:t>
            </a:r>
            <a:r>
              <a:rPr lang="tr-TR" sz="2200" dirty="0">
                <a:solidFill>
                  <a:srgbClr val="FFFF00"/>
                </a:solidFill>
              </a:rPr>
              <a:t>Mark </a:t>
            </a:r>
            <a:r>
              <a:rPr lang="tr-TR" sz="2200" dirty="0" err="1">
                <a:solidFill>
                  <a:srgbClr val="FFFF00"/>
                </a:solidFill>
              </a:rPr>
              <a:t>Task</a:t>
            </a:r>
            <a:r>
              <a:rPr lang="tr-TR" sz="2200" dirty="0">
                <a:solidFill>
                  <a:srgbClr val="FFFF00"/>
                </a:solidFill>
              </a:rPr>
              <a:t> as </a:t>
            </a:r>
            <a:r>
              <a:rPr lang="tr-TR" sz="2200" dirty="0" err="1">
                <a:solidFill>
                  <a:srgbClr val="FFFF00"/>
                </a:solidFill>
              </a:rPr>
              <a:t>ompleted</a:t>
            </a:r>
            <a:r>
              <a:rPr lang="tr-TR" sz="2200" dirty="0">
                <a:solidFill>
                  <a:srgbClr val="FFFF00"/>
                </a:solidFill>
              </a:rPr>
              <a:t> 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Function: </a:t>
            </a:r>
            <a:r>
              <a:rPr lang="en-US" sz="2200" dirty="0" err="1">
                <a:solidFill>
                  <a:schemeClr val="bg1"/>
                </a:solidFill>
              </a:rPr>
              <a:t>mark_task_completed</a:t>
            </a:r>
            <a:r>
              <a:rPr lang="en-US" sz="2200" dirty="0">
                <a:solidFill>
                  <a:schemeClr val="bg1"/>
                </a:solidFill>
              </a:rPr>
              <a:t>()</a:t>
            </a:r>
            <a:endParaRPr lang="tr-TR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 Marks the selected task as completed. Updates the completed tasks count.</a:t>
            </a:r>
            <a:endParaRPr lang="tr-TR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 Shows a warning if no task is selected.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E155F-87EB-3FBA-DD18-172F386EAD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72145" y="1411522"/>
            <a:ext cx="6859568" cy="45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48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198-1C52-3339-2D32-214975E1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598" y="195444"/>
            <a:ext cx="5421252" cy="686425"/>
          </a:xfrm>
        </p:spPr>
        <p:txBody>
          <a:bodyPr>
            <a:normAutofit fontScale="90000"/>
          </a:bodyPr>
          <a:lstStyle/>
          <a:p>
            <a:r>
              <a:rPr lang="tr-TR" sz="4300" dirty="0">
                <a:solidFill>
                  <a:srgbClr val="00B050"/>
                </a:solidFill>
              </a:rPr>
              <a:t>4- </a:t>
            </a:r>
            <a:r>
              <a:rPr lang="en-US" sz="4300" dirty="0">
                <a:solidFill>
                  <a:srgbClr val="00B050"/>
                </a:solidFill>
              </a:rPr>
              <a:t>Code explanation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2CE2CF-4BEB-9C3C-B60E-0C15052C7B13}"/>
              </a:ext>
            </a:extLst>
          </p:cNvPr>
          <p:cNvSpPr txBox="1"/>
          <p:nvPr/>
        </p:nvSpPr>
        <p:spPr>
          <a:xfrm>
            <a:off x="947557" y="1640337"/>
            <a:ext cx="375008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200" dirty="0">
                <a:solidFill>
                  <a:srgbClr val="FFFF00"/>
                </a:solidFill>
              </a:rPr>
              <a:t>#5</a:t>
            </a:r>
            <a:r>
              <a:rPr lang="en-US" sz="2200" dirty="0">
                <a:solidFill>
                  <a:srgbClr val="FFFF00"/>
                </a:solidFill>
              </a:rPr>
              <a:t>: Refresh List 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Function: </a:t>
            </a:r>
            <a:r>
              <a:rPr lang="en-US" sz="2200" dirty="0" err="1">
                <a:solidFill>
                  <a:schemeClr val="bg1"/>
                </a:solidFill>
              </a:rPr>
              <a:t>mark_task_completed</a:t>
            </a:r>
            <a:r>
              <a:rPr lang="en-US" sz="2200" dirty="0">
                <a:solidFill>
                  <a:schemeClr val="bg1"/>
                </a:solidFill>
              </a:rPr>
              <a:t>()</a:t>
            </a:r>
            <a:endParaRPr lang="tr-TR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 Marks the selected task as completed. Updates the completed tasks count.</a:t>
            </a:r>
            <a:endParaRPr lang="tr-TR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 Shows a warning if no task is selected.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E155F-87EB-3FBA-DD18-172F386EAD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97643" y="1549595"/>
            <a:ext cx="6859568" cy="449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29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198-1C52-3339-2D32-214975E1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598" y="195444"/>
            <a:ext cx="6230950" cy="686425"/>
          </a:xfrm>
        </p:spPr>
        <p:txBody>
          <a:bodyPr>
            <a:normAutofit/>
          </a:bodyPr>
          <a:lstStyle/>
          <a:p>
            <a:r>
              <a:rPr lang="tr-TR" sz="4300" dirty="0">
                <a:solidFill>
                  <a:schemeClr val="accent2"/>
                </a:solidFill>
              </a:rPr>
              <a:t>5- How </a:t>
            </a:r>
            <a:r>
              <a:rPr lang="en-US" sz="4300" dirty="0">
                <a:solidFill>
                  <a:schemeClr val="accent2"/>
                </a:solidFill>
              </a:rPr>
              <a:t>to</a:t>
            </a:r>
            <a:r>
              <a:rPr lang="tr-TR" sz="4300" dirty="0">
                <a:solidFill>
                  <a:schemeClr val="accent2"/>
                </a:solidFill>
              </a:rPr>
              <a:t> </a:t>
            </a:r>
            <a:r>
              <a:rPr lang="en-US" sz="4300" dirty="0">
                <a:solidFill>
                  <a:schemeClr val="accent2"/>
                </a:solidFill>
              </a:rPr>
              <a:t>download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256A4-BFCB-A834-44EB-19293EDB5291}"/>
              </a:ext>
            </a:extLst>
          </p:cNvPr>
          <p:cNvSpPr txBox="1"/>
          <p:nvPr/>
        </p:nvSpPr>
        <p:spPr>
          <a:xfrm>
            <a:off x="1905582" y="1173823"/>
            <a:ext cx="573768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Go to -&gt;  </a:t>
            </a:r>
            <a:r>
              <a:rPr lang="en-US" sz="2200" dirty="0">
                <a:solidFill>
                  <a:schemeClr val="bg1"/>
                </a:solidFill>
                <a:hlinkClick r:id="rId2"/>
              </a:rPr>
              <a:t>https://github.com/BATU-25/To-Do-App</a:t>
            </a:r>
            <a:endParaRPr lang="en-US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Click on the Green </a:t>
            </a:r>
            <a:r>
              <a:rPr lang="en-US" sz="2200" dirty="0">
                <a:solidFill>
                  <a:srgbClr val="00B050"/>
                </a:solidFill>
              </a:rPr>
              <a:t>Code Icon</a:t>
            </a:r>
            <a:r>
              <a:rPr lang="en-US" sz="2200" dirty="0">
                <a:solidFill>
                  <a:schemeClr val="bg1"/>
                </a:solidFill>
              </a:rPr>
              <a:t> to find reach the download link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You will have the </a:t>
            </a:r>
          </a:p>
          <a:p>
            <a:pPr marL="914400" lvl="1" indent="-457200">
              <a:buFont typeface="+mj-lt"/>
              <a:buAutoNum type="alphaLcParenR"/>
            </a:pPr>
            <a:r>
              <a:rPr lang="tr-TR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To-Do List </a:t>
            </a:r>
            <a:r>
              <a:rPr lang="tr-TR" sz="2200" dirty="0">
                <a:solidFill>
                  <a:srgbClr val="FFFF00"/>
                </a:solidFill>
              </a:rPr>
              <a:t>Application</a:t>
            </a:r>
            <a:r>
              <a:rPr lang="tr-TR" sz="2200" dirty="0">
                <a:solidFill>
                  <a:schemeClr val="bg1"/>
                </a:solidFill>
              </a:rPr>
              <a:t> </a:t>
            </a:r>
          </a:p>
          <a:p>
            <a:pPr marL="914400" lvl="1" indent="-457200">
              <a:buFont typeface="+mj-lt"/>
              <a:buAutoNum type="alphaLcParenR"/>
            </a:pPr>
            <a:endParaRPr lang="tr-TR" sz="22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tr-TR" sz="2200" dirty="0">
                <a:solidFill>
                  <a:schemeClr val="bg1"/>
                </a:solidFill>
              </a:rPr>
              <a:t> </a:t>
            </a:r>
            <a:r>
              <a:rPr lang="tr-TR" sz="2200" dirty="0">
                <a:solidFill>
                  <a:srgbClr val="00B0F0"/>
                </a:solidFill>
              </a:rPr>
              <a:t>Source </a:t>
            </a:r>
            <a:r>
              <a:rPr lang="en-US" sz="2200" dirty="0">
                <a:solidFill>
                  <a:srgbClr val="00B0F0"/>
                </a:solidFill>
              </a:rPr>
              <a:t>Code</a:t>
            </a:r>
            <a:r>
              <a:rPr lang="tr-TR" sz="2200" dirty="0">
                <a:solidFill>
                  <a:srgbClr val="00B0F0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to check the Code yourself</a:t>
            </a:r>
          </a:p>
          <a:p>
            <a:pPr marL="914400" lvl="1" indent="-457200">
              <a:buFont typeface="+mj-lt"/>
              <a:buAutoNum type="alphaLcParenR"/>
            </a:pPr>
            <a:endParaRPr lang="tr-TR" sz="22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tr-TR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Find the </a:t>
            </a:r>
            <a:r>
              <a:rPr lang="tr-TR" sz="2200" dirty="0">
                <a:solidFill>
                  <a:schemeClr val="accent2"/>
                </a:solidFill>
              </a:rPr>
              <a:t>Presentation</a:t>
            </a:r>
            <a:r>
              <a:rPr lang="tr-TR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if you would like to read again </a:t>
            </a:r>
          </a:p>
          <a:p>
            <a:pPr lvl="1"/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328010-7C90-05A7-47A2-A72F1FF6C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687" y="600055"/>
            <a:ext cx="2571024" cy="25710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 descr="A logo of a company&#10;&#10;Description automatically generated">
            <a:extLst>
              <a:ext uri="{FF2B5EF4-FFF2-40B4-BE49-F238E27FC236}">
                <a16:creationId xmlns:a16="http://schemas.microsoft.com/office/drawing/2014/main" id="{8A860954-0F8C-0CC1-F464-31FBB330F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448" y="3121874"/>
            <a:ext cx="3457939" cy="345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34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31267-0F2D-B3FC-FFDE-FC5EB416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541" y="2017264"/>
            <a:ext cx="5181600" cy="2073105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FFFF00"/>
                </a:solidFill>
              </a:rPr>
              <a:t>Thanks For Listening </a:t>
            </a:r>
            <a:r>
              <a:rPr lang="tr-TR" sz="6000" dirty="0">
                <a:solidFill>
                  <a:srgbClr val="FFFF00"/>
                </a:solidFill>
              </a:rPr>
              <a:t>!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5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638EC8D-2F37-4411-F99D-892EA6D1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022" y="189314"/>
            <a:ext cx="5735943" cy="544452"/>
          </a:xfrm>
        </p:spPr>
        <p:txBody>
          <a:bodyPr>
            <a:noAutofit/>
          </a:bodyPr>
          <a:lstStyle/>
          <a:p>
            <a:pPr algn="ctr"/>
            <a:r>
              <a:rPr lang="en-US" sz="4000" u="sng" dirty="0"/>
              <a:t>Table of </a:t>
            </a:r>
            <a:r>
              <a:rPr lang="en-US" sz="4000" u="sng" dirty="0" err="1"/>
              <a:t>COntents</a:t>
            </a:r>
            <a:endParaRPr lang="en-US" sz="4000" u="sng" dirty="0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8E8E9EA9-4C2D-6FDE-EF03-70F33A79D0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01E595-6224-80F2-4E0D-A5C5B9868757}"/>
              </a:ext>
            </a:extLst>
          </p:cNvPr>
          <p:cNvSpPr txBox="1"/>
          <p:nvPr/>
        </p:nvSpPr>
        <p:spPr>
          <a:xfrm>
            <a:off x="3650321" y="1151727"/>
            <a:ext cx="4891343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FFFF00"/>
                </a:solidFill>
              </a:rPr>
              <a:t>1-</a:t>
            </a:r>
            <a:r>
              <a:rPr lang="en-US" sz="2500" dirty="0">
                <a:solidFill>
                  <a:schemeClr val="bg1"/>
                </a:solidFill>
              </a:rPr>
              <a:t>  </a:t>
            </a:r>
            <a:r>
              <a:rPr lang="en-US" sz="2800" dirty="0">
                <a:solidFill>
                  <a:schemeClr val="bg1"/>
                </a:solidFill>
              </a:rPr>
              <a:t>Purpose of the application</a:t>
            </a:r>
            <a:endParaRPr lang="tr-TR" sz="2800" dirty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2- </a:t>
            </a:r>
            <a:r>
              <a:rPr lang="en-US" sz="2800" dirty="0">
                <a:solidFill>
                  <a:schemeClr val="bg1"/>
                </a:solidFill>
              </a:rPr>
              <a:t> Technologies </a:t>
            </a:r>
            <a:r>
              <a:rPr lang="tr-TR" sz="2800" dirty="0">
                <a:solidFill>
                  <a:schemeClr val="bg1"/>
                </a:solidFill>
              </a:rPr>
              <a:t>U</a:t>
            </a:r>
            <a:r>
              <a:rPr lang="en-US" sz="2800" dirty="0">
                <a:solidFill>
                  <a:schemeClr val="bg1"/>
                </a:solidFill>
              </a:rPr>
              <a:t>sed</a:t>
            </a:r>
            <a:endParaRPr lang="tr-TR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2800" dirty="0">
                <a:solidFill>
                  <a:srgbClr val="00B0F0"/>
                </a:solidFill>
              </a:rPr>
              <a:t>3- </a:t>
            </a:r>
            <a:r>
              <a:rPr lang="en-US" sz="2800" dirty="0">
                <a:solidFill>
                  <a:schemeClr val="bg1"/>
                </a:solidFill>
              </a:rPr>
              <a:t> Features</a:t>
            </a:r>
            <a:endParaRPr lang="tr-TR" sz="2800" dirty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4-</a:t>
            </a:r>
            <a:r>
              <a:rPr lang="tr-TR" sz="2800" dirty="0">
                <a:solidFill>
                  <a:schemeClr val="bg1"/>
                </a:solidFill>
              </a:rPr>
              <a:t>  </a:t>
            </a:r>
            <a:r>
              <a:rPr lang="en-US" sz="2800" dirty="0">
                <a:solidFill>
                  <a:schemeClr val="bg1"/>
                </a:solidFill>
              </a:rPr>
              <a:t>Code</a:t>
            </a:r>
            <a:r>
              <a:rPr lang="tr-TR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Explanation</a:t>
            </a:r>
          </a:p>
          <a:p>
            <a:pPr algn="ctr"/>
            <a:r>
              <a:rPr lang="tr-TR" sz="28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tr-TR" sz="2800" dirty="0">
                <a:solidFill>
                  <a:schemeClr val="accent2"/>
                </a:solidFill>
              </a:rPr>
              <a:t>5-</a:t>
            </a:r>
            <a:r>
              <a:rPr lang="tr-TR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How to Download</a:t>
            </a:r>
          </a:p>
          <a:p>
            <a:pPr algn="ctr"/>
            <a:endParaRPr lang="tr-TR" sz="2800" dirty="0">
              <a:solidFill>
                <a:schemeClr val="bg1"/>
              </a:solidFill>
            </a:endParaRPr>
          </a:p>
          <a:p>
            <a:pPr algn="ctr"/>
            <a:r>
              <a:rPr lang="tr-TR" sz="2800" dirty="0">
                <a:solidFill>
                  <a:srgbClr val="FFFF00"/>
                </a:solidFill>
              </a:rPr>
              <a:t>6-</a:t>
            </a:r>
            <a:r>
              <a:rPr lang="tr-TR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Conclusion</a:t>
            </a:r>
          </a:p>
          <a:p>
            <a:pPr algn="ctr"/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30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198-1C52-3339-2D32-214975E1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598" y="195444"/>
            <a:ext cx="3466809" cy="686425"/>
          </a:xfrm>
        </p:spPr>
        <p:txBody>
          <a:bodyPr>
            <a:normAutofit/>
          </a:bodyPr>
          <a:lstStyle/>
          <a:p>
            <a:r>
              <a:rPr lang="tr-TR" sz="4300" dirty="0">
                <a:solidFill>
                  <a:srgbClr val="FFFF00"/>
                </a:solidFill>
              </a:rPr>
              <a:t>1- </a:t>
            </a:r>
            <a:r>
              <a:rPr lang="en-US" sz="4300" dirty="0">
                <a:solidFill>
                  <a:srgbClr val="FFFF00"/>
                </a:solidFill>
              </a:rPr>
              <a:t>Overview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256A4-BFCB-A834-44EB-19293EDB5291}"/>
              </a:ext>
            </a:extLst>
          </p:cNvPr>
          <p:cNvSpPr txBox="1"/>
          <p:nvPr/>
        </p:nvSpPr>
        <p:spPr>
          <a:xfrm>
            <a:off x="1982364" y="1194763"/>
            <a:ext cx="45021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all have a ton of to-do tasks in our days that often turn into complex piles that can't be sorted through.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To-Do List app is designed to help users efficiently </a:t>
            </a:r>
            <a:r>
              <a:rPr lang="en-US" dirty="0">
                <a:solidFill>
                  <a:srgbClr val="FFFF00"/>
                </a:solidFill>
              </a:rPr>
              <a:t>manage their daily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allows users to </a:t>
            </a:r>
            <a:r>
              <a:rPr lang="en-US" dirty="0">
                <a:solidFill>
                  <a:srgbClr val="FFFF00"/>
                </a:solidFill>
              </a:rPr>
              <a:t>add tasks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update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delete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>
                <a:solidFill>
                  <a:srgbClr val="FFFF00"/>
                </a:solidFill>
              </a:rPr>
              <a:t>mark tasks </a:t>
            </a:r>
            <a:r>
              <a:rPr lang="en-US" dirty="0">
                <a:solidFill>
                  <a:schemeClr val="bg1"/>
                </a:solidFill>
              </a:rPr>
              <a:t>as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also provides motivating feedback to the user by saving completed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With the to-do list application, you can </a:t>
            </a:r>
            <a:r>
              <a:rPr lang="en-US" dirty="0">
                <a:solidFill>
                  <a:srgbClr val="FFFF00"/>
                </a:solidFill>
              </a:rPr>
              <a:t>simplify your days </a:t>
            </a:r>
            <a:r>
              <a:rPr lang="en-US" dirty="0">
                <a:solidFill>
                  <a:schemeClr val="bg1"/>
                </a:solidFill>
              </a:rPr>
              <a:t>and turn them into a game!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78224FD-4C8C-CE97-7E04-ED7A9E56D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863" y="760836"/>
            <a:ext cx="3610317" cy="516173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310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1827-8110-4481-E05F-381CA205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5529" y="265245"/>
            <a:ext cx="6086694" cy="665483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FF0000"/>
                </a:solidFill>
              </a:rPr>
              <a:t>2- </a:t>
            </a:r>
            <a:r>
              <a:rPr lang="en-US" dirty="0">
                <a:solidFill>
                  <a:srgbClr val="FF0000"/>
                </a:solidFill>
              </a:rPr>
              <a:t>Technologies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use</a:t>
            </a:r>
            <a:r>
              <a:rPr lang="tr-TR" dirty="0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655EE89B-FBD0-8ED9-CC05-4B771CAEA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379" y="802717"/>
            <a:ext cx="2826547" cy="3095952"/>
          </a:xfrm>
          <a:prstGeom prst="rect">
            <a:avLst/>
          </a:prstGeom>
        </p:spPr>
      </p:pic>
      <p:pic>
        <p:nvPicPr>
          <p:cNvPr id="9" name="Picture 8" descr="A white feather on a black background&#10;&#10;Description automatically generated">
            <a:extLst>
              <a:ext uri="{FF2B5EF4-FFF2-40B4-BE49-F238E27FC236}">
                <a16:creationId xmlns:a16="http://schemas.microsoft.com/office/drawing/2014/main" id="{F4FFD5B2-5916-DB9A-F884-F65F90268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97513">
            <a:off x="9643743" y="3311793"/>
            <a:ext cx="2180635" cy="30261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E30600-E36B-2594-B887-1BFA88437182}"/>
              </a:ext>
            </a:extLst>
          </p:cNvPr>
          <p:cNvSpPr txBox="1"/>
          <p:nvPr/>
        </p:nvSpPr>
        <p:spPr>
          <a:xfrm>
            <a:off x="2184788" y="1291328"/>
            <a:ext cx="47255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To-Do List Application is developed using Python, a </a:t>
            </a:r>
            <a:r>
              <a:rPr lang="en-US" dirty="0">
                <a:solidFill>
                  <a:srgbClr val="FFFF00"/>
                </a:solidFill>
              </a:rPr>
              <a:t>high-level programming language</a:t>
            </a:r>
            <a:r>
              <a:rPr lang="en-US" dirty="0">
                <a:solidFill>
                  <a:schemeClr val="bg1"/>
                </a:solidFill>
              </a:rPr>
              <a:t> known for its readability and simplicity. </a:t>
            </a:r>
            <a:endParaRPr lang="tr-T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graphical user interface (GUI) of the application is built with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, a </a:t>
            </a:r>
            <a:r>
              <a:rPr lang="en-US" dirty="0">
                <a:solidFill>
                  <a:srgbClr val="FFFF00"/>
                </a:solidFill>
              </a:rPr>
              <a:t>standard GUI library in Python.</a:t>
            </a:r>
            <a:endParaRPr lang="tr-TR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 provides a </a:t>
            </a:r>
            <a:r>
              <a:rPr lang="en-US" dirty="0">
                <a:solidFill>
                  <a:srgbClr val="FFFF00"/>
                </a:solidFill>
              </a:rPr>
              <a:t>framework</a:t>
            </a:r>
            <a:r>
              <a:rPr lang="en-US" dirty="0">
                <a:solidFill>
                  <a:schemeClr val="bg1"/>
                </a:solidFill>
              </a:rPr>
              <a:t> to create windows, dialogs, buttons, and other GUI components with ease. </a:t>
            </a:r>
            <a:endParaRPr lang="tr-T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Additionally, the application uses </a:t>
            </a:r>
            <a:r>
              <a:rPr lang="en-US" dirty="0" err="1">
                <a:solidFill>
                  <a:schemeClr val="bg1"/>
                </a:solidFill>
              </a:rPr>
              <a:t>Tkinter's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messagebox</a:t>
            </a:r>
            <a:r>
              <a:rPr lang="en-US" dirty="0">
                <a:solidFill>
                  <a:schemeClr val="bg1"/>
                </a:solidFill>
              </a:rPr>
              <a:t> module to </a:t>
            </a:r>
            <a:r>
              <a:rPr lang="en-US" dirty="0">
                <a:solidFill>
                  <a:srgbClr val="FFFF00"/>
                </a:solidFill>
              </a:rPr>
              <a:t>display warning messages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tr-TR" dirty="0" err="1">
                <a:solidFill>
                  <a:schemeClr val="bg1"/>
                </a:solidFill>
              </a:rPr>
              <a:t>that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validated and </a:t>
            </a:r>
            <a:r>
              <a:rPr lang="en-US" dirty="0">
                <a:solidFill>
                  <a:srgbClr val="FFFF00"/>
                </a:solidFill>
              </a:rPr>
              <a:t>enhancing </a:t>
            </a:r>
            <a:r>
              <a:rPr lang="en-US" dirty="0">
                <a:solidFill>
                  <a:schemeClr val="bg1"/>
                </a:solidFill>
              </a:rPr>
              <a:t>the overall usability of the app. </a:t>
            </a:r>
          </a:p>
        </p:txBody>
      </p:sp>
    </p:spTree>
    <p:extLst>
      <p:ext uri="{BB962C8B-B14F-4D97-AF65-F5344CB8AC3E}">
        <p14:creationId xmlns:p14="http://schemas.microsoft.com/office/powerpoint/2010/main" val="211078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198-1C52-3339-2D32-214975E1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598" y="195444"/>
            <a:ext cx="3466809" cy="686425"/>
          </a:xfrm>
        </p:spPr>
        <p:txBody>
          <a:bodyPr>
            <a:normAutofit/>
          </a:bodyPr>
          <a:lstStyle/>
          <a:p>
            <a:r>
              <a:rPr lang="tr-TR" sz="4300" dirty="0">
                <a:solidFill>
                  <a:srgbClr val="00B0F0"/>
                </a:solidFill>
              </a:rPr>
              <a:t>3- </a:t>
            </a:r>
            <a:r>
              <a:rPr lang="en-US" sz="4300" dirty="0">
                <a:solidFill>
                  <a:srgbClr val="00B0F0"/>
                </a:solidFill>
              </a:rPr>
              <a:t>Features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256A4-BFCB-A834-44EB-19293EDB5291}"/>
              </a:ext>
            </a:extLst>
          </p:cNvPr>
          <p:cNvSpPr txBox="1"/>
          <p:nvPr/>
        </p:nvSpPr>
        <p:spPr>
          <a:xfrm>
            <a:off x="2045186" y="1382286"/>
            <a:ext cx="45021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E6EDF3"/>
                </a:solidFill>
                <a:effectLst/>
              </a:rPr>
              <a:t>The program consists of a </a:t>
            </a:r>
            <a:r>
              <a:rPr lang="en-US" sz="2000" b="0" i="0" dirty="0">
                <a:solidFill>
                  <a:srgbClr val="FFFF00"/>
                </a:solidFill>
                <a:effectLst/>
              </a:rPr>
              <a:t>main window</a:t>
            </a:r>
            <a:r>
              <a:rPr lang="en-US" sz="2000" b="0" i="0" dirty="0">
                <a:solidFill>
                  <a:srgbClr val="E6EDF3"/>
                </a:solidFill>
                <a:effectLst/>
              </a:rPr>
              <a:t> with an input widget for task entry.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E6EDF3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E6EDF3"/>
                </a:solidFill>
              </a:rPr>
              <a:t>A</a:t>
            </a:r>
            <a:r>
              <a:rPr lang="en-US" sz="2000" b="0" i="0" dirty="0">
                <a:solidFill>
                  <a:srgbClr val="E6EDF3"/>
                </a:solidFill>
                <a:effectLst/>
              </a:rPr>
              <a:t> list box for </a:t>
            </a:r>
            <a:r>
              <a:rPr lang="en-US" sz="2000" b="0" i="0" dirty="0">
                <a:solidFill>
                  <a:srgbClr val="FFFF00"/>
                </a:solidFill>
                <a:effectLst/>
              </a:rPr>
              <a:t>displaying tasks </a:t>
            </a:r>
            <a:r>
              <a:rPr lang="en-US" sz="2000" b="0" i="0" dirty="0">
                <a:solidFill>
                  <a:srgbClr val="E6EDF3"/>
                </a:solidFill>
                <a:effectLst/>
              </a:rPr>
              <a:t>and buttons for adding, updating, deleting and marking tasks as completed.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E6EDF3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E6EDF3"/>
                </a:solidFill>
                <a:effectLst/>
              </a:rPr>
              <a:t>The main modules include the GUI setup, task management methods</a:t>
            </a:r>
            <a:r>
              <a:rPr lang="tr-TR" sz="2000" dirty="0">
                <a:solidFill>
                  <a:srgbClr val="E6EDF3"/>
                </a:solidFill>
              </a:rPr>
              <a:t>:</a:t>
            </a:r>
          </a:p>
          <a:p>
            <a:pPr algn="l"/>
            <a:endParaRPr lang="tr-TR" sz="2000" dirty="0">
              <a:solidFill>
                <a:srgbClr val="E6EDF3"/>
              </a:solidFill>
            </a:endParaRPr>
          </a:p>
          <a:p>
            <a:pPr algn="l"/>
            <a:r>
              <a:rPr lang="en-US" sz="2000" b="0" i="0" dirty="0">
                <a:solidFill>
                  <a:srgbClr val="E6EDF3"/>
                </a:solidFill>
                <a:effectLst/>
              </a:rPr>
              <a:t>(</a:t>
            </a:r>
            <a:r>
              <a:rPr lang="en-US" sz="2000" b="0" i="0" dirty="0">
                <a:solidFill>
                  <a:srgbClr val="FFFF00"/>
                </a:solidFill>
                <a:effectLst/>
              </a:rPr>
              <a:t>add</a:t>
            </a:r>
            <a:r>
              <a:rPr lang="en-US" sz="2000" b="0" i="0" dirty="0">
                <a:solidFill>
                  <a:srgbClr val="E6EDF3"/>
                </a:solidFill>
                <a:effectLst/>
              </a:rPr>
              <a:t>, </a:t>
            </a:r>
            <a:r>
              <a:rPr lang="en-US" sz="2000" b="0" i="0" dirty="0">
                <a:solidFill>
                  <a:srgbClr val="FFFF00"/>
                </a:solidFill>
                <a:effectLst/>
              </a:rPr>
              <a:t>update</a:t>
            </a:r>
            <a:r>
              <a:rPr lang="en-US" sz="2000" b="0" i="0" dirty="0">
                <a:solidFill>
                  <a:srgbClr val="E6EDF3"/>
                </a:solidFill>
                <a:effectLst/>
              </a:rPr>
              <a:t>, </a:t>
            </a:r>
            <a:r>
              <a:rPr lang="en-US" sz="2000" b="0" i="0" dirty="0">
                <a:solidFill>
                  <a:srgbClr val="FFFF00"/>
                </a:solidFill>
                <a:effectLst/>
              </a:rPr>
              <a:t>delete</a:t>
            </a:r>
            <a:r>
              <a:rPr lang="en-US" sz="2000" b="0" i="0" dirty="0">
                <a:solidFill>
                  <a:srgbClr val="E6EDF3"/>
                </a:solidFill>
                <a:effectLst/>
              </a:rPr>
              <a:t>, </a:t>
            </a:r>
            <a:r>
              <a:rPr lang="en-US" sz="2000" b="0" i="0" dirty="0">
                <a:solidFill>
                  <a:srgbClr val="FFFF00"/>
                </a:solidFill>
                <a:effectLst/>
              </a:rPr>
              <a:t>mark as complete</a:t>
            </a:r>
            <a:r>
              <a:rPr lang="en-US" sz="2000" b="0" i="0" dirty="0">
                <a:solidFill>
                  <a:srgbClr val="E6EDF3"/>
                </a:solidFill>
                <a:effectLst/>
              </a:rPr>
              <a:t>) and a method to </a:t>
            </a:r>
            <a:r>
              <a:rPr lang="en-US" sz="2000" b="0" i="0" dirty="0">
                <a:solidFill>
                  <a:srgbClr val="FFFF00"/>
                </a:solidFill>
                <a:effectLst/>
              </a:rPr>
              <a:t>refresh</a:t>
            </a:r>
            <a:r>
              <a:rPr lang="en-US" sz="2000" b="0" i="0" dirty="0">
                <a:solidFill>
                  <a:srgbClr val="E6EDF3"/>
                </a:solidFill>
                <a:effectLst/>
              </a:rPr>
              <a:t> the list box.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2DEB2-DD87-A9D0-B4DA-383B7BD55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438" y="1358938"/>
            <a:ext cx="2482978" cy="247663"/>
          </a:xfrm>
          <a:prstGeom prst="rect">
            <a:avLst/>
          </a:prstGeom>
        </p:spPr>
      </p:pic>
      <p:pic>
        <p:nvPicPr>
          <p:cNvPr id="8" name="Picture 7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BF62CD43-665A-45C3-6859-96703401A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563" y="2885030"/>
            <a:ext cx="1934582" cy="15315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2C8EA1-4516-A7AF-D424-FAC344F72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119" y="5528201"/>
            <a:ext cx="1018771" cy="3659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A4F221-ED38-5F55-D0B3-22680CF9C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9299" y="5488584"/>
            <a:ext cx="1377515" cy="4055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CD0D15-6215-5774-04CC-94875891E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6795" y="6038105"/>
            <a:ext cx="1186330" cy="4055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5541BE-BCD6-14A4-6D4C-0A53F1584A4B}"/>
              </a:ext>
            </a:extLst>
          </p:cNvPr>
          <p:cNvSpPr txBox="1"/>
          <p:nvPr/>
        </p:nvSpPr>
        <p:spPr>
          <a:xfrm>
            <a:off x="7452635" y="416391"/>
            <a:ext cx="2282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Text box for </a:t>
            </a:r>
            <a:r>
              <a:rPr lang="en-US" sz="2200" u="sng" dirty="0">
                <a:solidFill>
                  <a:schemeClr val="bg1"/>
                </a:solidFill>
              </a:rPr>
              <a:t>Inputs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AFF87D-CF87-0985-0CC0-57E4AC1766FF}"/>
              </a:ext>
            </a:extLst>
          </p:cNvPr>
          <p:cNvSpPr txBox="1"/>
          <p:nvPr/>
        </p:nvSpPr>
        <p:spPr>
          <a:xfrm>
            <a:off x="7048004" y="1974229"/>
            <a:ext cx="35706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List</a:t>
            </a:r>
            <a:r>
              <a:rPr lang="tr-TR" sz="2200" dirty="0">
                <a:solidFill>
                  <a:schemeClr val="bg1"/>
                </a:solidFill>
              </a:rPr>
              <a:t> Box </a:t>
            </a:r>
            <a:r>
              <a:rPr lang="tr-TR" sz="2200" dirty="0" err="1">
                <a:solidFill>
                  <a:schemeClr val="bg1"/>
                </a:solidFill>
              </a:rPr>
              <a:t>to</a:t>
            </a:r>
            <a:r>
              <a:rPr lang="tr-TR" sz="2200" dirty="0">
                <a:solidFill>
                  <a:schemeClr val="bg1"/>
                </a:solidFill>
              </a:rPr>
              <a:t> </a:t>
            </a:r>
            <a:r>
              <a:rPr lang="tr-TR" sz="2200" dirty="0" err="1">
                <a:solidFill>
                  <a:schemeClr val="bg1"/>
                </a:solidFill>
              </a:rPr>
              <a:t>Display</a:t>
            </a:r>
            <a:r>
              <a:rPr lang="tr-TR" sz="2200" dirty="0">
                <a:solidFill>
                  <a:schemeClr val="bg1"/>
                </a:solidFill>
              </a:rPr>
              <a:t> </a:t>
            </a:r>
            <a:r>
              <a:rPr lang="tr-TR" sz="2200" dirty="0" err="1">
                <a:solidFill>
                  <a:schemeClr val="bg1"/>
                </a:solidFill>
              </a:rPr>
              <a:t>List</a:t>
            </a:r>
            <a:r>
              <a:rPr lang="tr-TR" sz="2200" dirty="0">
                <a:solidFill>
                  <a:schemeClr val="bg1"/>
                </a:solidFill>
              </a:rPr>
              <a:t> of </a:t>
            </a:r>
            <a:r>
              <a:rPr lang="tr-TR" sz="2200" u="sng" dirty="0" err="1">
                <a:solidFill>
                  <a:schemeClr val="bg1"/>
                </a:solidFill>
              </a:rPr>
              <a:t>Tasks</a:t>
            </a:r>
            <a:r>
              <a:rPr lang="tr-TR" sz="2200" u="sng" dirty="0">
                <a:solidFill>
                  <a:schemeClr val="bg1"/>
                </a:solidFill>
              </a:rPr>
              <a:t> </a:t>
            </a:r>
            <a:endParaRPr lang="en-US" sz="2200" u="sng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82CBC8-5262-CD78-C44F-7A53D66F7A46}"/>
              </a:ext>
            </a:extLst>
          </p:cNvPr>
          <p:cNvSpPr txBox="1"/>
          <p:nvPr/>
        </p:nvSpPr>
        <p:spPr>
          <a:xfrm>
            <a:off x="8123506" y="4587667"/>
            <a:ext cx="141961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200" dirty="0">
                <a:solidFill>
                  <a:schemeClr val="bg1"/>
                </a:solidFill>
              </a:rPr>
              <a:t>UI</a:t>
            </a:r>
            <a:r>
              <a:rPr lang="tr-TR" sz="2200" u="sng" dirty="0">
                <a:solidFill>
                  <a:schemeClr val="bg1"/>
                </a:solidFill>
              </a:rPr>
              <a:t> </a:t>
            </a:r>
            <a:r>
              <a:rPr lang="tr-TR" sz="2200" u="sng" dirty="0" err="1">
                <a:solidFill>
                  <a:schemeClr val="bg1"/>
                </a:solidFill>
              </a:rPr>
              <a:t>Buttons</a:t>
            </a:r>
            <a:endParaRPr lang="en-US" sz="2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4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198-1C52-3339-2D32-214975E1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598" y="195444"/>
            <a:ext cx="5421252" cy="686425"/>
          </a:xfrm>
        </p:spPr>
        <p:txBody>
          <a:bodyPr>
            <a:normAutofit fontScale="90000"/>
          </a:bodyPr>
          <a:lstStyle/>
          <a:p>
            <a:r>
              <a:rPr lang="tr-TR" sz="4300" dirty="0">
                <a:solidFill>
                  <a:srgbClr val="00B050"/>
                </a:solidFill>
              </a:rPr>
              <a:t>4- </a:t>
            </a:r>
            <a:r>
              <a:rPr lang="en-US" sz="4300" dirty="0">
                <a:solidFill>
                  <a:srgbClr val="00B050"/>
                </a:solidFill>
              </a:rPr>
              <a:t>Code explanation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2CE2CF-4BEB-9C3C-B60E-0C15052C7B13}"/>
              </a:ext>
            </a:extLst>
          </p:cNvPr>
          <p:cNvSpPr txBox="1"/>
          <p:nvPr/>
        </p:nvSpPr>
        <p:spPr>
          <a:xfrm>
            <a:off x="4165408" y="963260"/>
            <a:ext cx="336617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200" dirty="0">
                <a:solidFill>
                  <a:srgbClr val="FFFF00"/>
                </a:solidFill>
              </a:rPr>
              <a:t>#1</a:t>
            </a:r>
            <a:r>
              <a:rPr lang="en-US" sz="2200" dirty="0">
                <a:solidFill>
                  <a:srgbClr val="FFFF00"/>
                </a:solidFill>
              </a:rPr>
              <a:t>: </a:t>
            </a:r>
            <a:r>
              <a:rPr lang="tr-TR" sz="2200" dirty="0" err="1">
                <a:solidFill>
                  <a:srgbClr val="FFFF00"/>
                </a:solidFill>
              </a:rPr>
              <a:t>Creating</a:t>
            </a:r>
            <a:r>
              <a:rPr lang="tr-TR" sz="2200" dirty="0">
                <a:solidFill>
                  <a:srgbClr val="FFFF00"/>
                </a:solidFill>
              </a:rPr>
              <a:t> </a:t>
            </a:r>
            <a:r>
              <a:rPr lang="tr-TR" sz="2200" dirty="0" err="1">
                <a:solidFill>
                  <a:srgbClr val="FFFF00"/>
                </a:solidFill>
              </a:rPr>
              <a:t>the</a:t>
            </a:r>
            <a:r>
              <a:rPr lang="tr-TR" sz="2200" dirty="0">
                <a:solidFill>
                  <a:srgbClr val="FFFF00"/>
                </a:solidFill>
              </a:rPr>
              <a:t> </a:t>
            </a:r>
            <a:r>
              <a:rPr lang="tr-TR" sz="2200" dirty="0" err="1">
                <a:solidFill>
                  <a:srgbClr val="FFFF00"/>
                </a:solidFill>
              </a:rPr>
              <a:t>Canvas</a:t>
            </a:r>
            <a:r>
              <a:rPr lang="tr-TR" sz="2200" dirty="0">
                <a:solidFill>
                  <a:srgbClr val="FFFF00"/>
                </a:solidFill>
              </a:rPr>
              <a:t> 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tr-TR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0750127-2FB0-CF9F-B086-9C2B32606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478" y="1643063"/>
            <a:ext cx="6525145" cy="435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3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198-1C52-3339-2D32-214975E1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598" y="195444"/>
            <a:ext cx="5421252" cy="686425"/>
          </a:xfrm>
        </p:spPr>
        <p:txBody>
          <a:bodyPr>
            <a:normAutofit fontScale="90000"/>
          </a:bodyPr>
          <a:lstStyle/>
          <a:p>
            <a:r>
              <a:rPr lang="tr-TR" sz="4300" dirty="0">
                <a:solidFill>
                  <a:srgbClr val="00B050"/>
                </a:solidFill>
              </a:rPr>
              <a:t>4- </a:t>
            </a:r>
            <a:r>
              <a:rPr lang="en-US" sz="4300" dirty="0">
                <a:solidFill>
                  <a:srgbClr val="00B050"/>
                </a:solidFill>
              </a:rPr>
              <a:t>Code explanation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2CE2CF-4BEB-9C3C-B60E-0C15052C7B13}"/>
              </a:ext>
            </a:extLst>
          </p:cNvPr>
          <p:cNvSpPr txBox="1"/>
          <p:nvPr/>
        </p:nvSpPr>
        <p:spPr>
          <a:xfrm>
            <a:off x="4137487" y="881869"/>
            <a:ext cx="336617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200" dirty="0">
                <a:solidFill>
                  <a:srgbClr val="FFFF00"/>
                </a:solidFill>
              </a:rPr>
              <a:t>#2</a:t>
            </a:r>
            <a:r>
              <a:rPr lang="en-US" sz="2200" dirty="0">
                <a:solidFill>
                  <a:srgbClr val="FFFF00"/>
                </a:solidFill>
              </a:rPr>
              <a:t>: </a:t>
            </a:r>
            <a:r>
              <a:rPr lang="tr-TR" sz="2200" dirty="0" err="1">
                <a:solidFill>
                  <a:srgbClr val="FFFF00"/>
                </a:solidFill>
              </a:rPr>
              <a:t>Coloring</a:t>
            </a:r>
            <a:r>
              <a:rPr lang="tr-TR" sz="2200" dirty="0">
                <a:solidFill>
                  <a:srgbClr val="FFFF00"/>
                </a:solidFill>
              </a:rPr>
              <a:t> </a:t>
            </a:r>
            <a:r>
              <a:rPr lang="tr-TR" sz="2200" dirty="0" err="1">
                <a:solidFill>
                  <a:srgbClr val="FFFF00"/>
                </a:solidFill>
              </a:rPr>
              <a:t>the</a:t>
            </a:r>
            <a:r>
              <a:rPr lang="tr-TR" sz="2200" dirty="0">
                <a:solidFill>
                  <a:srgbClr val="FFFF00"/>
                </a:solidFill>
              </a:rPr>
              <a:t> </a:t>
            </a:r>
            <a:r>
              <a:rPr lang="tr-TR" sz="2200" dirty="0" err="1">
                <a:solidFill>
                  <a:srgbClr val="FFFF00"/>
                </a:solidFill>
              </a:rPr>
              <a:t>Labels</a:t>
            </a:r>
            <a:endParaRPr lang="tr-TR" sz="2200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tr-TR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750127-2FB0-CF9F-B086-9C2B326066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30339" y="1568294"/>
            <a:ext cx="7131321" cy="499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5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198-1C52-3339-2D32-214975E1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598" y="195444"/>
            <a:ext cx="5421252" cy="686425"/>
          </a:xfrm>
        </p:spPr>
        <p:txBody>
          <a:bodyPr>
            <a:normAutofit fontScale="90000"/>
          </a:bodyPr>
          <a:lstStyle/>
          <a:p>
            <a:r>
              <a:rPr lang="tr-TR" sz="4300" dirty="0">
                <a:solidFill>
                  <a:srgbClr val="00B050"/>
                </a:solidFill>
              </a:rPr>
              <a:t>4- </a:t>
            </a:r>
            <a:r>
              <a:rPr lang="en-US" sz="4300" dirty="0">
                <a:solidFill>
                  <a:srgbClr val="00B050"/>
                </a:solidFill>
              </a:rPr>
              <a:t>Code explanation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2CE2CF-4BEB-9C3C-B60E-0C15052C7B13}"/>
              </a:ext>
            </a:extLst>
          </p:cNvPr>
          <p:cNvSpPr txBox="1"/>
          <p:nvPr/>
        </p:nvSpPr>
        <p:spPr>
          <a:xfrm>
            <a:off x="3807236" y="863298"/>
            <a:ext cx="254397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200" dirty="0">
                <a:solidFill>
                  <a:srgbClr val="FFFF00"/>
                </a:solidFill>
              </a:rPr>
              <a:t>#3</a:t>
            </a:r>
            <a:r>
              <a:rPr lang="en-US" sz="2200" dirty="0">
                <a:solidFill>
                  <a:srgbClr val="FFFF00"/>
                </a:solidFill>
              </a:rPr>
              <a:t>: </a:t>
            </a:r>
            <a:r>
              <a:rPr lang="tr-TR" sz="2200" dirty="0" err="1">
                <a:solidFill>
                  <a:srgbClr val="FFFF00"/>
                </a:solidFill>
              </a:rPr>
              <a:t>Adding</a:t>
            </a:r>
            <a:r>
              <a:rPr lang="tr-TR" sz="2200" dirty="0">
                <a:solidFill>
                  <a:srgbClr val="FFFF00"/>
                </a:solidFill>
              </a:rPr>
              <a:t> </a:t>
            </a:r>
            <a:r>
              <a:rPr lang="tr-TR" sz="2200" dirty="0" err="1">
                <a:solidFill>
                  <a:srgbClr val="FFFF00"/>
                </a:solidFill>
              </a:rPr>
              <a:t>Buttons</a:t>
            </a:r>
            <a:r>
              <a:rPr lang="tr-TR" sz="2200" dirty="0">
                <a:solidFill>
                  <a:srgbClr val="FFFF00"/>
                </a:solidFill>
              </a:rPr>
              <a:t> 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tr-TR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750127-2FB0-CF9F-B086-9C2B326066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24537" y="1609676"/>
            <a:ext cx="7595569" cy="483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6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198-1C52-3339-2D32-214975E1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598" y="195444"/>
            <a:ext cx="5421252" cy="686425"/>
          </a:xfrm>
        </p:spPr>
        <p:txBody>
          <a:bodyPr>
            <a:normAutofit fontScale="90000"/>
          </a:bodyPr>
          <a:lstStyle/>
          <a:p>
            <a:r>
              <a:rPr lang="tr-TR" sz="4300" dirty="0">
                <a:solidFill>
                  <a:srgbClr val="00B050"/>
                </a:solidFill>
              </a:rPr>
              <a:t>4- </a:t>
            </a:r>
            <a:r>
              <a:rPr lang="en-US" sz="4300" dirty="0">
                <a:solidFill>
                  <a:srgbClr val="00B050"/>
                </a:solidFill>
              </a:rPr>
              <a:t>Code explanation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1976D6-D650-5236-1CEE-51D68CBFA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562" y="1418692"/>
            <a:ext cx="6759001" cy="50209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2CE2CF-4BEB-9C3C-B60E-0C15052C7B13}"/>
              </a:ext>
            </a:extLst>
          </p:cNvPr>
          <p:cNvSpPr txBox="1"/>
          <p:nvPr/>
        </p:nvSpPr>
        <p:spPr>
          <a:xfrm>
            <a:off x="1226764" y="1605434"/>
            <a:ext cx="3750086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200" dirty="0">
                <a:solidFill>
                  <a:srgbClr val="FFFF00"/>
                </a:solidFill>
              </a:rPr>
              <a:t>#1</a:t>
            </a:r>
            <a:r>
              <a:rPr lang="en-US" sz="2200" dirty="0">
                <a:solidFill>
                  <a:srgbClr val="FFFF00"/>
                </a:solidFill>
              </a:rPr>
              <a:t>: Add</a:t>
            </a:r>
            <a:r>
              <a:rPr lang="tr-TR" sz="2200" dirty="0">
                <a:solidFill>
                  <a:srgbClr val="FFFF00"/>
                </a:solidFill>
              </a:rPr>
              <a:t> T</a:t>
            </a:r>
            <a:r>
              <a:rPr lang="en-US" sz="2200" dirty="0">
                <a:solidFill>
                  <a:srgbClr val="FFFF00"/>
                </a:solidFill>
              </a:rPr>
              <a:t>ask </a:t>
            </a:r>
            <a:r>
              <a:rPr lang="tr-TR" sz="2200" dirty="0">
                <a:solidFill>
                  <a:srgbClr val="FFFF00"/>
                </a:solidFill>
              </a:rPr>
              <a:t>M</a:t>
            </a:r>
            <a:r>
              <a:rPr lang="en-US" sz="2200" dirty="0" err="1">
                <a:solidFill>
                  <a:srgbClr val="FFFF00"/>
                </a:solidFill>
              </a:rPr>
              <a:t>ethod</a:t>
            </a:r>
            <a:r>
              <a:rPr lang="en-US" sz="2200" dirty="0">
                <a:solidFill>
                  <a:srgbClr val="FFFF00"/>
                </a:solidFill>
              </a:rPr>
              <a:t>:</a:t>
            </a:r>
            <a:endParaRPr lang="tr-TR" sz="2200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Function: </a:t>
            </a:r>
            <a:r>
              <a:rPr lang="en-US" sz="2200" dirty="0" err="1">
                <a:solidFill>
                  <a:schemeClr val="bg1"/>
                </a:solidFill>
              </a:rPr>
              <a:t>add_task</a:t>
            </a:r>
            <a:r>
              <a:rPr lang="en-US" sz="2200" dirty="0">
                <a:solidFill>
                  <a:schemeClr val="bg1"/>
                </a:solidFill>
              </a:rPr>
              <a:t>()</a:t>
            </a:r>
            <a:endParaRPr lang="tr-TR" sz="2200" dirty="0">
              <a:solidFill>
                <a:schemeClr val="bg1"/>
              </a:solidFill>
            </a:endParaRPr>
          </a:p>
          <a:p>
            <a:endParaRPr lang="tr-TR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Ensures the task entry is not empty. </a:t>
            </a:r>
            <a:endParaRPr lang="tr-TR" sz="2200" dirty="0">
              <a:solidFill>
                <a:schemeClr val="bg1"/>
              </a:solidFill>
            </a:endParaRPr>
          </a:p>
          <a:p>
            <a:endParaRPr lang="tr-TR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Adds the task to the list and updates the </a:t>
            </a:r>
            <a:r>
              <a:rPr lang="en-US" sz="2200" dirty="0" err="1">
                <a:solidFill>
                  <a:schemeClr val="bg1"/>
                </a:solidFill>
              </a:rPr>
              <a:t>listbox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endParaRPr lang="tr-TR" sz="2200" dirty="0">
              <a:solidFill>
                <a:schemeClr val="bg1"/>
              </a:solidFill>
            </a:endParaRPr>
          </a:p>
          <a:p>
            <a:endParaRPr lang="tr-TR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Shows a warning if the entry is empty.</a:t>
            </a:r>
            <a:endParaRPr lang="tr-TR" sz="2200" dirty="0">
              <a:solidFill>
                <a:schemeClr val="bg1"/>
              </a:solidFill>
            </a:endParaRPr>
          </a:p>
          <a:p>
            <a:endParaRPr lang="tr-TR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323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{79E0B997-DA34-4D11-B9D3-72D53516DC0B}tf22318419_win32</Template>
  <TotalTime>157</TotalTime>
  <Words>581</Words>
  <Application>Microsoft Office PowerPoint</Application>
  <PresentationFormat>Widescreen</PresentationFormat>
  <Paragraphs>107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Custom</vt:lpstr>
      <vt:lpstr>TO-DO Lıst Applıcatıon wıth Python by Batuhan Kurt -ICS4U</vt:lpstr>
      <vt:lpstr>Table of COntents</vt:lpstr>
      <vt:lpstr>1- Overview </vt:lpstr>
      <vt:lpstr>2- Technologies used</vt:lpstr>
      <vt:lpstr>3- Features </vt:lpstr>
      <vt:lpstr>4- Code explanation </vt:lpstr>
      <vt:lpstr>4- Code explanation </vt:lpstr>
      <vt:lpstr>4- Code explanation </vt:lpstr>
      <vt:lpstr>4- Code explanation </vt:lpstr>
      <vt:lpstr>4- Code explanation </vt:lpstr>
      <vt:lpstr>4- Code explanation </vt:lpstr>
      <vt:lpstr>4- Code explanation </vt:lpstr>
      <vt:lpstr>4- Code explanation </vt:lpstr>
      <vt:lpstr>5- How to download </vt:lpstr>
      <vt:lpstr>Thanks For Listening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Batu Kurt</dc:creator>
  <cp:lastModifiedBy>Batu Kurt</cp:lastModifiedBy>
  <cp:revision>31</cp:revision>
  <dcterms:created xsi:type="dcterms:W3CDTF">2024-06-10T22:14:52Z</dcterms:created>
  <dcterms:modified xsi:type="dcterms:W3CDTF">2024-06-11T21:17:46Z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