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8288000" cy="10287000"/>
  <p:notesSz cx="6858000" cy="9144000"/>
  <p:embeddedFontLst>
    <p:embeddedFont>
      <p:font typeface="Agrandir Grand" panose="020B0604020202020204" charset="0"/>
      <p:regular r:id="rId29"/>
    </p:embeddedFont>
    <p:embeddedFont>
      <p:font typeface="Agrandir Grand Bold" panose="020B0604020202020204" charset="0"/>
      <p:regular r:id="rId30"/>
    </p:embeddedFont>
    <p:embeddedFont>
      <p:font typeface="Agrandir Grand Medium" panose="020B0604020202020204" charset="0"/>
      <p:regular r:id="rId31"/>
    </p:embeddedFont>
    <p:embeddedFont>
      <p:font typeface="Agrandir Grand Thin Italics" panose="020B0604020202020204" charset="0"/>
      <p:regular r:id="rId32"/>
    </p:embeddedFont>
    <p:embeddedFont>
      <p:font typeface="Agrandir Medium" panose="020B0604020202020204" charset="0"/>
      <p:regular r:id="rId33"/>
    </p:embeddedFont>
    <p:embeddedFont>
      <p:font typeface="Agrandir Narrow" panose="020B0604020202020204" charset="0"/>
      <p:regular r:id="rId34"/>
    </p:embeddedFont>
    <p:embeddedFont>
      <p:font typeface="Agrandir Narrow Italics" panose="020B0604020202020204" charset="0"/>
      <p:regular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nva Sans Bold" panose="020B0604020202020204" charset="0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3.svg"/><Relationship Id="rId5" Type="http://schemas.openxmlformats.org/officeDocument/2006/relationships/image" Target="../media/image9.sv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23282" y="5943205"/>
            <a:ext cx="2336018" cy="2906399"/>
          </a:xfrm>
          <a:custGeom>
            <a:avLst/>
            <a:gdLst/>
            <a:ahLst/>
            <a:cxnLst/>
            <a:rect l="l" t="t" r="r" b="b"/>
            <a:pathLst>
              <a:path w="2336018" h="2906399">
                <a:moveTo>
                  <a:pt x="0" y="0"/>
                </a:moveTo>
                <a:lnTo>
                  <a:pt x="2336018" y="0"/>
                </a:lnTo>
                <a:lnTo>
                  <a:pt x="2336018" y="2906399"/>
                </a:lnTo>
                <a:lnTo>
                  <a:pt x="0" y="29063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4532828" y="922885"/>
            <a:ext cx="866739" cy="1078369"/>
          </a:xfrm>
          <a:custGeom>
            <a:avLst/>
            <a:gdLst/>
            <a:ahLst/>
            <a:cxnLst/>
            <a:rect l="l" t="t" r="r" b="b"/>
            <a:pathLst>
              <a:path w="866739" h="1078369">
                <a:moveTo>
                  <a:pt x="0" y="0"/>
                </a:moveTo>
                <a:lnTo>
                  <a:pt x="866740" y="0"/>
                </a:lnTo>
                <a:lnTo>
                  <a:pt x="866740" y="1078369"/>
                </a:lnTo>
                <a:lnTo>
                  <a:pt x="0" y="1078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538867" y="2823635"/>
            <a:ext cx="11210265" cy="1769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477"/>
              </a:lnSpc>
              <a:spcBef>
                <a:spcPct val="0"/>
              </a:spcBef>
            </a:pPr>
            <a:r>
              <a:rPr lang="en-US" sz="8912">
                <a:solidFill>
                  <a:srgbClr val="FFFFFF"/>
                </a:solidFill>
                <a:latin typeface="Agrandir Grand Medium"/>
              </a:rPr>
              <a:t>NATURAL 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538867" y="4173871"/>
            <a:ext cx="10965548" cy="3345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477"/>
              </a:lnSpc>
              <a:spcBef>
                <a:spcPct val="0"/>
              </a:spcBef>
            </a:pPr>
            <a:r>
              <a:rPr lang="en-US" sz="8912">
                <a:solidFill>
                  <a:srgbClr val="FFFFFF"/>
                </a:solidFill>
                <a:latin typeface="Agrandir Grand Thin Italics"/>
              </a:rPr>
              <a:t>LANGUAGE PROCESSING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555410" y="7855742"/>
            <a:ext cx="9573644" cy="92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579"/>
              </a:lnSpc>
              <a:spcBef>
                <a:spcPct val="0"/>
              </a:spcBef>
            </a:pPr>
            <a:r>
              <a:rPr lang="en-US" sz="4699">
                <a:solidFill>
                  <a:srgbClr val="FFFFFF"/>
                </a:solidFill>
                <a:latin typeface="Agrandir Narrow"/>
              </a:rPr>
              <a:t>Lara WEHBE - AI Engineer</a:t>
            </a:r>
          </a:p>
        </p:txBody>
      </p:sp>
      <p:sp>
        <p:nvSpPr>
          <p:cNvPr id="8" name="TextBox 8"/>
          <p:cNvSpPr txBox="1"/>
          <p:nvPr/>
        </p:nvSpPr>
        <p:spPr>
          <a:xfrm rot="-5400000">
            <a:off x="875304" y="4923790"/>
            <a:ext cx="1332335" cy="439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Agrandir Narrow"/>
              </a:rPr>
              <a:t>MODERN</a:t>
            </a:r>
          </a:p>
        </p:txBody>
      </p:sp>
      <p:sp>
        <p:nvSpPr>
          <p:cNvPr id="9" name="TextBox 9"/>
          <p:cNvSpPr txBox="1"/>
          <p:nvPr/>
        </p:nvSpPr>
        <p:spPr>
          <a:xfrm rot="-5400000">
            <a:off x="875304" y="7551524"/>
            <a:ext cx="1332335" cy="439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Agrandir Narrow"/>
              </a:rPr>
              <a:t>MODERN</a:t>
            </a:r>
          </a:p>
        </p:txBody>
      </p:sp>
      <p:sp>
        <p:nvSpPr>
          <p:cNvPr id="10" name="TextBox 10"/>
          <p:cNvSpPr txBox="1"/>
          <p:nvPr/>
        </p:nvSpPr>
        <p:spPr>
          <a:xfrm rot="-5400000">
            <a:off x="875304" y="2299560"/>
            <a:ext cx="1332335" cy="439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Agrandir Narrow"/>
              </a:rPr>
              <a:t>MODERN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7423" y="1028700"/>
            <a:ext cx="1113158" cy="1384956"/>
          </a:xfrm>
          <a:custGeom>
            <a:avLst/>
            <a:gdLst/>
            <a:ahLst/>
            <a:cxnLst/>
            <a:rect l="l" t="t" r="r" b="b"/>
            <a:pathLst>
              <a:path w="1113158" h="1384956">
                <a:moveTo>
                  <a:pt x="0" y="0"/>
                </a:moveTo>
                <a:lnTo>
                  <a:pt x="1113158" y="0"/>
                </a:lnTo>
                <a:lnTo>
                  <a:pt x="1113158" y="1384956"/>
                </a:lnTo>
                <a:lnTo>
                  <a:pt x="0" y="13849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5838491" y="8166214"/>
            <a:ext cx="973266" cy="1210906"/>
          </a:xfrm>
          <a:custGeom>
            <a:avLst/>
            <a:gdLst/>
            <a:ahLst/>
            <a:cxnLst/>
            <a:rect l="l" t="t" r="r" b="b"/>
            <a:pathLst>
              <a:path w="973266" h="1210906">
                <a:moveTo>
                  <a:pt x="0" y="0"/>
                </a:moveTo>
                <a:lnTo>
                  <a:pt x="973266" y="0"/>
                </a:lnTo>
                <a:lnTo>
                  <a:pt x="973266" y="1210906"/>
                </a:lnTo>
                <a:lnTo>
                  <a:pt x="0" y="1210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710705" y="2661942"/>
            <a:ext cx="9642981" cy="6596358"/>
          </a:xfrm>
          <a:custGeom>
            <a:avLst/>
            <a:gdLst/>
            <a:ahLst/>
            <a:cxnLst/>
            <a:rect l="l" t="t" r="r" b="b"/>
            <a:pathLst>
              <a:path w="9642981" h="6596358">
                <a:moveTo>
                  <a:pt x="0" y="0"/>
                </a:moveTo>
                <a:lnTo>
                  <a:pt x="9642980" y="0"/>
                </a:lnTo>
                <a:lnTo>
                  <a:pt x="9642980" y="6596358"/>
                </a:lnTo>
                <a:lnTo>
                  <a:pt x="0" y="65963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404983" y="1056333"/>
            <a:ext cx="9478034" cy="1072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400">
                <a:solidFill>
                  <a:srgbClr val="FFFFFF"/>
                </a:solidFill>
                <a:latin typeface="Agrandir Grand Medium"/>
              </a:rPr>
              <a:t>NLP APPLICATIONS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7423" y="1028700"/>
            <a:ext cx="1113158" cy="1384956"/>
          </a:xfrm>
          <a:custGeom>
            <a:avLst/>
            <a:gdLst/>
            <a:ahLst/>
            <a:cxnLst/>
            <a:rect l="l" t="t" r="r" b="b"/>
            <a:pathLst>
              <a:path w="1113158" h="1384956">
                <a:moveTo>
                  <a:pt x="0" y="0"/>
                </a:moveTo>
                <a:lnTo>
                  <a:pt x="1113158" y="0"/>
                </a:lnTo>
                <a:lnTo>
                  <a:pt x="1113158" y="1384956"/>
                </a:lnTo>
                <a:lnTo>
                  <a:pt x="0" y="13849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5838491" y="8166214"/>
            <a:ext cx="973266" cy="1210906"/>
          </a:xfrm>
          <a:custGeom>
            <a:avLst/>
            <a:gdLst/>
            <a:ahLst/>
            <a:cxnLst/>
            <a:rect l="l" t="t" r="r" b="b"/>
            <a:pathLst>
              <a:path w="973266" h="1210906">
                <a:moveTo>
                  <a:pt x="0" y="0"/>
                </a:moveTo>
                <a:lnTo>
                  <a:pt x="973266" y="0"/>
                </a:lnTo>
                <a:lnTo>
                  <a:pt x="973266" y="1210906"/>
                </a:lnTo>
                <a:lnTo>
                  <a:pt x="0" y="1210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404983" y="1932357"/>
            <a:ext cx="10020316" cy="8126595"/>
          </a:xfrm>
          <a:custGeom>
            <a:avLst/>
            <a:gdLst/>
            <a:ahLst/>
            <a:cxnLst/>
            <a:rect l="l" t="t" r="r" b="b"/>
            <a:pathLst>
              <a:path w="10020316" h="8126595">
                <a:moveTo>
                  <a:pt x="0" y="0"/>
                </a:moveTo>
                <a:lnTo>
                  <a:pt x="10020316" y="0"/>
                </a:lnTo>
                <a:lnTo>
                  <a:pt x="10020316" y="8126595"/>
                </a:lnTo>
                <a:lnTo>
                  <a:pt x="0" y="81265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404983" y="363855"/>
            <a:ext cx="9478034" cy="1072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400">
                <a:solidFill>
                  <a:srgbClr val="FFFFFF"/>
                </a:solidFill>
                <a:latin typeface="Agrandir Grand Medium"/>
              </a:rPr>
              <a:t>NLP APPLICATIONS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7423" y="1028700"/>
            <a:ext cx="1113158" cy="1384956"/>
          </a:xfrm>
          <a:custGeom>
            <a:avLst/>
            <a:gdLst/>
            <a:ahLst/>
            <a:cxnLst/>
            <a:rect l="l" t="t" r="r" b="b"/>
            <a:pathLst>
              <a:path w="1113158" h="1384956">
                <a:moveTo>
                  <a:pt x="0" y="0"/>
                </a:moveTo>
                <a:lnTo>
                  <a:pt x="1113158" y="0"/>
                </a:lnTo>
                <a:lnTo>
                  <a:pt x="1113158" y="1384956"/>
                </a:lnTo>
                <a:lnTo>
                  <a:pt x="0" y="13849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5838491" y="8166214"/>
            <a:ext cx="973266" cy="1210906"/>
          </a:xfrm>
          <a:custGeom>
            <a:avLst/>
            <a:gdLst/>
            <a:ahLst/>
            <a:cxnLst/>
            <a:rect l="l" t="t" r="r" b="b"/>
            <a:pathLst>
              <a:path w="973266" h="1210906">
                <a:moveTo>
                  <a:pt x="0" y="0"/>
                </a:moveTo>
                <a:lnTo>
                  <a:pt x="973266" y="0"/>
                </a:lnTo>
                <a:lnTo>
                  <a:pt x="973266" y="1210906"/>
                </a:lnTo>
                <a:lnTo>
                  <a:pt x="0" y="1210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907577" y="2702728"/>
            <a:ext cx="12472845" cy="4881545"/>
          </a:xfrm>
          <a:custGeom>
            <a:avLst/>
            <a:gdLst/>
            <a:ahLst/>
            <a:cxnLst/>
            <a:rect l="l" t="t" r="r" b="b"/>
            <a:pathLst>
              <a:path w="12472845" h="4881545">
                <a:moveTo>
                  <a:pt x="0" y="0"/>
                </a:moveTo>
                <a:lnTo>
                  <a:pt x="12472846" y="0"/>
                </a:lnTo>
                <a:lnTo>
                  <a:pt x="12472846" y="4881544"/>
                </a:lnTo>
                <a:lnTo>
                  <a:pt x="0" y="48815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216136" y="502941"/>
            <a:ext cx="9478034" cy="1666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grandir Grand Medium"/>
              </a:rPr>
              <a:t>NLP APPLICATIONS -ASR 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grandir Grand Medium"/>
              </a:rPr>
              <a:t>AUTOMATIC SPEECH RECOGNITION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grandir Grand Medium"/>
              </a:rPr>
              <a:t>STT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7423" y="1028700"/>
            <a:ext cx="1113158" cy="1384956"/>
          </a:xfrm>
          <a:custGeom>
            <a:avLst/>
            <a:gdLst/>
            <a:ahLst/>
            <a:cxnLst/>
            <a:rect l="l" t="t" r="r" b="b"/>
            <a:pathLst>
              <a:path w="1113158" h="1384956">
                <a:moveTo>
                  <a:pt x="0" y="0"/>
                </a:moveTo>
                <a:lnTo>
                  <a:pt x="1113158" y="0"/>
                </a:lnTo>
                <a:lnTo>
                  <a:pt x="1113158" y="1384956"/>
                </a:lnTo>
                <a:lnTo>
                  <a:pt x="0" y="13849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5838491" y="8166214"/>
            <a:ext cx="973266" cy="1210906"/>
          </a:xfrm>
          <a:custGeom>
            <a:avLst/>
            <a:gdLst/>
            <a:ahLst/>
            <a:cxnLst/>
            <a:rect l="l" t="t" r="r" b="b"/>
            <a:pathLst>
              <a:path w="973266" h="1210906">
                <a:moveTo>
                  <a:pt x="0" y="0"/>
                </a:moveTo>
                <a:lnTo>
                  <a:pt x="973266" y="0"/>
                </a:lnTo>
                <a:lnTo>
                  <a:pt x="973266" y="1210906"/>
                </a:lnTo>
                <a:lnTo>
                  <a:pt x="0" y="1210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057023" y="2243820"/>
            <a:ext cx="12173954" cy="6337425"/>
          </a:xfrm>
          <a:custGeom>
            <a:avLst/>
            <a:gdLst/>
            <a:ahLst/>
            <a:cxnLst/>
            <a:rect l="l" t="t" r="r" b="b"/>
            <a:pathLst>
              <a:path w="12173954" h="6337425">
                <a:moveTo>
                  <a:pt x="0" y="0"/>
                </a:moveTo>
                <a:lnTo>
                  <a:pt x="12173954" y="0"/>
                </a:lnTo>
                <a:lnTo>
                  <a:pt x="12173954" y="6337426"/>
                </a:lnTo>
                <a:lnTo>
                  <a:pt x="0" y="63374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216136" y="445791"/>
            <a:ext cx="9478034" cy="154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40"/>
              </a:lnSpc>
            </a:pPr>
            <a:r>
              <a:rPr lang="en-US" sz="4100">
                <a:solidFill>
                  <a:srgbClr val="FFFFFF"/>
                </a:solidFill>
                <a:latin typeface="Agrandir Grand Medium"/>
              </a:rPr>
              <a:t>NLP APPLICATIONS -</a:t>
            </a:r>
          </a:p>
          <a:p>
            <a:pPr algn="just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FFFFFF"/>
                </a:solidFill>
                <a:latin typeface="Agrandir Grand Medium"/>
              </a:rPr>
              <a:t>TEXT CLASSIFICATION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7423" y="1028700"/>
            <a:ext cx="1113158" cy="1384956"/>
          </a:xfrm>
          <a:custGeom>
            <a:avLst/>
            <a:gdLst/>
            <a:ahLst/>
            <a:cxnLst/>
            <a:rect l="l" t="t" r="r" b="b"/>
            <a:pathLst>
              <a:path w="1113158" h="1384956">
                <a:moveTo>
                  <a:pt x="0" y="0"/>
                </a:moveTo>
                <a:lnTo>
                  <a:pt x="1113158" y="0"/>
                </a:lnTo>
                <a:lnTo>
                  <a:pt x="1113158" y="1384956"/>
                </a:lnTo>
                <a:lnTo>
                  <a:pt x="0" y="13849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5838491" y="8166214"/>
            <a:ext cx="973266" cy="1210906"/>
          </a:xfrm>
          <a:custGeom>
            <a:avLst/>
            <a:gdLst/>
            <a:ahLst/>
            <a:cxnLst/>
            <a:rect l="l" t="t" r="r" b="b"/>
            <a:pathLst>
              <a:path w="973266" h="1210906">
                <a:moveTo>
                  <a:pt x="0" y="0"/>
                </a:moveTo>
                <a:lnTo>
                  <a:pt x="973266" y="0"/>
                </a:lnTo>
                <a:lnTo>
                  <a:pt x="973266" y="1210906"/>
                </a:lnTo>
                <a:lnTo>
                  <a:pt x="0" y="1210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019610" y="2661791"/>
            <a:ext cx="12248780" cy="4963419"/>
          </a:xfrm>
          <a:custGeom>
            <a:avLst/>
            <a:gdLst/>
            <a:ahLst/>
            <a:cxnLst/>
            <a:rect l="l" t="t" r="r" b="b"/>
            <a:pathLst>
              <a:path w="12248780" h="4963419">
                <a:moveTo>
                  <a:pt x="0" y="0"/>
                </a:moveTo>
                <a:lnTo>
                  <a:pt x="12248780" y="0"/>
                </a:lnTo>
                <a:lnTo>
                  <a:pt x="12248780" y="4963418"/>
                </a:lnTo>
                <a:lnTo>
                  <a:pt x="0" y="49634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216136" y="445791"/>
            <a:ext cx="9478034" cy="154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FFFFFF"/>
                </a:solidFill>
                <a:latin typeface="Agrandir Grand Medium"/>
              </a:rPr>
              <a:t>NLP APPLICATIONS -TTS</a:t>
            </a:r>
          </a:p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FFFFFF"/>
                </a:solidFill>
                <a:latin typeface="Agrandir Grand Medium"/>
              </a:rPr>
              <a:t>TEXT-TO-SPEECH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7423" y="1028700"/>
            <a:ext cx="1113158" cy="1384956"/>
          </a:xfrm>
          <a:custGeom>
            <a:avLst/>
            <a:gdLst/>
            <a:ahLst/>
            <a:cxnLst/>
            <a:rect l="l" t="t" r="r" b="b"/>
            <a:pathLst>
              <a:path w="1113158" h="1384956">
                <a:moveTo>
                  <a:pt x="0" y="0"/>
                </a:moveTo>
                <a:lnTo>
                  <a:pt x="1113158" y="0"/>
                </a:lnTo>
                <a:lnTo>
                  <a:pt x="1113158" y="1384956"/>
                </a:lnTo>
                <a:lnTo>
                  <a:pt x="0" y="13849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5838491" y="8166214"/>
            <a:ext cx="973266" cy="1210906"/>
          </a:xfrm>
          <a:custGeom>
            <a:avLst/>
            <a:gdLst/>
            <a:ahLst/>
            <a:cxnLst/>
            <a:rect l="l" t="t" r="r" b="b"/>
            <a:pathLst>
              <a:path w="973266" h="1210906">
                <a:moveTo>
                  <a:pt x="0" y="0"/>
                </a:moveTo>
                <a:lnTo>
                  <a:pt x="973266" y="0"/>
                </a:lnTo>
                <a:lnTo>
                  <a:pt x="973266" y="1210906"/>
                </a:lnTo>
                <a:lnTo>
                  <a:pt x="0" y="1210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079149" y="2921818"/>
            <a:ext cx="10129702" cy="5849849"/>
          </a:xfrm>
          <a:custGeom>
            <a:avLst/>
            <a:gdLst/>
            <a:ahLst/>
            <a:cxnLst/>
            <a:rect l="l" t="t" r="r" b="b"/>
            <a:pathLst>
              <a:path w="10129702" h="5849849">
                <a:moveTo>
                  <a:pt x="0" y="0"/>
                </a:moveTo>
                <a:lnTo>
                  <a:pt x="10129702" y="0"/>
                </a:lnTo>
                <a:lnTo>
                  <a:pt x="10129702" y="5849849"/>
                </a:lnTo>
                <a:lnTo>
                  <a:pt x="0" y="58498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216136" y="445791"/>
            <a:ext cx="9478034" cy="154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40"/>
              </a:lnSpc>
            </a:pPr>
            <a:r>
              <a:rPr lang="en-US" sz="4100">
                <a:solidFill>
                  <a:srgbClr val="FFFFFF"/>
                </a:solidFill>
                <a:latin typeface="Agrandir Grand Medium"/>
              </a:rPr>
              <a:t>NLP APPLICATIONS - </a:t>
            </a:r>
          </a:p>
          <a:p>
            <a:pPr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FFFFFF"/>
                </a:solidFill>
                <a:latin typeface="Agrandir Grand Medium"/>
              </a:rPr>
              <a:t>TOPIC MODELLING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7423" y="1028700"/>
            <a:ext cx="1113158" cy="1384956"/>
          </a:xfrm>
          <a:custGeom>
            <a:avLst/>
            <a:gdLst/>
            <a:ahLst/>
            <a:cxnLst/>
            <a:rect l="l" t="t" r="r" b="b"/>
            <a:pathLst>
              <a:path w="1113158" h="1384956">
                <a:moveTo>
                  <a:pt x="0" y="0"/>
                </a:moveTo>
                <a:lnTo>
                  <a:pt x="1113158" y="0"/>
                </a:lnTo>
                <a:lnTo>
                  <a:pt x="1113158" y="1384956"/>
                </a:lnTo>
                <a:lnTo>
                  <a:pt x="0" y="13849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5838491" y="8166214"/>
            <a:ext cx="973266" cy="1210906"/>
          </a:xfrm>
          <a:custGeom>
            <a:avLst/>
            <a:gdLst/>
            <a:ahLst/>
            <a:cxnLst/>
            <a:rect l="l" t="t" r="r" b="b"/>
            <a:pathLst>
              <a:path w="973266" h="1210906">
                <a:moveTo>
                  <a:pt x="0" y="0"/>
                </a:moveTo>
                <a:lnTo>
                  <a:pt x="973266" y="0"/>
                </a:lnTo>
                <a:lnTo>
                  <a:pt x="973266" y="1210906"/>
                </a:lnTo>
                <a:lnTo>
                  <a:pt x="0" y="1210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259412" y="2814191"/>
            <a:ext cx="12460259" cy="4980104"/>
          </a:xfrm>
          <a:custGeom>
            <a:avLst/>
            <a:gdLst/>
            <a:ahLst/>
            <a:cxnLst/>
            <a:rect l="l" t="t" r="r" b="b"/>
            <a:pathLst>
              <a:path w="12460259" h="4980104">
                <a:moveTo>
                  <a:pt x="0" y="0"/>
                </a:moveTo>
                <a:lnTo>
                  <a:pt x="12460259" y="0"/>
                </a:lnTo>
                <a:lnTo>
                  <a:pt x="12460259" y="4980103"/>
                </a:lnTo>
                <a:lnTo>
                  <a:pt x="0" y="49801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216136" y="445791"/>
            <a:ext cx="9478034" cy="154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FFFFFF"/>
                </a:solidFill>
                <a:latin typeface="Agrandir Grand Medium"/>
              </a:rPr>
              <a:t>NLP APPLICATIONS -</a:t>
            </a:r>
          </a:p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FFFFFF"/>
                </a:solidFill>
                <a:latin typeface="Agrandir Grand Medium"/>
              </a:rPr>
              <a:t>SENTIMENT ANALYSIS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7423" y="1028700"/>
            <a:ext cx="1113158" cy="1384956"/>
          </a:xfrm>
          <a:custGeom>
            <a:avLst/>
            <a:gdLst/>
            <a:ahLst/>
            <a:cxnLst/>
            <a:rect l="l" t="t" r="r" b="b"/>
            <a:pathLst>
              <a:path w="1113158" h="1384956">
                <a:moveTo>
                  <a:pt x="0" y="0"/>
                </a:moveTo>
                <a:lnTo>
                  <a:pt x="1113158" y="0"/>
                </a:lnTo>
                <a:lnTo>
                  <a:pt x="1113158" y="1384956"/>
                </a:lnTo>
                <a:lnTo>
                  <a:pt x="0" y="13849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5838491" y="8166214"/>
            <a:ext cx="973266" cy="1210906"/>
          </a:xfrm>
          <a:custGeom>
            <a:avLst/>
            <a:gdLst/>
            <a:ahLst/>
            <a:cxnLst/>
            <a:rect l="l" t="t" r="r" b="b"/>
            <a:pathLst>
              <a:path w="973266" h="1210906">
                <a:moveTo>
                  <a:pt x="0" y="0"/>
                </a:moveTo>
                <a:lnTo>
                  <a:pt x="973266" y="0"/>
                </a:lnTo>
                <a:lnTo>
                  <a:pt x="973266" y="1210906"/>
                </a:lnTo>
                <a:lnTo>
                  <a:pt x="0" y="1210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426630" y="1266664"/>
            <a:ext cx="10745576" cy="7753672"/>
          </a:xfrm>
          <a:custGeom>
            <a:avLst/>
            <a:gdLst/>
            <a:ahLst/>
            <a:cxnLst/>
            <a:rect l="l" t="t" r="r" b="b"/>
            <a:pathLst>
              <a:path w="10745576" h="7753672">
                <a:moveTo>
                  <a:pt x="0" y="0"/>
                </a:moveTo>
                <a:lnTo>
                  <a:pt x="10745576" y="0"/>
                </a:lnTo>
                <a:lnTo>
                  <a:pt x="10745576" y="7753672"/>
                </a:lnTo>
                <a:lnTo>
                  <a:pt x="0" y="77536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11515"/>
            </a:stretch>
          </a:blipFill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7423" y="1028700"/>
            <a:ext cx="1113158" cy="1384956"/>
          </a:xfrm>
          <a:custGeom>
            <a:avLst/>
            <a:gdLst/>
            <a:ahLst/>
            <a:cxnLst/>
            <a:rect l="l" t="t" r="r" b="b"/>
            <a:pathLst>
              <a:path w="1113158" h="1384956">
                <a:moveTo>
                  <a:pt x="0" y="0"/>
                </a:moveTo>
                <a:lnTo>
                  <a:pt x="1113158" y="0"/>
                </a:lnTo>
                <a:lnTo>
                  <a:pt x="1113158" y="1384956"/>
                </a:lnTo>
                <a:lnTo>
                  <a:pt x="0" y="13849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5838491" y="8166214"/>
            <a:ext cx="973266" cy="1210906"/>
          </a:xfrm>
          <a:custGeom>
            <a:avLst/>
            <a:gdLst/>
            <a:ahLst/>
            <a:cxnLst/>
            <a:rect l="l" t="t" r="r" b="b"/>
            <a:pathLst>
              <a:path w="973266" h="1210906">
                <a:moveTo>
                  <a:pt x="0" y="0"/>
                </a:moveTo>
                <a:lnTo>
                  <a:pt x="973266" y="0"/>
                </a:lnTo>
                <a:lnTo>
                  <a:pt x="973266" y="1210906"/>
                </a:lnTo>
                <a:lnTo>
                  <a:pt x="0" y="1210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470581" y="4728543"/>
            <a:ext cx="11967211" cy="4772379"/>
          </a:xfrm>
          <a:custGeom>
            <a:avLst/>
            <a:gdLst/>
            <a:ahLst/>
            <a:cxnLst/>
            <a:rect l="l" t="t" r="r" b="b"/>
            <a:pathLst>
              <a:path w="11967211" h="4772379">
                <a:moveTo>
                  <a:pt x="0" y="0"/>
                </a:moveTo>
                <a:lnTo>
                  <a:pt x="11967211" y="0"/>
                </a:lnTo>
                <a:lnTo>
                  <a:pt x="11967211" y="4772379"/>
                </a:lnTo>
                <a:lnTo>
                  <a:pt x="0" y="47723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410233" y="828675"/>
            <a:ext cx="9478034" cy="154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FFFFFF"/>
                </a:solidFill>
                <a:latin typeface="Agrandir Grand"/>
              </a:rPr>
              <a:t>HOW CHATGPT CHANGED NLP APPLICATIONS?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07815" y="3768464"/>
            <a:ext cx="15451485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90" lvl="1" indent="-345445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Sentiment Analysis now requires one prompt, instead of hours of training!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7423" y="1028700"/>
            <a:ext cx="1113158" cy="1384956"/>
          </a:xfrm>
          <a:custGeom>
            <a:avLst/>
            <a:gdLst/>
            <a:ahLst/>
            <a:cxnLst/>
            <a:rect l="l" t="t" r="r" b="b"/>
            <a:pathLst>
              <a:path w="1113158" h="1384956">
                <a:moveTo>
                  <a:pt x="0" y="0"/>
                </a:moveTo>
                <a:lnTo>
                  <a:pt x="1113158" y="0"/>
                </a:lnTo>
                <a:lnTo>
                  <a:pt x="1113158" y="1384956"/>
                </a:lnTo>
                <a:lnTo>
                  <a:pt x="0" y="13849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5838491" y="8166214"/>
            <a:ext cx="973266" cy="1210906"/>
          </a:xfrm>
          <a:custGeom>
            <a:avLst/>
            <a:gdLst/>
            <a:ahLst/>
            <a:cxnLst/>
            <a:rect l="l" t="t" r="r" b="b"/>
            <a:pathLst>
              <a:path w="973266" h="1210906">
                <a:moveTo>
                  <a:pt x="0" y="0"/>
                </a:moveTo>
                <a:lnTo>
                  <a:pt x="973266" y="0"/>
                </a:lnTo>
                <a:lnTo>
                  <a:pt x="973266" y="1210906"/>
                </a:lnTo>
                <a:lnTo>
                  <a:pt x="0" y="1210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470581" y="4840076"/>
            <a:ext cx="11672599" cy="4700201"/>
          </a:xfrm>
          <a:custGeom>
            <a:avLst/>
            <a:gdLst/>
            <a:ahLst/>
            <a:cxnLst/>
            <a:rect l="l" t="t" r="r" b="b"/>
            <a:pathLst>
              <a:path w="11672599" h="4700201">
                <a:moveTo>
                  <a:pt x="0" y="0"/>
                </a:moveTo>
                <a:lnTo>
                  <a:pt x="11672599" y="0"/>
                </a:lnTo>
                <a:lnTo>
                  <a:pt x="11672599" y="4700201"/>
                </a:lnTo>
                <a:lnTo>
                  <a:pt x="0" y="47002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410233" y="828675"/>
            <a:ext cx="9478034" cy="154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FFFFFF"/>
                </a:solidFill>
                <a:latin typeface="Agrandir Grand"/>
              </a:rPr>
              <a:t>HOW CHATGPT CHANGED NLP APPLICATIONS?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07815" y="3768464"/>
            <a:ext cx="15451485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90" lvl="1" indent="-345445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Sentiment Analysis now requires one prompt, instead of hours of training!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23282" y="5943205"/>
            <a:ext cx="2336018" cy="2906399"/>
          </a:xfrm>
          <a:custGeom>
            <a:avLst/>
            <a:gdLst/>
            <a:ahLst/>
            <a:cxnLst/>
            <a:rect l="l" t="t" r="r" b="b"/>
            <a:pathLst>
              <a:path w="2336018" h="2906399">
                <a:moveTo>
                  <a:pt x="0" y="0"/>
                </a:moveTo>
                <a:lnTo>
                  <a:pt x="2336018" y="0"/>
                </a:lnTo>
                <a:lnTo>
                  <a:pt x="2336018" y="2906399"/>
                </a:lnTo>
                <a:lnTo>
                  <a:pt x="0" y="29063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53624" y="906923"/>
            <a:ext cx="11210265" cy="1769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477"/>
              </a:lnSpc>
              <a:spcBef>
                <a:spcPct val="0"/>
              </a:spcBef>
            </a:pPr>
            <a:r>
              <a:rPr lang="en-US" sz="8912">
                <a:solidFill>
                  <a:srgbClr val="FFFFFF"/>
                </a:solidFill>
                <a:latin typeface="Agrandir Grand Medium"/>
              </a:rPr>
              <a:t>OUTLINE 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053624" y="2949183"/>
            <a:ext cx="9573644" cy="5900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14718" lvl="1" indent="-507359" algn="just">
              <a:lnSpc>
                <a:spcPts val="6579"/>
              </a:lnSpc>
              <a:buFont typeface="Arial"/>
              <a:buChar char="•"/>
            </a:pPr>
            <a:r>
              <a:rPr lang="en-US" sz="4699">
                <a:solidFill>
                  <a:srgbClr val="FFFFFF"/>
                </a:solidFill>
                <a:latin typeface="Agrandir Narrow"/>
              </a:rPr>
              <a:t>Who’s your speaker?</a:t>
            </a:r>
          </a:p>
          <a:p>
            <a:pPr marL="1014718" lvl="1" indent="-507359" algn="just">
              <a:lnSpc>
                <a:spcPts val="6579"/>
              </a:lnSpc>
              <a:buFont typeface="Arial"/>
              <a:buChar char="•"/>
            </a:pPr>
            <a:r>
              <a:rPr lang="en-US" sz="4699">
                <a:solidFill>
                  <a:srgbClr val="FFFFFF"/>
                </a:solidFill>
                <a:latin typeface="Agrandir Narrow"/>
              </a:rPr>
              <a:t>AI Definition</a:t>
            </a:r>
          </a:p>
          <a:p>
            <a:pPr marL="1014718" lvl="1" indent="-507359" algn="just">
              <a:lnSpc>
                <a:spcPts val="6579"/>
              </a:lnSpc>
              <a:buFont typeface="Arial"/>
              <a:buChar char="•"/>
            </a:pPr>
            <a:r>
              <a:rPr lang="en-US" sz="4699">
                <a:solidFill>
                  <a:srgbClr val="FFFFFF"/>
                </a:solidFill>
                <a:latin typeface="Agrandir Narrow"/>
              </a:rPr>
              <a:t>Types of AI</a:t>
            </a:r>
          </a:p>
          <a:p>
            <a:pPr marL="1014718" lvl="1" indent="-507359" algn="just">
              <a:lnSpc>
                <a:spcPts val="6579"/>
              </a:lnSpc>
              <a:buFont typeface="Arial"/>
              <a:buChar char="•"/>
            </a:pPr>
            <a:r>
              <a:rPr lang="en-US" sz="4699">
                <a:solidFill>
                  <a:srgbClr val="FFFFFF"/>
                </a:solidFill>
                <a:latin typeface="Agrandir Narrow"/>
              </a:rPr>
              <a:t>History of AI</a:t>
            </a:r>
          </a:p>
          <a:p>
            <a:pPr marL="1014718" lvl="1" indent="-507359" algn="just">
              <a:lnSpc>
                <a:spcPts val="6579"/>
              </a:lnSpc>
              <a:buFont typeface="Arial"/>
              <a:buChar char="•"/>
            </a:pPr>
            <a:r>
              <a:rPr lang="en-US" sz="4699">
                <a:solidFill>
                  <a:srgbClr val="FFFFFF"/>
                </a:solidFill>
                <a:latin typeface="Agrandir Narrow"/>
              </a:rPr>
              <a:t>Why NLP?</a:t>
            </a:r>
          </a:p>
          <a:p>
            <a:pPr marL="1014718" lvl="1" indent="-507359" algn="just">
              <a:lnSpc>
                <a:spcPts val="6579"/>
              </a:lnSpc>
              <a:buFont typeface="Arial"/>
              <a:buChar char="•"/>
            </a:pPr>
            <a:r>
              <a:rPr lang="en-US" sz="4699">
                <a:solidFill>
                  <a:srgbClr val="FFFFFF"/>
                </a:solidFill>
                <a:latin typeface="Agrandir Narrow"/>
              </a:rPr>
              <a:t>NLP Fundamentals</a:t>
            </a:r>
          </a:p>
          <a:p>
            <a:pPr marL="1014718" lvl="1" indent="-507359" algn="just">
              <a:lnSpc>
                <a:spcPts val="6579"/>
              </a:lnSpc>
              <a:spcBef>
                <a:spcPct val="0"/>
              </a:spcBef>
              <a:buFont typeface="Arial"/>
              <a:buChar char="•"/>
            </a:pPr>
            <a:r>
              <a:rPr lang="en-US" sz="4699">
                <a:solidFill>
                  <a:srgbClr val="FFFFFF"/>
                </a:solidFill>
                <a:latin typeface="Agrandir Narrow"/>
              </a:rPr>
              <a:t>NLP Applications </a:t>
            </a:r>
          </a:p>
        </p:txBody>
      </p:sp>
      <p:sp>
        <p:nvSpPr>
          <p:cNvPr id="6" name="TextBox 6"/>
          <p:cNvSpPr txBox="1"/>
          <p:nvPr/>
        </p:nvSpPr>
        <p:spPr>
          <a:xfrm rot="-5400000">
            <a:off x="875304" y="4923790"/>
            <a:ext cx="1332335" cy="439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Agrandir Narrow"/>
              </a:rPr>
              <a:t>MODERN</a:t>
            </a:r>
          </a:p>
        </p:txBody>
      </p:sp>
      <p:sp>
        <p:nvSpPr>
          <p:cNvPr id="7" name="TextBox 7"/>
          <p:cNvSpPr txBox="1"/>
          <p:nvPr/>
        </p:nvSpPr>
        <p:spPr>
          <a:xfrm rot="-5400000">
            <a:off x="875304" y="7551524"/>
            <a:ext cx="1332335" cy="439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Agrandir Narrow"/>
              </a:rPr>
              <a:t>MODERN</a:t>
            </a:r>
          </a:p>
        </p:txBody>
      </p:sp>
      <p:sp>
        <p:nvSpPr>
          <p:cNvPr id="8" name="TextBox 8"/>
          <p:cNvSpPr txBox="1"/>
          <p:nvPr/>
        </p:nvSpPr>
        <p:spPr>
          <a:xfrm rot="-5400000">
            <a:off x="875304" y="2299560"/>
            <a:ext cx="1332335" cy="439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Agrandir Narrow"/>
              </a:rPr>
              <a:t>MODERN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7423" y="1028700"/>
            <a:ext cx="1113158" cy="1384956"/>
          </a:xfrm>
          <a:custGeom>
            <a:avLst/>
            <a:gdLst/>
            <a:ahLst/>
            <a:cxnLst/>
            <a:rect l="l" t="t" r="r" b="b"/>
            <a:pathLst>
              <a:path w="1113158" h="1384956">
                <a:moveTo>
                  <a:pt x="0" y="0"/>
                </a:moveTo>
                <a:lnTo>
                  <a:pt x="1113158" y="0"/>
                </a:lnTo>
                <a:lnTo>
                  <a:pt x="1113158" y="1384956"/>
                </a:lnTo>
                <a:lnTo>
                  <a:pt x="0" y="13849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5838491" y="8166214"/>
            <a:ext cx="973266" cy="1210906"/>
          </a:xfrm>
          <a:custGeom>
            <a:avLst/>
            <a:gdLst/>
            <a:ahLst/>
            <a:cxnLst/>
            <a:rect l="l" t="t" r="r" b="b"/>
            <a:pathLst>
              <a:path w="973266" h="1210906">
                <a:moveTo>
                  <a:pt x="0" y="0"/>
                </a:moveTo>
                <a:lnTo>
                  <a:pt x="973266" y="0"/>
                </a:lnTo>
                <a:lnTo>
                  <a:pt x="973266" y="1210906"/>
                </a:lnTo>
                <a:lnTo>
                  <a:pt x="0" y="1210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914002" y="5139536"/>
            <a:ext cx="13256514" cy="3632132"/>
          </a:xfrm>
          <a:custGeom>
            <a:avLst/>
            <a:gdLst/>
            <a:ahLst/>
            <a:cxnLst/>
            <a:rect l="l" t="t" r="r" b="b"/>
            <a:pathLst>
              <a:path w="13256514" h="3632132">
                <a:moveTo>
                  <a:pt x="0" y="0"/>
                </a:moveTo>
                <a:lnTo>
                  <a:pt x="13256514" y="0"/>
                </a:lnTo>
                <a:lnTo>
                  <a:pt x="13256514" y="3632131"/>
                </a:lnTo>
                <a:lnTo>
                  <a:pt x="0" y="36321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410233" y="828675"/>
            <a:ext cx="9478034" cy="154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FFFFFF"/>
                </a:solidFill>
                <a:latin typeface="Agrandir Grand"/>
              </a:rPr>
              <a:t>HOW CHATGPT CHANGED NLP APPLICATIONS?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70581" y="3501580"/>
            <a:ext cx="3866406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2. Topic Modelling!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7423" y="1028700"/>
            <a:ext cx="1113158" cy="1384956"/>
          </a:xfrm>
          <a:custGeom>
            <a:avLst/>
            <a:gdLst/>
            <a:ahLst/>
            <a:cxnLst/>
            <a:rect l="l" t="t" r="r" b="b"/>
            <a:pathLst>
              <a:path w="1113158" h="1384956">
                <a:moveTo>
                  <a:pt x="0" y="0"/>
                </a:moveTo>
                <a:lnTo>
                  <a:pt x="1113158" y="0"/>
                </a:lnTo>
                <a:lnTo>
                  <a:pt x="1113158" y="1384956"/>
                </a:lnTo>
                <a:lnTo>
                  <a:pt x="0" y="13849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5838491" y="8166214"/>
            <a:ext cx="973266" cy="1210906"/>
          </a:xfrm>
          <a:custGeom>
            <a:avLst/>
            <a:gdLst/>
            <a:ahLst/>
            <a:cxnLst/>
            <a:rect l="l" t="t" r="r" b="b"/>
            <a:pathLst>
              <a:path w="973266" h="1210906">
                <a:moveTo>
                  <a:pt x="0" y="0"/>
                </a:moveTo>
                <a:lnTo>
                  <a:pt x="973266" y="0"/>
                </a:lnTo>
                <a:lnTo>
                  <a:pt x="973266" y="1210906"/>
                </a:lnTo>
                <a:lnTo>
                  <a:pt x="0" y="1210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470581" y="5143500"/>
            <a:ext cx="12753491" cy="2996522"/>
          </a:xfrm>
          <a:custGeom>
            <a:avLst/>
            <a:gdLst/>
            <a:ahLst/>
            <a:cxnLst/>
            <a:rect l="l" t="t" r="r" b="b"/>
            <a:pathLst>
              <a:path w="12753491" h="2996522">
                <a:moveTo>
                  <a:pt x="0" y="0"/>
                </a:moveTo>
                <a:lnTo>
                  <a:pt x="12753491" y="0"/>
                </a:lnTo>
                <a:lnTo>
                  <a:pt x="12753491" y="2996522"/>
                </a:lnTo>
                <a:lnTo>
                  <a:pt x="0" y="29965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410233" y="828675"/>
            <a:ext cx="9478034" cy="154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FFFFFF"/>
                </a:solidFill>
                <a:latin typeface="Agrandir Grand"/>
              </a:rPr>
              <a:t>HOW CHATGPT CHANGED NLP APPLICATIONS?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70581" y="3501580"/>
            <a:ext cx="3866406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2. Topic Modelling!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7423" y="1028700"/>
            <a:ext cx="1113158" cy="1384956"/>
          </a:xfrm>
          <a:custGeom>
            <a:avLst/>
            <a:gdLst/>
            <a:ahLst/>
            <a:cxnLst/>
            <a:rect l="l" t="t" r="r" b="b"/>
            <a:pathLst>
              <a:path w="1113158" h="1384956">
                <a:moveTo>
                  <a:pt x="0" y="0"/>
                </a:moveTo>
                <a:lnTo>
                  <a:pt x="1113158" y="0"/>
                </a:lnTo>
                <a:lnTo>
                  <a:pt x="1113158" y="1384956"/>
                </a:lnTo>
                <a:lnTo>
                  <a:pt x="0" y="13849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5838491" y="8166214"/>
            <a:ext cx="973266" cy="1210906"/>
          </a:xfrm>
          <a:custGeom>
            <a:avLst/>
            <a:gdLst/>
            <a:ahLst/>
            <a:cxnLst/>
            <a:rect l="l" t="t" r="r" b="b"/>
            <a:pathLst>
              <a:path w="973266" h="1210906">
                <a:moveTo>
                  <a:pt x="0" y="0"/>
                </a:moveTo>
                <a:lnTo>
                  <a:pt x="973266" y="0"/>
                </a:lnTo>
                <a:lnTo>
                  <a:pt x="973266" y="1210906"/>
                </a:lnTo>
                <a:lnTo>
                  <a:pt x="0" y="1210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470581" y="4211937"/>
            <a:ext cx="10582303" cy="5627583"/>
          </a:xfrm>
          <a:custGeom>
            <a:avLst/>
            <a:gdLst/>
            <a:ahLst/>
            <a:cxnLst/>
            <a:rect l="l" t="t" r="r" b="b"/>
            <a:pathLst>
              <a:path w="10582303" h="5627583">
                <a:moveTo>
                  <a:pt x="0" y="0"/>
                </a:moveTo>
                <a:lnTo>
                  <a:pt x="10582303" y="0"/>
                </a:lnTo>
                <a:lnTo>
                  <a:pt x="10582303" y="5627583"/>
                </a:lnTo>
                <a:lnTo>
                  <a:pt x="0" y="56275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410233" y="828675"/>
            <a:ext cx="9478034" cy="154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FFFFFF"/>
                </a:solidFill>
                <a:latin typeface="Agrandir Grand"/>
              </a:rPr>
              <a:t>HOW CHATGPT CHANGED NLP APPLICATIONS?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70581" y="3501580"/>
            <a:ext cx="3866406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2. Topic Modelling!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7423" y="1028700"/>
            <a:ext cx="1113158" cy="1384956"/>
          </a:xfrm>
          <a:custGeom>
            <a:avLst/>
            <a:gdLst/>
            <a:ahLst/>
            <a:cxnLst/>
            <a:rect l="l" t="t" r="r" b="b"/>
            <a:pathLst>
              <a:path w="1113158" h="1384956">
                <a:moveTo>
                  <a:pt x="0" y="0"/>
                </a:moveTo>
                <a:lnTo>
                  <a:pt x="1113158" y="0"/>
                </a:lnTo>
                <a:lnTo>
                  <a:pt x="1113158" y="1384956"/>
                </a:lnTo>
                <a:lnTo>
                  <a:pt x="0" y="13849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5838491" y="8166214"/>
            <a:ext cx="973266" cy="1210906"/>
          </a:xfrm>
          <a:custGeom>
            <a:avLst/>
            <a:gdLst/>
            <a:ahLst/>
            <a:cxnLst/>
            <a:rect l="l" t="t" r="r" b="b"/>
            <a:pathLst>
              <a:path w="973266" h="1210906">
                <a:moveTo>
                  <a:pt x="0" y="0"/>
                </a:moveTo>
                <a:lnTo>
                  <a:pt x="973266" y="0"/>
                </a:lnTo>
                <a:lnTo>
                  <a:pt x="973266" y="1210906"/>
                </a:lnTo>
                <a:lnTo>
                  <a:pt x="0" y="1210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410233" y="800100"/>
            <a:ext cx="9478034" cy="1837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0"/>
              </a:lnSpc>
              <a:spcBef>
                <a:spcPct val="0"/>
              </a:spcBef>
            </a:pPr>
            <a:r>
              <a:rPr lang="en-US" sz="4900">
                <a:solidFill>
                  <a:srgbClr val="FFFFFF"/>
                </a:solidFill>
                <a:latin typeface="Agrandir Grand Bold"/>
              </a:rPr>
              <a:t>HOW DOES NLP WORK?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1424" y="4085146"/>
            <a:ext cx="16776576" cy="4918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6" lvl="1" indent="-431803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Canva Sans Bold"/>
              </a:rPr>
              <a:t>Tokenization: Cut words into smaller chunks</a:t>
            </a:r>
          </a:p>
          <a:p>
            <a:pPr marL="863606" lvl="1" indent="-431803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Canva Sans Bold"/>
              </a:rPr>
              <a:t>Remove stop words</a:t>
            </a:r>
          </a:p>
          <a:p>
            <a:pPr marL="863606" lvl="1" indent="-431803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Canva Sans Bold"/>
              </a:rPr>
              <a:t>Stemming: Getting the root of the word</a:t>
            </a:r>
          </a:p>
          <a:p>
            <a:pPr marL="863606" lvl="1" indent="-431803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Canva Sans Bold"/>
              </a:rPr>
              <a:t>Lemmatization: Getting the root of the word depending on the semantic meaning </a:t>
            </a:r>
          </a:p>
          <a:p>
            <a:pPr marL="863606" lvl="1" indent="-431803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Canva Sans Bold"/>
              </a:rPr>
              <a:t>Part of Speech</a:t>
            </a:r>
          </a:p>
          <a:p>
            <a:pPr marL="863606" lvl="1" indent="-431803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Canva Sans Bold"/>
              </a:rPr>
              <a:t>Choose an algorithm!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301088" y="309817"/>
            <a:ext cx="5685823" cy="2977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400">
                <a:solidFill>
                  <a:srgbClr val="FFFFFF"/>
                </a:solidFill>
                <a:latin typeface="Agrandir Grand Medium"/>
              </a:rPr>
              <a:t>MAIN NLP TOOLS IN PYTHON</a:t>
            </a:r>
          </a:p>
        </p:txBody>
      </p:sp>
      <p:sp>
        <p:nvSpPr>
          <p:cNvPr id="4" name="Freeform 4"/>
          <p:cNvSpPr/>
          <p:nvPr/>
        </p:nvSpPr>
        <p:spPr>
          <a:xfrm>
            <a:off x="15486299" y="1028700"/>
            <a:ext cx="1444278" cy="1796924"/>
          </a:xfrm>
          <a:custGeom>
            <a:avLst/>
            <a:gdLst/>
            <a:ahLst/>
            <a:cxnLst/>
            <a:rect l="l" t="t" r="r" b="b"/>
            <a:pathLst>
              <a:path w="1444278" h="1796924">
                <a:moveTo>
                  <a:pt x="0" y="0"/>
                </a:moveTo>
                <a:lnTo>
                  <a:pt x="1444278" y="0"/>
                </a:lnTo>
                <a:lnTo>
                  <a:pt x="1444278" y="1796924"/>
                </a:lnTo>
                <a:lnTo>
                  <a:pt x="0" y="17969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854896" y="4531916"/>
            <a:ext cx="12578209" cy="373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32879" lvl="1" indent="-766440">
              <a:lnSpc>
                <a:spcPts val="9939"/>
              </a:lnSpc>
              <a:buFont typeface="Arial"/>
              <a:buChar char="•"/>
            </a:pPr>
            <a:r>
              <a:rPr lang="en-US" sz="7099">
                <a:solidFill>
                  <a:srgbClr val="FFFFFF"/>
                </a:solidFill>
                <a:latin typeface="Canva Sans Bold"/>
              </a:rPr>
              <a:t>NLTK</a:t>
            </a:r>
          </a:p>
          <a:p>
            <a:pPr marL="1532879" lvl="1" indent="-766440">
              <a:lnSpc>
                <a:spcPts val="9939"/>
              </a:lnSpc>
              <a:buFont typeface="Arial"/>
              <a:buChar char="•"/>
            </a:pPr>
            <a:r>
              <a:rPr lang="en-US" sz="7099">
                <a:solidFill>
                  <a:srgbClr val="FFFFFF"/>
                </a:solidFill>
                <a:latin typeface="Canva Sans Bold"/>
              </a:rPr>
              <a:t>HuggingFace ( NLP HUB )</a:t>
            </a:r>
          </a:p>
          <a:p>
            <a:pPr>
              <a:lnSpc>
                <a:spcPts val="9939"/>
              </a:lnSpc>
            </a:pPr>
            <a:r>
              <a:rPr lang="en-US" sz="7099">
                <a:solidFill>
                  <a:srgbClr val="FFFFFF"/>
                </a:solidFill>
                <a:latin typeface="Canva Sans Bold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7423" y="1028700"/>
            <a:ext cx="1113158" cy="1384956"/>
          </a:xfrm>
          <a:custGeom>
            <a:avLst/>
            <a:gdLst/>
            <a:ahLst/>
            <a:cxnLst/>
            <a:rect l="l" t="t" r="r" b="b"/>
            <a:pathLst>
              <a:path w="1113158" h="1384956">
                <a:moveTo>
                  <a:pt x="0" y="0"/>
                </a:moveTo>
                <a:lnTo>
                  <a:pt x="1113158" y="0"/>
                </a:lnTo>
                <a:lnTo>
                  <a:pt x="1113158" y="1384956"/>
                </a:lnTo>
                <a:lnTo>
                  <a:pt x="0" y="13849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5838491" y="8166214"/>
            <a:ext cx="973266" cy="1210906"/>
          </a:xfrm>
          <a:custGeom>
            <a:avLst/>
            <a:gdLst/>
            <a:ahLst/>
            <a:cxnLst/>
            <a:rect l="l" t="t" r="r" b="b"/>
            <a:pathLst>
              <a:path w="973266" h="1210906">
                <a:moveTo>
                  <a:pt x="0" y="0"/>
                </a:moveTo>
                <a:lnTo>
                  <a:pt x="973266" y="0"/>
                </a:lnTo>
                <a:lnTo>
                  <a:pt x="973266" y="1210906"/>
                </a:lnTo>
                <a:lnTo>
                  <a:pt x="0" y="1210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404983" y="3517465"/>
            <a:ext cx="9478034" cy="97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0"/>
              </a:lnSpc>
              <a:spcBef>
                <a:spcPct val="0"/>
              </a:spcBef>
            </a:pPr>
            <a:r>
              <a:rPr lang="en-US" sz="4900">
                <a:solidFill>
                  <a:srgbClr val="FFFFFF"/>
                </a:solidFill>
                <a:latin typeface="Agrandir Grand Bold"/>
              </a:rPr>
              <a:t>LET’S SEE IT IN ACTION!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7423" y="1028700"/>
            <a:ext cx="1113158" cy="1384956"/>
          </a:xfrm>
          <a:custGeom>
            <a:avLst/>
            <a:gdLst/>
            <a:ahLst/>
            <a:cxnLst/>
            <a:rect l="l" t="t" r="r" b="b"/>
            <a:pathLst>
              <a:path w="1113158" h="1384956">
                <a:moveTo>
                  <a:pt x="0" y="0"/>
                </a:moveTo>
                <a:lnTo>
                  <a:pt x="1113158" y="0"/>
                </a:lnTo>
                <a:lnTo>
                  <a:pt x="1113158" y="1384956"/>
                </a:lnTo>
                <a:lnTo>
                  <a:pt x="0" y="13849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5838491" y="8166214"/>
            <a:ext cx="973266" cy="1210906"/>
          </a:xfrm>
          <a:custGeom>
            <a:avLst/>
            <a:gdLst/>
            <a:ahLst/>
            <a:cxnLst/>
            <a:rect l="l" t="t" r="r" b="b"/>
            <a:pathLst>
              <a:path w="973266" h="1210906">
                <a:moveTo>
                  <a:pt x="0" y="0"/>
                </a:moveTo>
                <a:lnTo>
                  <a:pt x="973266" y="0"/>
                </a:lnTo>
                <a:lnTo>
                  <a:pt x="973266" y="1210906"/>
                </a:lnTo>
                <a:lnTo>
                  <a:pt x="0" y="1210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404983" y="3517465"/>
            <a:ext cx="9478034" cy="97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0"/>
              </a:lnSpc>
              <a:spcBef>
                <a:spcPct val="0"/>
              </a:spcBef>
            </a:pPr>
            <a:r>
              <a:rPr lang="en-US" sz="4900">
                <a:solidFill>
                  <a:srgbClr val="FFFFFF"/>
                </a:solidFill>
                <a:latin typeface="Agrandir Grand Bold"/>
              </a:rPr>
              <a:t>QUESTIONS TIME!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7423" y="1028700"/>
            <a:ext cx="1113158" cy="1384956"/>
          </a:xfrm>
          <a:custGeom>
            <a:avLst/>
            <a:gdLst/>
            <a:ahLst/>
            <a:cxnLst/>
            <a:rect l="l" t="t" r="r" b="b"/>
            <a:pathLst>
              <a:path w="1113158" h="1384956">
                <a:moveTo>
                  <a:pt x="0" y="0"/>
                </a:moveTo>
                <a:lnTo>
                  <a:pt x="1113158" y="0"/>
                </a:lnTo>
                <a:lnTo>
                  <a:pt x="1113158" y="1384956"/>
                </a:lnTo>
                <a:lnTo>
                  <a:pt x="0" y="13849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5838491" y="8166214"/>
            <a:ext cx="973266" cy="1210906"/>
          </a:xfrm>
          <a:custGeom>
            <a:avLst/>
            <a:gdLst/>
            <a:ahLst/>
            <a:cxnLst/>
            <a:rect l="l" t="t" r="r" b="b"/>
            <a:pathLst>
              <a:path w="973266" h="1210906">
                <a:moveTo>
                  <a:pt x="0" y="0"/>
                </a:moveTo>
                <a:lnTo>
                  <a:pt x="973266" y="0"/>
                </a:lnTo>
                <a:lnTo>
                  <a:pt x="973266" y="1210906"/>
                </a:lnTo>
                <a:lnTo>
                  <a:pt x="0" y="1210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404983" y="3517465"/>
            <a:ext cx="9478034" cy="97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0"/>
              </a:lnSpc>
              <a:spcBef>
                <a:spcPct val="0"/>
              </a:spcBef>
            </a:pPr>
            <a:r>
              <a:rPr lang="en-US" sz="4900">
                <a:solidFill>
                  <a:srgbClr val="FFFFFF"/>
                </a:solidFill>
                <a:latin typeface="Agrandir Grand Bold"/>
              </a:rPr>
              <a:t>CLOSING CHALLENGE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81536" y="2122281"/>
            <a:ext cx="5259439" cy="6042438"/>
          </a:xfrm>
          <a:custGeom>
            <a:avLst/>
            <a:gdLst/>
            <a:ahLst/>
            <a:cxnLst/>
            <a:rect l="l" t="t" r="r" b="b"/>
            <a:pathLst>
              <a:path w="5259439" h="6042438">
                <a:moveTo>
                  <a:pt x="0" y="0"/>
                </a:moveTo>
                <a:lnTo>
                  <a:pt x="5259439" y="0"/>
                </a:lnTo>
                <a:lnTo>
                  <a:pt x="5259439" y="6042438"/>
                </a:lnTo>
                <a:lnTo>
                  <a:pt x="0" y="60424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42935" y="2218405"/>
            <a:ext cx="11210265" cy="1105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58"/>
              </a:lnSpc>
              <a:spcBef>
                <a:spcPct val="0"/>
              </a:spcBef>
            </a:pPr>
            <a:r>
              <a:rPr lang="en-US" sz="5613">
                <a:solidFill>
                  <a:srgbClr val="FFFFFF"/>
                </a:solidFill>
                <a:latin typeface="Agrandir Grand Medium"/>
              </a:rPr>
              <a:t>KNOW YOUR SPEAKER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93171" y="4427692"/>
            <a:ext cx="11320359" cy="3966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0779" lvl="1" indent="-470390" algn="just">
              <a:lnSpc>
                <a:spcPts val="6100"/>
              </a:lnSpc>
              <a:buFont typeface="Arial"/>
              <a:buChar char="•"/>
            </a:pPr>
            <a:r>
              <a:rPr lang="en-US" sz="4357">
                <a:solidFill>
                  <a:srgbClr val="FFFFFF"/>
                </a:solidFill>
                <a:latin typeface="Agrandir Narrow"/>
              </a:rPr>
              <a:t>BS.C Computer Science - LU </a:t>
            </a:r>
          </a:p>
          <a:p>
            <a:pPr marL="940779" lvl="1" indent="-470390" algn="just">
              <a:lnSpc>
                <a:spcPts val="6100"/>
              </a:lnSpc>
              <a:buFont typeface="Arial"/>
              <a:buChar char="•"/>
            </a:pPr>
            <a:r>
              <a:rPr lang="en-US" sz="4357">
                <a:solidFill>
                  <a:srgbClr val="FFFFFF"/>
                </a:solidFill>
                <a:latin typeface="Agrandir Narrow"/>
              </a:rPr>
              <a:t>M1 in AI and Machine Learning - USJ</a:t>
            </a:r>
          </a:p>
          <a:p>
            <a:pPr marL="940779" lvl="1" indent="-470390" algn="just">
              <a:lnSpc>
                <a:spcPts val="6100"/>
              </a:lnSpc>
              <a:buFont typeface="Arial"/>
              <a:buChar char="•"/>
            </a:pPr>
            <a:r>
              <a:rPr lang="en-US" sz="4357">
                <a:solidFill>
                  <a:srgbClr val="FFFFFF"/>
                </a:solidFill>
                <a:latin typeface="Agrandir Narrow"/>
              </a:rPr>
              <a:t>Currently Studying M2 in Machine Learning at LU  </a:t>
            </a:r>
          </a:p>
          <a:p>
            <a:pPr marL="940779" lvl="1" indent="-470390" algn="just">
              <a:lnSpc>
                <a:spcPts val="6100"/>
              </a:lnSpc>
              <a:spcBef>
                <a:spcPct val="0"/>
              </a:spcBef>
              <a:buFont typeface="Arial"/>
              <a:buChar char="•"/>
            </a:pPr>
            <a:r>
              <a:rPr lang="en-US" sz="4357">
                <a:solidFill>
                  <a:srgbClr val="FFFFFF"/>
                </a:solidFill>
                <a:latin typeface="Agrandir Narrow"/>
              </a:rPr>
              <a:t>AI Engineer with 3+ years of experience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464666" y="3185438"/>
            <a:ext cx="8794634" cy="5863089"/>
          </a:xfrm>
          <a:custGeom>
            <a:avLst/>
            <a:gdLst/>
            <a:ahLst/>
            <a:cxnLst/>
            <a:rect l="l" t="t" r="r" b="b"/>
            <a:pathLst>
              <a:path w="8794634" h="5863089">
                <a:moveTo>
                  <a:pt x="0" y="0"/>
                </a:moveTo>
                <a:lnTo>
                  <a:pt x="8794634" y="0"/>
                </a:lnTo>
                <a:lnTo>
                  <a:pt x="8794634" y="5863090"/>
                </a:lnTo>
                <a:lnTo>
                  <a:pt x="0" y="5863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792763" y="1595928"/>
            <a:ext cx="11210265" cy="1105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58"/>
              </a:lnSpc>
              <a:spcBef>
                <a:spcPct val="0"/>
              </a:spcBef>
            </a:pPr>
            <a:r>
              <a:rPr lang="en-US" sz="5613">
                <a:solidFill>
                  <a:srgbClr val="FFFFFF"/>
                </a:solidFill>
                <a:latin typeface="Agrandir Grand Medium"/>
              </a:rPr>
              <a:t>WHAT IS AI?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875304" y="4923790"/>
            <a:ext cx="1332335" cy="439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Agrandir Narrow"/>
              </a:rPr>
              <a:t>MODERN</a:t>
            </a:r>
          </a:p>
        </p:txBody>
      </p:sp>
      <p:sp>
        <p:nvSpPr>
          <p:cNvPr id="6" name="TextBox 6"/>
          <p:cNvSpPr txBox="1"/>
          <p:nvPr/>
        </p:nvSpPr>
        <p:spPr>
          <a:xfrm rot="-5400000">
            <a:off x="875304" y="7551524"/>
            <a:ext cx="1332335" cy="439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Agrandir Narrow"/>
              </a:rPr>
              <a:t>MODERN</a:t>
            </a:r>
          </a:p>
        </p:txBody>
      </p:sp>
      <p:sp>
        <p:nvSpPr>
          <p:cNvPr id="7" name="TextBox 7"/>
          <p:cNvSpPr txBox="1"/>
          <p:nvPr/>
        </p:nvSpPr>
        <p:spPr>
          <a:xfrm rot="-5400000">
            <a:off x="875304" y="2299560"/>
            <a:ext cx="1332335" cy="439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Agrandir Narrow"/>
              </a:rPr>
              <a:t>MODERN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828599" y="3185438"/>
            <a:ext cx="8794634" cy="5863089"/>
          </a:xfrm>
          <a:custGeom>
            <a:avLst/>
            <a:gdLst/>
            <a:ahLst/>
            <a:cxnLst/>
            <a:rect l="l" t="t" r="r" b="b"/>
            <a:pathLst>
              <a:path w="8794634" h="5863089">
                <a:moveTo>
                  <a:pt x="0" y="0"/>
                </a:moveTo>
                <a:lnTo>
                  <a:pt x="8794634" y="0"/>
                </a:lnTo>
                <a:lnTo>
                  <a:pt x="8794634" y="5863090"/>
                </a:lnTo>
                <a:lnTo>
                  <a:pt x="0" y="5863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792763" y="1595928"/>
            <a:ext cx="11210265" cy="1105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58"/>
              </a:lnSpc>
              <a:spcBef>
                <a:spcPct val="0"/>
              </a:spcBef>
            </a:pPr>
            <a:r>
              <a:rPr lang="en-US" sz="5613">
                <a:solidFill>
                  <a:srgbClr val="FFFFFF"/>
                </a:solidFill>
                <a:latin typeface="Agrandir Grand Medium"/>
              </a:rPr>
              <a:t>WHAT IS AI?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875304" y="4923790"/>
            <a:ext cx="1332335" cy="439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Agrandir Narrow"/>
              </a:rPr>
              <a:t>MODERN</a:t>
            </a:r>
          </a:p>
        </p:txBody>
      </p:sp>
      <p:sp>
        <p:nvSpPr>
          <p:cNvPr id="6" name="TextBox 6"/>
          <p:cNvSpPr txBox="1"/>
          <p:nvPr/>
        </p:nvSpPr>
        <p:spPr>
          <a:xfrm rot="-5400000">
            <a:off x="875304" y="7551524"/>
            <a:ext cx="1332335" cy="439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Agrandir Narrow"/>
              </a:rPr>
              <a:t>MODERN</a:t>
            </a:r>
          </a:p>
        </p:txBody>
      </p:sp>
      <p:sp>
        <p:nvSpPr>
          <p:cNvPr id="7" name="TextBox 7"/>
          <p:cNvSpPr txBox="1"/>
          <p:nvPr/>
        </p:nvSpPr>
        <p:spPr>
          <a:xfrm rot="-5400000">
            <a:off x="875304" y="2299560"/>
            <a:ext cx="1332335" cy="439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Agrandir Narrow"/>
              </a:rPr>
              <a:t>MODERN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68990" y="4894963"/>
            <a:ext cx="6028906" cy="2358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86"/>
              </a:lnSpc>
            </a:pPr>
            <a:r>
              <a:rPr lang="en-US" sz="4490">
                <a:solidFill>
                  <a:srgbClr val="FFFFFF"/>
                </a:solidFill>
                <a:latin typeface="Canva Sans Bold"/>
              </a:rPr>
              <a:t>AI is the ability of</a:t>
            </a:r>
          </a:p>
          <a:p>
            <a:pPr algn="ctr">
              <a:lnSpc>
                <a:spcPts val="6286"/>
              </a:lnSpc>
            </a:pPr>
            <a:r>
              <a:rPr lang="en-US" sz="4490">
                <a:solidFill>
                  <a:srgbClr val="FFFFFF"/>
                </a:solidFill>
                <a:latin typeface="Canva Sans Bold"/>
              </a:rPr>
              <a:t> Machines to mimic</a:t>
            </a:r>
          </a:p>
          <a:p>
            <a:pPr algn="ctr">
              <a:lnSpc>
                <a:spcPts val="6286"/>
              </a:lnSpc>
            </a:pPr>
            <a:r>
              <a:rPr lang="en-US" sz="4490">
                <a:solidFill>
                  <a:srgbClr val="FFFFFF"/>
                </a:solidFill>
                <a:latin typeface="Canva Sans Bold"/>
              </a:rPr>
              <a:t> the Human Behavior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127183" y="1659517"/>
            <a:ext cx="10342406" cy="8229600"/>
          </a:xfrm>
          <a:custGeom>
            <a:avLst/>
            <a:gdLst/>
            <a:ahLst/>
            <a:cxnLst/>
            <a:rect l="l" t="t" r="r" b="b"/>
            <a:pathLst>
              <a:path w="10342406" h="8229600">
                <a:moveTo>
                  <a:pt x="0" y="0"/>
                </a:moveTo>
                <a:lnTo>
                  <a:pt x="10342406" y="0"/>
                </a:lnTo>
                <a:lnTo>
                  <a:pt x="1034240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297019" y="347512"/>
            <a:ext cx="11210265" cy="1105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58"/>
              </a:lnSpc>
              <a:spcBef>
                <a:spcPct val="0"/>
              </a:spcBef>
            </a:pPr>
            <a:r>
              <a:rPr lang="en-US" sz="5613">
                <a:solidFill>
                  <a:srgbClr val="FFFFFF"/>
                </a:solidFill>
                <a:latin typeface="Agrandir Grand Medium"/>
              </a:rPr>
              <a:t>HOW IT ALL STARTED?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7423" y="3926058"/>
            <a:ext cx="4772106" cy="5003519"/>
          </a:xfrm>
          <a:custGeom>
            <a:avLst/>
            <a:gdLst/>
            <a:ahLst/>
            <a:cxnLst/>
            <a:rect l="l" t="t" r="r" b="b"/>
            <a:pathLst>
              <a:path w="4772106" h="5003519">
                <a:moveTo>
                  <a:pt x="0" y="0"/>
                </a:moveTo>
                <a:lnTo>
                  <a:pt x="4772106" y="0"/>
                </a:lnTo>
                <a:lnTo>
                  <a:pt x="4772106" y="5003519"/>
                </a:lnTo>
                <a:lnTo>
                  <a:pt x="0" y="50035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757947" y="3926058"/>
            <a:ext cx="4772106" cy="5003519"/>
          </a:xfrm>
          <a:custGeom>
            <a:avLst/>
            <a:gdLst/>
            <a:ahLst/>
            <a:cxnLst/>
            <a:rect l="l" t="t" r="r" b="b"/>
            <a:pathLst>
              <a:path w="4772106" h="5003519">
                <a:moveTo>
                  <a:pt x="0" y="0"/>
                </a:moveTo>
                <a:lnTo>
                  <a:pt x="4772106" y="0"/>
                </a:lnTo>
                <a:lnTo>
                  <a:pt x="4772106" y="5003519"/>
                </a:lnTo>
                <a:lnTo>
                  <a:pt x="0" y="50035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158471" y="3926058"/>
            <a:ext cx="4772106" cy="5003519"/>
          </a:xfrm>
          <a:custGeom>
            <a:avLst/>
            <a:gdLst/>
            <a:ahLst/>
            <a:cxnLst/>
            <a:rect l="l" t="t" r="r" b="b"/>
            <a:pathLst>
              <a:path w="4772106" h="5003519">
                <a:moveTo>
                  <a:pt x="0" y="0"/>
                </a:moveTo>
                <a:lnTo>
                  <a:pt x="4772106" y="0"/>
                </a:lnTo>
                <a:lnTo>
                  <a:pt x="4772106" y="5003519"/>
                </a:lnTo>
                <a:lnTo>
                  <a:pt x="0" y="50035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304647" y="4247638"/>
            <a:ext cx="877658" cy="877658"/>
          </a:xfrm>
          <a:custGeom>
            <a:avLst/>
            <a:gdLst/>
            <a:ahLst/>
            <a:cxnLst/>
            <a:rect l="l" t="t" r="r" b="b"/>
            <a:pathLst>
              <a:path w="877658" h="877658">
                <a:moveTo>
                  <a:pt x="0" y="0"/>
                </a:moveTo>
                <a:lnTo>
                  <a:pt x="877658" y="0"/>
                </a:lnTo>
                <a:lnTo>
                  <a:pt x="877658" y="877658"/>
                </a:lnTo>
                <a:lnTo>
                  <a:pt x="0" y="8776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757629" y="4300096"/>
            <a:ext cx="772741" cy="772741"/>
          </a:xfrm>
          <a:custGeom>
            <a:avLst/>
            <a:gdLst/>
            <a:ahLst/>
            <a:cxnLst/>
            <a:rect l="l" t="t" r="r" b="b"/>
            <a:pathLst>
              <a:path w="772741" h="772741">
                <a:moveTo>
                  <a:pt x="0" y="0"/>
                </a:moveTo>
                <a:lnTo>
                  <a:pt x="772742" y="0"/>
                </a:lnTo>
                <a:lnTo>
                  <a:pt x="772742" y="772742"/>
                </a:lnTo>
                <a:lnTo>
                  <a:pt x="0" y="7727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124575" y="4273867"/>
            <a:ext cx="839898" cy="825200"/>
          </a:xfrm>
          <a:custGeom>
            <a:avLst/>
            <a:gdLst/>
            <a:ahLst/>
            <a:cxnLst/>
            <a:rect l="l" t="t" r="r" b="b"/>
            <a:pathLst>
              <a:path w="839898" h="825200">
                <a:moveTo>
                  <a:pt x="0" y="0"/>
                </a:moveTo>
                <a:lnTo>
                  <a:pt x="839898" y="0"/>
                </a:lnTo>
                <a:lnTo>
                  <a:pt x="839898" y="825200"/>
                </a:lnTo>
                <a:lnTo>
                  <a:pt x="0" y="8252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301088" y="1100248"/>
            <a:ext cx="5685823" cy="1072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400">
                <a:solidFill>
                  <a:srgbClr val="FFFFFF"/>
                </a:solidFill>
                <a:latin typeface="Agrandir Grand Medium"/>
              </a:rPr>
              <a:t>TYPES OF AI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10180" y="5280679"/>
            <a:ext cx="2466592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grandir Medium"/>
              </a:rPr>
              <a:t>NARROW AI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911917" y="5280679"/>
            <a:ext cx="2464166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Agrandir Medium"/>
              </a:rPr>
              <a:t>GENERAL AI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246825" y="5280679"/>
            <a:ext cx="2595399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Agrandir Medium"/>
              </a:rPr>
              <a:t>SUPER AI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92485" y="5980300"/>
            <a:ext cx="3501982" cy="2450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FFFFFF"/>
                </a:solidFill>
                <a:latin typeface="Agrandir Narrow Italics"/>
              </a:rPr>
              <a:t>Each AI Agent does only one thing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393009" y="6027925"/>
            <a:ext cx="3501982" cy="2049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FFFFFF"/>
                </a:solidFill>
                <a:latin typeface="Agrandir Narrow Italics"/>
              </a:rPr>
              <a:t>Each Agent can do more than one thing at a time!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793533" y="5999350"/>
            <a:ext cx="3501982" cy="2322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FFFFFF"/>
                </a:solidFill>
                <a:latin typeface="Agrandir Narrow"/>
              </a:rPr>
              <a:t>Humans can now sleep for infinite years .. </a:t>
            </a:r>
          </a:p>
        </p:txBody>
      </p:sp>
      <p:sp>
        <p:nvSpPr>
          <p:cNvPr id="16" name="Freeform 16"/>
          <p:cNvSpPr/>
          <p:nvPr/>
        </p:nvSpPr>
        <p:spPr>
          <a:xfrm>
            <a:off x="15486299" y="1028700"/>
            <a:ext cx="1444278" cy="1796924"/>
          </a:xfrm>
          <a:custGeom>
            <a:avLst/>
            <a:gdLst/>
            <a:ahLst/>
            <a:cxnLst/>
            <a:rect l="l" t="t" r="r" b="b"/>
            <a:pathLst>
              <a:path w="1444278" h="1796924">
                <a:moveTo>
                  <a:pt x="0" y="0"/>
                </a:moveTo>
                <a:lnTo>
                  <a:pt x="1444278" y="0"/>
                </a:lnTo>
                <a:lnTo>
                  <a:pt x="1444278" y="1796924"/>
                </a:lnTo>
                <a:lnTo>
                  <a:pt x="0" y="17969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727866" y="1357423"/>
            <a:ext cx="9298994" cy="7609731"/>
            <a:chOff x="0" y="0"/>
            <a:chExt cx="12398659" cy="10146308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 l="4364" r="4364"/>
            <a:stretch>
              <a:fillRect/>
            </a:stretch>
          </p:blipFill>
          <p:spPr>
            <a:xfrm>
              <a:off x="0" y="0"/>
              <a:ext cx="12398659" cy="10146308"/>
            </a:xfrm>
            <a:prstGeom prst="rect">
              <a:avLst/>
            </a:prstGeom>
          </p:spPr>
        </p:pic>
      </p:grpSp>
      <p:sp>
        <p:nvSpPr>
          <p:cNvPr id="5" name="Freeform 5"/>
          <p:cNvSpPr/>
          <p:nvPr/>
        </p:nvSpPr>
        <p:spPr>
          <a:xfrm rot="-5400000">
            <a:off x="15948696" y="7425947"/>
            <a:ext cx="1168009" cy="1453199"/>
          </a:xfrm>
          <a:custGeom>
            <a:avLst/>
            <a:gdLst/>
            <a:ahLst/>
            <a:cxnLst/>
            <a:rect l="l" t="t" r="r" b="b"/>
            <a:pathLst>
              <a:path w="1168009" h="1453199">
                <a:moveTo>
                  <a:pt x="0" y="0"/>
                </a:moveTo>
                <a:lnTo>
                  <a:pt x="1168009" y="0"/>
                </a:lnTo>
                <a:lnTo>
                  <a:pt x="1168009" y="1453199"/>
                </a:lnTo>
                <a:lnTo>
                  <a:pt x="0" y="14531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409626" y="1100248"/>
            <a:ext cx="6849674" cy="3930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>
                <a:solidFill>
                  <a:srgbClr val="FFFFFF"/>
                </a:solidFill>
                <a:latin typeface="Agrandir Grand Medium"/>
              </a:rPr>
              <a:t>DIFFERENCE BETWEEN AI</a:t>
            </a:r>
          </a:p>
          <a:p>
            <a:pPr>
              <a:lnSpc>
                <a:spcPts val="7559"/>
              </a:lnSpc>
            </a:pPr>
            <a:r>
              <a:rPr lang="en-US" sz="5400">
                <a:solidFill>
                  <a:srgbClr val="FFFFFF"/>
                </a:solidFill>
                <a:latin typeface="Agrandir Grand Medium"/>
              </a:rPr>
              <a:t>AND</a:t>
            </a:r>
          </a:p>
          <a:p>
            <a:pPr>
              <a:lnSpc>
                <a:spcPts val="7559"/>
              </a:lnSpc>
              <a:spcBef>
                <a:spcPct val="0"/>
              </a:spcBef>
            </a:pPr>
            <a:r>
              <a:rPr lang="en-US" sz="5400">
                <a:solidFill>
                  <a:srgbClr val="FFFFFF"/>
                </a:solidFill>
                <a:latin typeface="Agrandir Grand Medium"/>
              </a:rPr>
              <a:t>ML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367312" y="4036260"/>
            <a:ext cx="7553376" cy="4248774"/>
          </a:xfrm>
          <a:custGeom>
            <a:avLst/>
            <a:gdLst/>
            <a:ahLst/>
            <a:cxnLst/>
            <a:rect l="l" t="t" r="r" b="b"/>
            <a:pathLst>
              <a:path w="7553376" h="4248774">
                <a:moveTo>
                  <a:pt x="0" y="0"/>
                </a:moveTo>
                <a:lnTo>
                  <a:pt x="7553376" y="0"/>
                </a:lnTo>
                <a:lnTo>
                  <a:pt x="7553376" y="4248774"/>
                </a:lnTo>
                <a:lnTo>
                  <a:pt x="0" y="42487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404983" y="2156481"/>
            <a:ext cx="9478034" cy="1072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400">
                <a:solidFill>
                  <a:srgbClr val="FFFFFF"/>
                </a:solidFill>
                <a:latin typeface="Agrandir Grand Medium"/>
              </a:rPr>
              <a:t>WHAT IS NLP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74419" y="4435352"/>
            <a:ext cx="5939162" cy="3231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FFFFFF"/>
                </a:solidFill>
                <a:latin typeface="Agrandir Narrow"/>
              </a:rPr>
              <a:t>Giving the machine the ABILITY to UNDERSTAND our Language as HUMANS </a:t>
            </a:r>
          </a:p>
        </p:txBody>
      </p:sp>
      <p:sp>
        <p:nvSpPr>
          <p:cNvPr id="6" name="Freeform 6"/>
          <p:cNvSpPr/>
          <p:nvPr/>
        </p:nvSpPr>
        <p:spPr>
          <a:xfrm>
            <a:off x="1357423" y="1028700"/>
            <a:ext cx="1113158" cy="1384956"/>
          </a:xfrm>
          <a:custGeom>
            <a:avLst/>
            <a:gdLst/>
            <a:ahLst/>
            <a:cxnLst/>
            <a:rect l="l" t="t" r="r" b="b"/>
            <a:pathLst>
              <a:path w="1113158" h="1384956">
                <a:moveTo>
                  <a:pt x="0" y="0"/>
                </a:moveTo>
                <a:lnTo>
                  <a:pt x="1113158" y="0"/>
                </a:lnTo>
                <a:lnTo>
                  <a:pt x="1113158" y="1384956"/>
                </a:lnTo>
                <a:lnTo>
                  <a:pt x="0" y="13849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5838491" y="8166214"/>
            <a:ext cx="973266" cy="1210906"/>
          </a:xfrm>
          <a:custGeom>
            <a:avLst/>
            <a:gdLst/>
            <a:ahLst/>
            <a:cxnLst/>
            <a:rect l="l" t="t" r="r" b="b"/>
            <a:pathLst>
              <a:path w="973266" h="1210906">
                <a:moveTo>
                  <a:pt x="0" y="0"/>
                </a:moveTo>
                <a:lnTo>
                  <a:pt x="973266" y="0"/>
                </a:lnTo>
                <a:lnTo>
                  <a:pt x="973266" y="1210906"/>
                </a:lnTo>
                <a:lnTo>
                  <a:pt x="0" y="1210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Start-Up!</dc:title>
  <cp:revision>2</cp:revision>
  <dcterms:created xsi:type="dcterms:W3CDTF">2006-08-16T00:00:00Z</dcterms:created>
  <dcterms:modified xsi:type="dcterms:W3CDTF">2023-10-31T08:37:52Z</dcterms:modified>
  <dc:identifier>DAFyvBtl_D4</dc:identifier>
</cp:coreProperties>
</file>