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60" r:id="rId15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VdrDcdfEWB3ZzYMVTF/2iD1Dk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2AD"/>
    <a:srgbClr val="7FA1C3"/>
    <a:srgbClr val="F5EDED"/>
    <a:srgbClr val="E2DA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_DQLAB\BOOTCAMP%20EXCEL%20DATA%20ANALIS\SESI%2016%20PORTOFOLIO\MISI%20PROJECT\Sesi%2015%20-%20Data%20Visualization\Project-EXC%2014-Huzairbawazi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_DQLAB\BOOTCAMP%20EXCEL%20DATA%20ANALIS\SESI%2016%20PORTOFOLIO\MISI%20PROJECT\Sesi%2015%20-%20Data%20Visualization\Project-EXC%2014-Huzairbawazi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_DQLAB\BOOTCAMP%20EXCEL%20DATA%20ANALIS\SESI%2016%20PORTOFOLIO\MISI%20PROJECT\Sesi%2015%20-%20Data%20Visualization\Project-EXC%2014-Huzairbawazi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_DQLAB\BOOTCAMP%20EXCEL%20DATA%20ANALIS\SESI%2016%20PORTOFOLIO\MISI%20PROJECT\Sesi%2015%20-%20Data%20Visualization\Project-EXC%2014-Huzairbawazi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_DQLAB\BOOTCAMP%20EXCEL%20DATA%20ANALIS\SESI%2016%20PORTOFOLIO\MISI%20PROJECT\Sesi%2015%20-%20Data%20Visualization\Project-EXC%2014-Huzairbawazi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[Project-EXC 14-Huzairbawazir.xlsx]Dapur (7)!bestseller</c:name>
    <c:fmtId val="25"/>
  </c:pivotSource>
  <c:chart>
    <c:autoTitleDeleted val="1"/>
    <c:pivotFmts>
      <c:pivotFmt>
        <c:idx val="0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50800" cap="rnd">
            <a:solidFill>
              <a:srgbClr val="7FA1C3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25400">
              <a:solidFill>
                <a:srgbClr val="6482AD"/>
              </a:solidFill>
            </a:ln>
            <a:effectLst/>
          </c:spPr>
        </c:marker>
        <c:dLbl>
          <c:idx val="0"/>
          <c:layout>
            <c:manualLayout>
              <c:x val="-5.081454433722575E-2"/>
              <c:y val="0.136539442986293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50800" cap="rnd">
            <a:solidFill>
              <a:srgbClr val="7FA1C3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25400">
              <a:solidFill>
                <a:srgbClr val="6482AD"/>
              </a:solidFill>
            </a:ln>
            <a:effectLst/>
          </c:spPr>
        </c:marker>
        <c:dLbl>
          <c:idx val="0"/>
          <c:layout>
            <c:manualLayout>
              <c:x val="-5.081454433722575E-2"/>
              <c:y val="0.136539442986293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50800" cap="rnd">
            <a:solidFill>
              <a:srgbClr val="7FA1C3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25400">
              <a:solidFill>
                <a:srgbClr val="6482AD"/>
              </a:solidFill>
            </a:ln>
            <a:effectLst/>
          </c:spPr>
        </c:marker>
        <c:dLbl>
          <c:idx val="0"/>
          <c:layout>
            <c:manualLayout>
              <c:x val="-5.081454433722575E-2"/>
              <c:y val="0.136539442986293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50800" cap="rnd">
            <a:solidFill>
              <a:srgbClr val="7FA1C3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25400">
              <a:solidFill>
                <a:srgbClr val="6482AD"/>
              </a:solidFill>
            </a:ln>
            <a:effectLst/>
          </c:spPr>
        </c:marker>
        <c:dLbl>
          <c:idx val="0"/>
          <c:layout>
            <c:manualLayout>
              <c:x val="-5.081454433722575E-2"/>
              <c:y val="0.136539442986293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50800" cap="rnd">
            <a:solidFill>
              <a:srgbClr val="7FA1C3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25400">
              <a:solidFill>
                <a:srgbClr val="6482AD"/>
              </a:solidFill>
            </a:ln>
            <a:effectLst/>
          </c:spPr>
        </c:marker>
        <c:dLbl>
          <c:idx val="0"/>
          <c:layout>
            <c:manualLayout>
              <c:x val="-5.081454433722575E-2"/>
              <c:y val="0.136539442986293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7FA1C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50800" cap="rnd">
            <a:solidFill>
              <a:srgbClr val="6482AD"/>
            </a:solidFill>
            <a:round/>
          </a:ln>
          <a:effectLst/>
        </c:spPr>
        <c:marker>
          <c:symbol val="circle"/>
          <c:size val="7"/>
          <c:spPr>
            <a:solidFill>
              <a:srgbClr val="E2DAD6"/>
            </a:solidFill>
            <a:ln w="12700">
              <a:solidFill>
                <a:srgbClr val="7FA1C3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'Dapur (7)'!$B$1</c:f>
              <c:strCache>
                <c:ptCount val="1"/>
                <c:pt idx="0">
                  <c:v>Total</c:v>
                </c:pt>
              </c:strCache>
            </c:strRef>
          </c:tx>
          <c:spPr>
            <a:ln w="50800" cap="rnd">
              <a:solidFill>
                <a:srgbClr val="7FA1C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E2DAD6"/>
              </a:solidFill>
              <a:ln w="12700">
                <a:solidFill>
                  <a:srgbClr val="7FA1C3"/>
                </a:solidFill>
              </a:ln>
              <a:effectLst/>
            </c:spPr>
          </c:marker>
          <c:dPt>
            <c:idx val="5"/>
            <c:marker>
              <c:symbol val="circle"/>
              <c:size val="7"/>
              <c:spPr>
                <a:solidFill>
                  <a:srgbClr val="E2DAD6"/>
                </a:solidFill>
                <a:ln w="25400">
                  <a:solidFill>
                    <a:srgbClr val="6482AD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rgbClr val="6482AD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0F-46D6-A4D1-BE7679B37A13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E2DAD6"/>
                </a:solidFill>
                <a:ln w="12700">
                  <a:solidFill>
                    <a:srgbClr val="7FA1C3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rgbClr val="6482AD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0F-46D6-A4D1-BE7679B37A13}"/>
              </c:ext>
            </c:extLst>
          </c:dPt>
          <c:dLbls>
            <c:dLbl>
              <c:idx val="5"/>
              <c:layout>
                <c:manualLayout>
                  <c:x val="-5.081454433722575E-2"/>
                  <c:y val="0.136539442986293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0F-46D6-A4D1-BE7679B37A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7FA1C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'Dapur (7)'!$A$2:$A$14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'Dapur (7)'!$B$2:$B$14</c:f>
              <c:numCache>
                <c:formatCode>[&gt;=1000000000]#,##0.0,,,"M";[&gt;=1000000]#,##0,,"jt";#,##0,"ribu"</c:formatCode>
                <c:ptCount val="12"/>
                <c:pt idx="0">
                  <c:v>4721781000</c:v>
                </c:pt>
                <c:pt idx="1">
                  <c:v>4082589000</c:v>
                </c:pt>
                <c:pt idx="2">
                  <c:v>4768815000</c:v>
                </c:pt>
                <c:pt idx="3">
                  <c:v>4692711000</c:v>
                </c:pt>
                <c:pt idx="4">
                  <c:v>4858890000</c:v>
                </c:pt>
                <c:pt idx="5">
                  <c:v>7943226000</c:v>
                </c:pt>
                <c:pt idx="6">
                  <c:v>4865133000</c:v>
                </c:pt>
                <c:pt idx="7">
                  <c:v>4943376000</c:v>
                </c:pt>
                <c:pt idx="8">
                  <c:v>4686954000</c:v>
                </c:pt>
                <c:pt idx="9">
                  <c:v>4824009000</c:v>
                </c:pt>
                <c:pt idx="10">
                  <c:v>4724394000</c:v>
                </c:pt>
                <c:pt idx="11">
                  <c:v>4849944000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C0F-46D6-A4D1-BE7679B37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497039"/>
        <c:axId val="8147407"/>
      </c:lineChart>
      <c:catAx>
        <c:axId val="88449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7407"/>
        <c:crosses val="autoZero"/>
        <c:auto val="1"/>
        <c:lblAlgn val="ctr"/>
        <c:lblOffset val="100"/>
        <c:noMultiLvlLbl val="0"/>
      </c:catAx>
      <c:valAx>
        <c:axId val="8147407"/>
        <c:scaling>
          <c:orientation val="minMax"/>
        </c:scaling>
        <c:delete val="1"/>
        <c:axPos val="l"/>
        <c:numFmt formatCode="[&gt;=1000000000]#,##0.0,,,&quot;M&quot;;[&gt;=1000000]#,##0,,&quot;jt&quot;;#,##0,&quot;ribu&quot;" sourceLinked="1"/>
        <c:majorTickMark val="none"/>
        <c:minorTickMark val="none"/>
        <c:tickLblPos val="nextTo"/>
        <c:crossAx val="88449703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[Project-EXC 14-Huzairbawazir.xlsx]Dapur (3)!Omsetlokasi</c:name>
    <c:fmtId val="14"/>
  </c:pivotSource>
  <c:chart>
    <c:autoTitleDeleted val="1"/>
    <c:pivotFmts>
      <c:pivotFmt>
        <c:idx val="0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6482AD"/>
          </a:solidFill>
          <a:ln>
            <a:noFill/>
          </a:ln>
          <a:effectLst/>
        </c:spPr>
      </c:pivotFmt>
      <c:pivotFmt>
        <c:idx val="4"/>
        <c:spPr>
          <a:solidFill>
            <a:srgbClr val="6482AD"/>
          </a:solidFill>
          <a:ln>
            <a:noFill/>
          </a:ln>
          <a:effectLst/>
        </c:spPr>
      </c:pivotFmt>
      <c:pivotFmt>
        <c:idx val="5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482AD"/>
          </a:solidFill>
          <a:ln>
            <a:noFill/>
          </a:ln>
          <a:effectLst/>
        </c:spPr>
      </c:pivotFmt>
      <c:pivotFmt>
        <c:idx val="7"/>
        <c:spPr>
          <a:solidFill>
            <a:srgbClr val="6482AD"/>
          </a:solidFill>
          <a:ln>
            <a:noFill/>
          </a:ln>
          <a:effectLst/>
        </c:spPr>
      </c:pivotFmt>
      <c:pivotFmt>
        <c:idx val="8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6482AD"/>
          </a:solidFill>
          <a:ln>
            <a:noFill/>
          </a:ln>
          <a:effectLst/>
        </c:spPr>
      </c:pivotFmt>
      <c:pivotFmt>
        <c:idx val="10"/>
        <c:spPr>
          <a:solidFill>
            <a:srgbClr val="6482AD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'Dapur (3)'!$B$1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FA1C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482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A0-4414-8420-ACE0DB9D17DB}"/>
              </c:ext>
            </c:extLst>
          </c:dPt>
          <c:dPt>
            <c:idx val="2"/>
            <c:invertIfNegative val="0"/>
            <c:bubble3D val="0"/>
            <c:spPr>
              <a:solidFill>
                <a:srgbClr val="6482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A0-4414-8420-ACE0DB9D17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'Dapur (3)'!$A$2:$A$6</c:f>
              <c:strCache>
                <c:ptCount val="4"/>
                <c:pt idx="0">
                  <c:v>Jakarta</c:v>
                </c:pt>
                <c:pt idx="1">
                  <c:v>Makassar</c:v>
                </c:pt>
                <c:pt idx="2">
                  <c:v>Medan</c:v>
                </c:pt>
                <c:pt idx="3">
                  <c:v>Surabaya</c:v>
                </c:pt>
              </c:strCache>
            </c:strRef>
          </c:cat>
          <c:val>
            <c:numRef>
              <c:f>'Dapur (3)'!$B$2:$B$6</c:f>
              <c:numCache>
                <c:formatCode>[&gt;=1000000000]#,##0.00,,,"M";[&gt;=1000000]#,##0,,"jt";#,##0,"ribu"</c:formatCode>
                <c:ptCount val="4"/>
                <c:pt idx="0">
                  <c:v>15191007000</c:v>
                </c:pt>
                <c:pt idx="1">
                  <c:v>15034449000</c:v>
                </c:pt>
                <c:pt idx="2">
                  <c:v>15211275000</c:v>
                </c:pt>
                <c:pt idx="3">
                  <c:v>14525091000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A0-4414-8420-ACE0DB9D1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84497039"/>
        <c:axId val="8147407"/>
      </c:barChart>
      <c:catAx>
        <c:axId val="884497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7407"/>
        <c:crosses val="autoZero"/>
        <c:auto val="1"/>
        <c:lblAlgn val="ctr"/>
        <c:lblOffset val="100"/>
        <c:noMultiLvlLbl val="0"/>
      </c:catAx>
      <c:valAx>
        <c:axId val="8147407"/>
        <c:scaling>
          <c:orientation val="minMax"/>
        </c:scaling>
        <c:delete val="1"/>
        <c:axPos val="b"/>
        <c:numFmt formatCode="[&gt;=1000000000]#,##0.00,,,&quot;M&quot;;[&gt;=1000000]#,##0,,&quot;jt&quot;;#,##0,&quot;ribu&quot;" sourceLinked="1"/>
        <c:majorTickMark val="none"/>
        <c:minorTickMark val="none"/>
        <c:tickLblPos val="nextTo"/>
        <c:crossAx val="88449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[Project-EXC 14-Huzairbawazir.xlsx]Dapur (4)!Omsetkategori</c:name>
    <c:fmtId val="12"/>
  </c:pivotSource>
  <c:chart>
    <c:autoTitleDeleted val="1"/>
    <c:pivotFmts>
      <c:pivotFmt>
        <c:idx val="0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6482AD"/>
          </a:solidFill>
          <a:ln>
            <a:noFill/>
          </a:ln>
          <a:effectLst/>
        </c:spPr>
      </c:pivotFmt>
      <c:pivotFmt>
        <c:idx val="5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482AD"/>
          </a:solidFill>
          <a:ln>
            <a:noFill/>
          </a:ln>
          <a:effectLst/>
        </c:spPr>
      </c:pivotFmt>
      <c:pivotFmt>
        <c:idx val="7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482AD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'Dapur (4)'!$B$1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FA1C3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6482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A9-4958-88EB-294003D635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'Dapur (4)'!$A$2:$A$7</c:f>
              <c:strCache>
                <c:ptCount val="5"/>
                <c:pt idx="0">
                  <c:v>Aksesoris</c:v>
                </c:pt>
                <c:pt idx="1">
                  <c:v>Atasan</c:v>
                </c:pt>
                <c:pt idx="2">
                  <c:v>Bawahan</c:v>
                </c:pt>
                <c:pt idx="3">
                  <c:v>Gaun</c:v>
                </c:pt>
                <c:pt idx="4">
                  <c:v>Pakaian Olahraga</c:v>
                </c:pt>
              </c:strCache>
            </c:strRef>
          </c:cat>
          <c:val>
            <c:numRef>
              <c:f>'Dapur (4)'!$B$2:$B$7</c:f>
              <c:numCache>
                <c:formatCode>[&gt;=1000000000]#,##0.0,,,"M";[&gt;=1000000]#,##0,,"jt";#,##0,"ribu"</c:formatCode>
                <c:ptCount val="5"/>
                <c:pt idx="0">
                  <c:v>5517732000</c:v>
                </c:pt>
                <c:pt idx="1">
                  <c:v>15611565000</c:v>
                </c:pt>
                <c:pt idx="2">
                  <c:v>11415348000</c:v>
                </c:pt>
                <c:pt idx="3">
                  <c:v>19546878000</c:v>
                </c:pt>
                <c:pt idx="4">
                  <c:v>7870299000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9-4958-88EB-294003D63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84497039"/>
        <c:axId val="8147407"/>
      </c:barChart>
      <c:catAx>
        <c:axId val="88449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7407"/>
        <c:crosses val="autoZero"/>
        <c:auto val="1"/>
        <c:lblAlgn val="ctr"/>
        <c:lblOffset val="100"/>
        <c:noMultiLvlLbl val="0"/>
      </c:catAx>
      <c:valAx>
        <c:axId val="8147407"/>
        <c:scaling>
          <c:orientation val="minMax"/>
        </c:scaling>
        <c:delete val="1"/>
        <c:axPos val="l"/>
        <c:numFmt formatCode="[&gt;=1000000000]#,##0.0,,,&quot;M&quot;;[&gt;=1000000]#,##0,,&quot;jt&quot;;#,##0,&quot;ribu&quot;" sourceLinked="1"/>
        <c:majorTickMark val="none"/>
        <c:minorTickMark val="none"/>
        <c:tickLblPos val="nextTo"/>
        <c:crossAx val="88449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[Project-EXC 14-Huzairbawazir.xlsx]Dapur (6)!revenueliburan</c:name>
    <c:fmtId val="24"/>
  </c:pivotSource>
  <c:chart>
    <c:autoTitleDeleted val="1"/>
    <c:pivotFmts>
      <c:pivotFmt>
        <c:idx val="0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6482AD"/>
          </a:solidFill>
          <a:ln>
            <a:noFill/>
          </a:ln>
          <a:effectLst/>
        </c:spPr>
      </c:pivotFmt>
      <c:pivotFmt>
        <c:idx val="7"/>
        <c:spPr>
          <a:solidFill>
            <a:srgbClr val="6482AD"/>
          </a:solidFill>
          <a:ln>
            <a:noFill/>
          </a:ln>
          <a:effectLst/>
        </c:spPr>
      </c:pivotFmt>
      <c:pivotFmt>
        <c:idx val="8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6482AD"/>
          </a:solidFill>
          <a:ln>
            <a:noFill/>
          </a:ln>
          <a:effectLst/>
        </c:spPr>
      </c:pivotFmt>
      <c:pivotFmt>
        <c:idx val="10"/>
        <c:spPr>
          <a:solidFill>
            <a:srgbClr val="6482AD"/>
          </a:solidFill>
          <a:ln>
            <a:noFill/>
          </a:ln>
          <a:effectLst/>
        </c:spPr>
      </c:pivotFmt>
      <c:pivotFmt>
        <c:idx val="1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6482AD"/>
          </a:solidFill>
          <a:ln>
            <a:noFill/>
          </a:ln>
          <a:effectLst/>
        </c:spPr>
      </c:pivotFmt>
      <c:pivotFmt>
        <c:idx val="13"/>
        <c:spPr>
          <a:solidFill>
            <a:srgbClr val="6482AD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44498578302712166"/>
          <c:y val="5.0925925925925923E-2"/>
          <c:w val="0.52723643919510066"/>
          <c:h val="0.89814814814814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'Dapur (6)'!$B$1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FA1C3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6482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C6-43B4-BF05-E77F4307E30F}"/>
              </c:ext>
            </c:extLst>
          </c:dPt>
          <c:dPt>
            <c:idx val="15"/>
            <c:invertIfNegative val="0"/>
            <c:bubble3D val="0"/>
            <c:spPr>
              <a:solidFill>
                <a:srgbClr val="6482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C6-43B4-BF05-E77F4307E3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'Dapur (6)'!$A$2:$A$18</c:f>
              <c:strCache>
                <c:ptCount val="16"/>
                <c:pt idx="0">
                  <c:v>Cuti bersama Tahun Baru 2017 Masehi</c:v>
                </c:pt>
                <c:pt idx="1">
                  <c:v>Hari Raya Natal</c:v>
                </c:pt>
                <c:pt idx="2">
                  <c:v>Hari Raya Nyepi Tahun Baru Saka 1939</c:v>
                </c:pt>
                <c:pt idx="3">
                  <c:v>Tahun Baru 2017 Masehi</c:v>
                </c:pt>
                <c:pt idx="4">
                  <c:v>Tahun Baru Imlek 2568 Kongzili</c:v>
                </c:pt>
                <c:pt idx="5">
                  <c:v>Maulid Nabi Muhammad SAW</c:v>
                </c:pt>
                <c:pt idx="6">
                  <c:v>Tahun Baru Islam 1439 Hijriah</c:v>
                </c:pt>
                <c:pt idx="7">
                  <c:v>Hari Raya Idul Adha 1438 Hijriah</c:v>
                </c:pt>
                <c:pt idx="8">
                  <c:v>Cuti bersama Natal</c:v>
                </c:pt>
                <c:pt idx="9">
                  <c:v>May Day / Hari Buruh Internasional</c:v>
                </c:pt>
                <c:pt idx="10">
                  <c:v>Hari Kemerdekaan RI</c:v>
                </c:pt>
                <c:pt idx="11">
                  <c:v>Kenaikan Yesus Kristus</c:v>
                </c:pt>
                <c:pt idx="12">
                  <c:v>Hari Raya Waisak 2561</c:v>
                </c:pt>
                <c:pt idx="13">
                  <c:v>Hari Lahir Pancasila</c:v>
                </c:pt>
                <c:pt idx="14">
                  <c:v>Cuti bersama Idul Fitri 1438 Hijriyah</c:v>
                </c:pt>
                <c:pt idx="15">
                  <c:v>Hari Raya Idul Fitri 1438 Hijriah</c:v>
                </c:pt>
              </c:strCache>
            </c:strRef>
          </c:cat>
          <c:val>
            <c:numRef>
              <c:f>'Dapur (6)'!$B$2:$B$18</c:f>
              <c:numCache>
                <c:formatCode>[&gt;=1000000000]#,##0.00,,,"M";[&gt;=1000000]#,##0,,"jt";#,##0,"ribu"</c:formatCode>
                <c:ptCount val="16"/>
                <c:pt idx="0">
                  <c:v>140250000</c:v>
                </c:pt>
                <c:pt idx="1">
                  <c:v>141336000</c:v>
                </c:pt>
                <c:pt idx="2">
                  <c:v>148515000</c:v>
                </c:pt>
                <c:pt idx="3">
                  <c:v>149280000</c:v>
                </c:pt>
                <c:pt idx="4">
                  <c:v>154092000</c:v>
                </c:pt>
                <c:pt idx="5">
                  <c:v>155562000</c:v>
                </c:pt>
                <c:pt idx="6">
                  <c:v>156243000</c:v>
                </c:pt>
                <c:pt idx="7">
                  <c:v>158691000</c:v>
                </c:pt>
                <c:pt idx="8">
                  <c:v>159204000</c:v>
                </c:pt>
                <c:pt idx="9">
                  <c:v>162051000</c:v>
                </c:pt>
                <c:pt idx="10">
                  <c:v>162126000</c:v>
                </c:pt>
                <c:pt idx="11">
                  <c:v>162771000</c:v>
                </c:pt>
                <c:pt idx="12">
                  <c:v>165762000</c:v>
                </c:pt>
                <c:pt idx="13">
                  <c:v>172179000</c:v>
                </c:pt>
                <c:pt idx="14">
                  <c:v>611721000</c:v>
                </c:pt>
                <c:pt idx="15">
                  <c:v>618474000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C6-43B4-BF05-E77F4307E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84497039"/>
        <c:axId val="8147407"/>
      </c:barChart>
      <c:catAx>
        <c:axId val="884497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7407"/>
        <c:crosses val="autoZero"/>
        <c:auto val="1"/>
        <c:lblAlgn val="ctr"/>
        <c:lblOffset val="100"/>
        <c:noMultiLvlLbl val="0"/>
      </c:catAx>
      <c:valAx>
        <c:axId val="8147407"/>
        <c:scaling>
          <c:orientation val="minMax"/>
        </c:scaling>
        <c:delete val="1"/>
        <c:axPos val="b"/>
        <c:numFmt formatCode="[&gt;=1000000000]#,##0.00,,,&quot;M&quot;;[&gt;=1000000]#,##0,,&quot;jt&quot;;#,##0,&quot;ribu&quot;" sourceLinked="1"/>
        <c:majorTickMark val="none"/>
        <c:minorTickMark val="none"/>
        <c:tickLblPos val="nextTo"/>
        <c:crossAx val="88449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[Project-EXC 14-Huzairbawazir.xlsx]Dapur (5)!topproduk</c:name>
    <c:fmtId val="16"/>
  </c:pivotSource>
  <c:chart>
    <c:autoTitleDeleted val="1"/>
    <c:pivotFmts>
      <c:pivotFmt>
        <c:idx val="0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FA1C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FA1C3"/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6482AD"/>
          </a:solidFill>
          <a:ln>
            <a:solidFill>
              <a:srgbClr val="6482AD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</c:pivotFmt>
      <c:pivotFmt>
        <c:idx val="6"/>
        <c:spPr>
          <a:solidFill>
            <a:srgbClr val="7FA1C3"/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6482AD"/>
          </a:solidFill>
          <a:ln>
            <a:solidFill>
              <a:srgbClr val="6482AD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</c:pivotFmt>
      <c:pivotFmt>
        <c:idx val="8"/>
        <c:spPr>
          <a:solidFill>
            <a:srgbClr val="7FA1C3"/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6482AD"/>
          </a:solidFill>
          <a:ln>
            <a:solidFill>
              <a:srgbClr val="6482AD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'Dapur (5)'!$B$1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FA1C3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482AD"/>
              </a:solidFill>
              <a:ln>
                <a:solidFill>
                  <a:srgbClr val="6482AD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c:spPr>
            <c:extLst>
              <c:ext xmlns:c16="http://schemas.microsoft.com/office/drawing/2014/chart" uri="{C3380CC4-5D6E-409C-BE32-E72D297353CC}">
                <c16:uniqueId val="{00000001-E20D-48C5-B9F3-FB25802047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'Dapur (5)'!$A$2:$A$7</c:f>
              <c:strCache>
                <c:ptCount val="5"/>
                <c:pt idx="0">
                  <c:v>Jaket</c:v>
                </c:pt>
                <c:pt idx="1">
                  <c:v>Maxi Dress</c:v>
                </c:pt>
                <c:pt idx="2">
                  <c:v>Dress</c:v>
                </c:pt>
                <c:pt idx="3">
                  <c:v>Celana Jeans</c:v>
                </c:pt>
                <c:pt idx="4">
                  <c:v>Rok</c:v>
                </c:pt>
              </c:strCache>
            </c:strRef>
          </c:cat>
          <c:val>
            <c:numRef>
              <c:f>'Dapur (5)'!$B$2:$B$7</c:f>
              <c:numCache>
                <c:formatCode>[&gt;=1000000000]#,##0.00,,,"M";[&gt;=1000000]#,##0,,"jt";#,##0,"ribu"</c:formatCode>
                <c:ptCount val="5"/>
                <c:pt idx="0">
                  <c:v>7639938000</c:v>
                </c:pt>
                <c:pt idx="1">
                  <c:v>6478245000</c:v>
                </c:pt>
                <c:pt idx="2">
                  <c:v>5780154000</c:v>
                </c:pt>
                <c:pt idx="3">
                  <c:v>3746238000</c:v>
                </c:pt>
                <c:pt idx="4">
                  <c:v>2746368000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0D-48C5-B9F3-FB2580204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84497039"/>
        <c:axId val="8147407"/>
      </c:barChart>
      <c:catAx>
        <c:axId val="88449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7407"/>
        <c:crosses val="autoZero"/>
        <c:auto val="1"/>
        <c:lblAlgn val="ctr"/>
        <c:lblOffset val="100"/>
        <c:noMultiLvlLbl val="0"/>
      </c:catAx>
      <c:valAx>
        <c:axId val="8147407"/>
        <c:scaling>
          <c:orientation val="minMax"/>
        </c:scaling>
        <c:delete val="1"/>
        <c:axPos val="l"/>
        <c:numFmt formatCode="[&gt;=1000000000]#,##0.00,,,&quot;M&quot;;[&gt;=1000000]#,##0,,&quot;jt&quot;;#,##0,&quot;ribu&quot;" sourceLinked="1"/>
        <c:majorTickMark val="none"/>
        <c:minorTickMark val="none"/>
        <c:tickLblPos val="nextTo"/>
        <c:crossAx val="88449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31f18f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b31f18f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080000" y="1958850"/>
            <a:ext cx="698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265500" y="3144000"/>
            <a:ext cx="238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829850" y="206502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AA5E"/>
              </a:buClr>
              <a:buSzPts val="2800"/>
              <a:buFont typeface="Poppins"/>
              <a:buNone/>
              <a:defRPr sz="2800" b="1" i="0" u="none" strike="noStrike" cap="none">
                <a:solidFill>
                  <a:srgbClr val="52AA5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Char char="●"/>
              <a:defRPr sz="18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hajirsmart@gmail.com" TargetMode="External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in/huzairbawazir" TargetMode="External"/><Relationship Id="rId11" Type="http://schemas.openxmlformats.org/officeDocument/2006/relationships/image" Target="../media/image23.svg"/><Relationship Id="rId5" Type="http://schemas.openxmlformats.org/officeDocument/2006/relationships/image" Target="../media/image19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215700" y="859800"/>
            <a:ext cx="4668534" cy="2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Penjualan DQFashion Tahun 2017</a:t>
            </a:r>
            <a:endParaRPr sz="32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15700" y="4443675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1212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Huzair Bawazir/batch 14</a:t>
            </a:r>
            <a:endParaRPr sz="1900" dirty="0">
              <a:solidFill>
                <a:srgbClr val="21212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15700" y="3852975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1212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Bootcamp Data Analyst with Excel</a:t>
            </a:r>
            <a:endParaRPr sz="1900" dirty="0">
              <a:solidFill>
                <a:srgbClr val="21212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57E820-2E84-1AB4-E0DF-1B66D1241635}"/>
              </a:ext>
            </a:extLst>
          </p:cNvPr>
          <p:cNvGrpSpPr/>
          <p:nvPr/>
        </p:nvGrpSpPr>
        <p:grpSpPr>
          <a:xfrm>
            <a:off x="306380" y="641900"/>
            <a:ext cx="5098244" cy="3725886"/>
            <a:chOff x="0" y="0"/>
            <a:chExt cx="4264041" cy="292764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F7FDD3-B9D0-449B-91A1-432286E66D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9791201"/>
                </p:ext>
              </p:extLst>
            </p:nvPr>
          </p:nvGraphicFramePr>
          <p:xfrm>
            <a:off x="0" y="173854"/>
            <a:ext cx="4264041" cy="27537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437FE5-94DA-40D6-BF89-535692B29E2D}"/>
                </a:ext>
              </a:extLst>
            </p:cNvPr>
            <p:cNvSpPr/>
            <p:nvPr/>
          </p:nvSpPr>
          <p:spPr>
            <a:xfrm>
              <a:off x="207023" y="0"/>
              <a:ext cx="1705983" cy="243326"/>
            </a:xfrm>
            <a:custGeom>
              <a:avLst/>
              <a:gdLst>
                <a:gd name="connsiteX0" fmla="*/ 0 w 1705983"/>
                <a:gd name="connsiteY0" fmla="*/ 40555 h 243326"/>
                <a:gd name="connsiteX1" fmla="*/ 40555 w 1705983"/>
                <a:gd name="connsiteY1" fmla="*/ 0 h 243326"/>
                <a:gd name="connsiteX2" fmla="*/ 565931 w 1705983"/>
                <a:gd name="connsiteY2" fmla="*/ 0 h 243326"/>
                <a:gd name="connsiteX3" fmla="*/ 1091306 w 1705983"/>
                <a:gd name="connsiteY3" fmla="*/ 0 h 243326"/>
                <a:gd name="connsiteX4" fmla="*/ 1665428 w 1705983"/>
                <a:gd name="connsiteY4" fmla="*/ 0 h 243326"/>
                <a:gd name="connsiteX5" fmla="*/ 1705983 w 1705983"/>
                <a:gd name="connsiteY5" fmla="*/ 40555 h 243326"/>
                <a:gd name="connsiteX6" fmla="*/ 1705983 w 1705983"/>
                <a:gd name="connsiteY6" fmla="*/ 202771 h 243326"/>
                <a:gd name="connsiteX7" fmla="*/ 1665428 w 1705983"/>
                <a:gd name="connsiteY7" fmla="*/ 243326 h 243326"/>
                <a:gd name="connsiteX8" fmla="*/ 1172550 w 1705983"/>
                <a:gd name="connsiteY8" fmla="*/ 243326 h 243326"/>
                <a:gd name="connsiteX9" fmla="*/ 679672 w 1705983"/>
                <a:gd name="connsiteY9" fmla="*/ 243326 h 243326"/>
                <a:gd name="connsiteX10" fmla="*/ 40555 w 1705983"/>
                <a:gd name="connsiteY10" fmla="*/ 243326 h 243326"/>
                <a:gd name="connsiteX11" fmla="*/ 0 w 1705983"/>
                <a:gd name="connsiteY11" fmla="*/ 202771 h 243326"/>
                <a:gd name="connsiteX12" fmla="*/ 0 w 1705983"/>
                <a:gd name="connsiteY12" fmla="*/ 40555 h 24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5983" h="243326" fill="none" extrusionOk="0">
                  <a:moveTo>
                    <a:pt x="0" y="40555"/>
                  </a:moveTo>
                  <a:cubicBezTo>
                    <a:pt x="277" y="19765"/>
                    <a:pt x="18121" y="2914"/>
                    <a:pt x="40555" y="0"/>
                  </a:cubicBezTo>
                  <a:cubicBezTo>
                    <a:pt x="231032" y="-40633"/>
                    <a:pt x="365334" y="47645"/>
                    <a:pt x="565931" y="0"/>
                  </a:cubicBezTo>
                  <a:cubicBezTo>
                    <a:pt x="766528" y="-47645"/>
                    <a:pt x="837530" y="59053"/>
                    <a:pt x="1091306" y="0"/>
                  </a:cubicBezTo>
                  <a:cubicBezTo>
                    <a:pt x="1345082" y="-59053"/>
                    <a:pt x="1378765" y="6164"/>
                    <a:pt x="1665428" y="0"/>
                  </a:cubicBezTo>
                  <a:cubicBezTo>
                    <a:pt x="1688946" y="-1687"/>
                    <a:pt x="1705147" y="18213"/>
                    <a:pt x="1705983" y="40555"/>
                  </a:cubicBezTo>
                  <a:cubicBezTo>
                    <a:pt x="1710183" y="100048"/>
                    <a:pt x="1702690" y="152677"/>
                    <a:pt x="1705983" y="202771"/>
                  </a:cubicBezTo>
                  <a:cubicBezTo>
                    <a:pt x="1703789" y="221606"/>
                    <a:pt x="1690997" y="243411"/>
                    <a:pt x="1665428" y="243326"/>
                  </a:cubicBezTo>
                  <a:cubicBezTo>
                    <a:pt x="1533552" y="246068"/>
                    <a:pt x="1296141" y="191604"/>
                    <a:pt x="1172550" y="243326"/>
                  </a:cubicBezTo>
                  <a:cubicBezTo>
                    <a:pt x="1048959" y="295048"/>
                    <a:pt x="812674" y="240881"/>
                    <a:pt x="679672" y="243326"/>
                  </a:cubicBezTo>
                  <a:cubicBezTo>
                    <a:pt x="546670" y="245771"/>
                    <a:pt x="259606" y="241152"/>
                    <a:pt x="40555" y="243326"/>
                  </a:cubicBezTo>
                  <a:cubicBezTo>
                    <a:pt x="11618" y="243768"/>
                    <a:pt x="-1729" y="226419"/>
                    <a:pt x="0" y="202771"/>
                  </a:cubicBezTo>
                  <a:cubicBezTo>
                    <a:pt x="-17268" y="135839"/>
                    <a:pt x="14140" y="107234"/>
                    <a:pt x="0" y="40555"/>
                  </a:cubicBezTo>
                  <a:close/>
                </a:path>
                <a:path w="1705983" h="243326" stroke="0" extrusionOk="0">
                  <a:moveTo>
                    <a:pt x="0" y="40555"/>
                  </a:moveTo>
                  <a:cubicBezTo>
                    <a:pt x="-2000" y="17957"/>
                    <a:pt x="23403" y="1326"/>
                    <a:pt x="40555" y="0"/>
                  </a:cubicBezTo>
                  <a:cubicBezTo>
                    <a:pt x="207841" y="-54730"/>
                    <a:pt x="339802" y="3212"/>
                    <a:pt x="549682" y="0"/>
                  </a:cubicBezTo>
                  <a:cubicBezTo>
                    <a:pt x="759562" y="-3212"/>
                    <a:pt x="885799" y="50670"/>
                    <a:pt x="1042560" y="0"/>
                  </a:cubicBezTo>
                  <a:cubicBezTo>
                    <a:pt x="1199321" y="-50670"/>
                    <a:pt x="1458308" y="27847"/>
                    <a:pt x="1665428" y="0"/>
                  </a:cubicBezTo>
                  <a:cubicBezTo>
                    <a:pt x="1687528" y="837"/>
                    <a:pt x="1705066" y="16633"/>
                    <a:pt x="1705983" y="40555"/>
                  </a:cubicBezTo>
                  <a:cubicBezTo>
                    <a:pt x="1715313" y="90564"/>
                    <a:pt x="1696551" y="144876"/>
                    <a:pt x="1705983" y="202771"/>
                  </a:cubicBezTo>
                  <a:cubicBezTo>
                    <a:pt x="1708704" y="230493"/>
                    <a:pt x="1688671" y="245796"/>
                    <a:pt x="1665428" y="243326"/>
                  </a:cubicBezTo>
                  <a:cubicBezTo>
                    <a:pt x="1427001" y="279747"/>
                    <a:pt x="1358570" y="228762"/>
                    <a:pt x="1156301" y="243326"/>
                  </a:cubicBezTo>
                  <a:cubicBezTo>
                    <a:pt x="954032" y="257890"/>
                    <a:pt x="895807" y="209784"/>
                    <a:pt x="663423" y="243326"/>
                  </a:cubicBezTo>
                  <a:cubicBezTo>
                    <a:pt x="431039" y="276868"/>
                    <a:pt x="337279" y="174599"/>
                    <a:pt x="40555" y="243326"/>
                  </a:cubicBezTo>
                  <a:cubicBezTo>
                    <a:pt x="20565" y="240093"/>
                    <a:pt x="6117" y="225313"/>
                    <a:pt x="0" y="202771"/>
                  </a:cubicBezTo>
                  <a:cubicBezTo>
                    <a:pt x="-409" y="146055"/>
                    <a:pt x="6229" y="118894"/>
                    <a:pt x="0" y="40555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E2DAD6"/>
              </a:solidFill>
              <a:extLst>
                <a:ext uri="{C807C97D-BFC1-408E-A445-0C87EB9F89A2}">
                  <ask:lineSketchStyleProps xmlns:ask="http://schemas.microsoft.com/office/drawing/2018/sketchyshapes" sd="20353492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D" sz="1400" b="1" kern="1200" baseline="0" dirty="0">
                  <a:solidFill>
                    <a:schemeClr val="bg1"/>
                  </a:solidFill>
                </a:rPr>
                <a:t>revenue per </a:t>
              </a:r>
              <a:r>
                <a:rPr lang="en-ID" sz="1400" b="1" kern="1200" baseline="0" dirty="0" err="1">
                  <a:solidFill>
                    <a:schemeClr val="bg1"/>
                  </a:solidFill>
                </a:rPr>
                <a:t>liburan</a:t>
              </a:r>
              <a:endParaRPr lang="en-ID" sz="14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724892-6238-4535-07EA-F846ACD56CEF}"/>
              </a:ext>
            </a:extLst>
          </p:cNvPr>
          <p:cNvSpPr/>
          <p:nvPr/>
        </p:nvSpPr>
        <p:spPr>
          <a:xfrm>
            <a:off x="5652148" y="819435"/>
            <a:ext cx="3372906" cy="3670789"/>
          </a:xfrm>
          <a:custGeom>
            <a:avLst/>
            <a:gdLst>
              <a:gd name="connsiteX0" fmla="*/ 0 w 3372906"/>
              <a:gd name="connsiteY0" fmla="*/ 562162 h 3670789"/>
              <a:gd name="connsiteX1" fmla="*/ 562162 w 3372906"/>
              <a:gd name="connsiteY1" fmla="*/ 0 h 3670789"/>
              <a:gd name="connsiteX2" fmla="*/ 1124308 w 3372906"/>
              <a:gd name="connsiteY2" fmla="*/ 0 h 3670789"/>
              <a:gd name="connsiteX3" fmla="*/ 1686453 w 3372906"/>
              <a:gd name="connsiteY3" fmla="*/ 0 h 3670789"/>
              <a:gd name="connsiteX4" fmla="*/ 2181141 w 3372906"/>
              <a:gd name="connsiteY4" fmla="*/ 0 h 3670789"/>
              <a:gd name="connsiteX5" fmla="*/ 2810744 w 3372906"/>
              <a:gd name="connsiteY5" fmla="*/ 0 h 3670789"/>
              <a:gd name="connsiteX6" fmla="*/ 3372906 w 3372906"/>
              <a:gd name="connsiteY6" fmla="*/ 562162 h 3670789"/>
              <a:gd name="connsiteX7" fmla="*/ 3372906 w 3372906"/>
              <a:gd name="connsiteY7" fmla="*/ 995061 h 3670789"/>
              <a:gd name="connsiteX8" fmla="*/ 3372906 w 3372906"/>
              <a:gd name="connsiteY8" fmla="*/ 1453425 h 3670789"/>
              <a:gd name="connsiteX9" fmla="*/ 3372906 w 3372906"/>
              <a:gd name="connsiteY9" fmla="*/ 1886324 h 3670789"/>
              <a:gd name="connsiteX10" fmla="*/ 3372906 w 3372906"/>
              <a:gd name="connsiteY10" fmla="*/ 2446546 h 3670789"/>
              <a:gd name="connsiteX11" fmla="*/ 3372906 w 3372906"/>
              <a:gd name="connsiteY11" fmla="*/ 3108627 h 3670789"/>
              <a:gd name="connsiteX12" fmla="*/ 2810744 w 3372906"/>
              <a:gd name="connsiteY12" fmla="*/ 3670789 h 3670789"/>
              <a:gd name="connsiteX13" fmla="*/ 2226113 w 3372906"/>
              <a:gd name="connsiteY13" fmla="*/ 3670789 h 3670789"/>
              <a:gd name="connsiteX14" fmla="*/ 1708939 w 3372906"/>
              <a:gd name="connsiteY14" fmla="*/ 3670789 h 3670789"/>
              <a:gd name="connsiteX15" fmla="*/ 1146793 w 3372906"/>
              <a:gd name="connsiteY15" fmla="*/ 3670789 h 3670789"/>
              <a:gd name="connsiteX16" fmla="*/ 562162 w 3372906"/>
              <a:gd name="connsiteY16" fmla="*/ 3670789 h 3670789"/>
              <a:gd name="connsiteX17" fmla="*/ 0 w 3372906"/>
              <a:gd name="connsiteY17" fmla="*/ 3108627 h 3670789"/>
              <a:gd name="connsiteX18" fmla="*/ 0 w 3372906"/>
              <a:gd name="connsiteY18" fmla="*/ 2650263 h 3670789"/>
              <a:gd name="connsiteX19" fmla="*/ 0 w 3372906"/>
              <a:gd name="connsiteY19" fmla="*/ 2217364 h 3670789"/>
              <a:gd name="connsiteX20" fmla="*/ 0 w 3372906"/>
              <a:gd name="connsiteY20" fmla="*/ 1682607 h 3670789"/>
              <a:gd name="connsiteX21" fmla="*/ 0 w 3372906"/>
              <a:gd name="connsiteY21" fmla="*/ 1147849 h 3670789"/>
              <a:gd name="connsiteX22" fmla="*/ 0 w 3372906"/>
              <a:gd name="connsiteY22" fmla="*/ 562162 h 367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72906" h="3670789" fill="none" extrusionOk="0">
                <a:moveTo>
                  <a:pt x="0" y="562162"/>
                </a:moveTo>
                <a:cubicBezTo>
                  <a:pt x="-44085" y="224585"/>
                  <a:pt x="265900" y="-17181"/>
                  <a:pt x="562162" y="0"/>
                </a:cubicBezTo>
                <a:cubicBezTo>
                  <a:pt x="724172" y="-65608"/>
                  <a:pt x="879216" y="32924"/>
                  <a:pt x="1124308" y="0"/>
                </a:cubicBezTo>
                <a:cubicBezTo>
                  <a:pt x="1369400" y="-32924"/>
                  <a:pt x="1497685" y="11304"/>
                  <a:pt x="1686453" y="0"/>
                </a:cubicBezTo>
                <a:cubicBezTo>
                  <a:pt x="1875222" y="-11304"/>
                  <a:pt x="2035646" y="19389"/>
                  <a:pt x="2181141" y="0"/>
                </a:cubicBezTo>
                <a:cubicBezTo>
                  <a:pt x="2326636" y="-19389"/>
                  <a:pt x="2625616" y="26387"/>
                  <a:pt x="2810744" y="0"/>
                </a:cubicBezTo>
                <a:cubicBezTo>
                  <a:pt x="3197689" y="15523"/>
                  <a:pt x="3340718" y="296516"/>
                  <a:pt x="3372906" y="562162"/>
                </a:cubicBezTo>
                <a:cubicBezTo>
                  <a:pt x="3395409" y="661567"/>
                  <a:pt x="3370823" y="844710"/>
                  <a:pt x="3372906" y="995061"/>
                </a:cubicBezTo>
                <a:cubicBezTo>
                  <a:pt x="3374989" y="1145412"/>
                  <a:pt x="3317981" y="1257089"/>
                  <a:pt x="3372906" y="1453425"/>
                </a:cubicBezTo>
                <a:cubicBezTo>
                  <a:pt x="3427831" y="1649761"/>
                  <a:pt x="3368039" y="1753716"/>
                  <a:pt x="3372906" y="1886324"/>
                </a:cubicBezTo>
                <a:cubicBezTo>
                  <a:pt x="3377773" y="2018932"/>
                  <a:pt x="3319854" y="2276727"/>
                  <a:pt x="3372906" y="2446546"/>
                </a:cubicBezTo>
                <a:cubicBezTo>
                  <a:pt x="3425958" y="2616365"/>
                  <a:pt x="3335675" y="2849861"/>
                  <a:pt x="3372906" y="3108627"/>
                </a:cubicBezTo>
                <a:cubicBezTo>
                  <a:pt x="3360588" y="3429856"/>
                  <a:pt x="3190689" y="3627002"/>
                  <a:pt x="2810744" y="3670789"/>
                </a:cubicBezTo>
                <a:cubicBezTo>
                  <a:pt x="2649725" y="3734146"/>
                  <a:pt x="2469060" y="3661042"/>
                  <a:pt x="2226113" y="3670789"/>
                </a:cubicBezTo>
                <a:cubicBezTo>
                  <a:pt x="1983166" y="3680536"/>
                  <a:pt x="1859784" y="3621431"/>
                  <a:pt x="1708939" y="3670789"/>
                </a:cubicBezTo>
                <a:cubicBezTo>
                  <a:pt x="1558094" y="3720147"/>
                  <a:pt x="1295287" y="3633587"/>
                  <a:pt x="1146793" y="3670789"/>
                </a:cubicBezTo>
                <a:cubicBezTo>
                  <a:pt x="998299" y="3707991"/>
                  <a:pt x="756151" y="3659375"/>
                  <a:pt x="562162" y="3670789"/>
                </a:cubicBezTo>
                <a:cubicBezTo>
                  <a:pt x="324757" y="3705030"/>
                  <a:pt x="-66556" y="3437239"/>
                  <a:pt x="0" y="3108627"/>
                </a:cubicBezTo>
                <a:cubicBezTo>
                  <a:pt x="-17990" y="2999441"/>
                  <a:pt x="29655" y="2788561"/>
                  <a:pt x="0" y="2650263"/>
                </a:cubicBezTo>
                <a:cubicBezTo>
                  <a:pt x="-29655" y="2511965"/>
                  <a:pt x="12271" y="2392655"/>
                  <a:pt x="0" y="2217364"/>
                </a:cubicBezTo>
                <a:cubicBezTo>
                  <a:pt x="-12271" y="2042073"/>
                  <a:pt x="52780" y="1815365"/>
                  <a:pt x="0" y="1682607"/>
                </a:cubicBezTo>
                <a:cubicBezTo>
                  <a:pt x="-52780" y="1549849"/>
                  <a:pt x="7649" y="1367803"/>
                  <a:pt x="0" y="1147849"/>
                </a:cubicBezTo>
                <a:cubicBezTo>
                  <a:pt x="-7649" y="927895"/>
                  <a:pt x="50696" y="806610"/>
                  <a:pt x="0" y="562162"/>
                </a:cubicBezTo>
                <a:close/>
              </a:path>
              <a:path w="3372906" h="3670789" stroke="0" extrusionOk="0">
                <a:moveTo>
                  <a:pt x="0" y="562162"/>
                </a:moveTo>
                <a:cubicBezTo>
                  <a:pt x="48677" y="257010"/>
                  <a:pt x="225848" y="371"/>
                  <a:pt x="562162" y="0"/>
                </a:cubicBezTo>
                <a:cubicBezTo>
                  <a:pt x="809112" y="-4050"/>
                  <a:pt x="990197" y="32684"/>
                  <a:pt x="1169279" y="0"/>
                </a:cubicBezTo>
                <a:cubicBezTo>
                  <a:pt x="1348361" y="-32684"/>
                  <a:pt x="1552173" y="33133"/>
                  <a:pt x="1708939" y="0"/>
                </a:cubicBezTo>
                <a:cubicBezTo>
                  <a:pt x="1865705" y="-33133"/>
                  <a:pt x="2030656" y="47549"/>
                  <a:pt x="2271084" y="0"/>
                </a:cubicBezTo>
                <a:cubicBezTo>
                  <a:pt x="2511513" y="-47549"/>
                  <a:pt x="2667244" y="41318"/>
                  <a:pt x="2810744" y="0"/>
                </a:cubicBezTo>
                <a:cubicBezTo>
                  <a:pt x="3147073" y="3184"/>
                  <a:pt x="3409138" y="188019"/>
                  <a:pt x="3372906" y="562162"/>
                </a:cubicBezTo>
                <a:cubicBezTo>
                  <a:pt x="3395695" y="692812"/>
                  <a:pt x="3358736" y="815784"/>
                  <a:pt x="3372906" y="1020526"/>
                </a:cubicBezTo>
                <a:cubicBezTo>
                  <a:pt x="3387076" y="1225268"/>
                  <a:pt x="3351829" y="1372027"/>
                  <a:pt x="3372906" y="1555283"/>
                </a:cubicBezTo>
                <a:cubicBezTo>
                  <a:pt x="3393983" y="1738539"/>
                  <a:pt x="3343389" y="1789033"/>
                  <a:pt x="3372906" y="1988182"/>
                </a:cubicBezTo>
                <a:cubicBezTo>
                  <a:pt x="3402423" y="2187331"/>
                  <a:pt x="3369443" y="2258237"/>
                  <a:pt x="3372906" y="2522940"/>
                </a:cubicBezTo>
                <a:cubicBezTo>
                  <a:pt x="3376369" y="2787643"/>
                  <a:pt x="3367059" y="2955066"/>
                  <a:pt x="3372906" y="3108627"/>
                </a:cubicBezTo>
                <a:cubicBezTo>
                  <a:pt x="3435737" y="3434052"/>
                  <a:pt x="3156140" y="3752799"/>
                  <a:pt x="2810744" y="3670789"/>
                </a:cubicBezTo>
                <a:cubicBezTo>
                  <a:pt x="2661871" y="3715603"/>
                  <a:pt x="2415036" y="3622818"/>
                  <a:pt x="2248599" y="3670789"/>
                </a:cubicBezTo>
                <a:cubicBezTo>
                  <a:pt x="2082163" y="3718760"/>
                  <a:pt x="1951623" y="3634479"/>
                  <a:pt x="1731425" y="3670789"/>
                </a:cubicBezTo>
                <a:cubicBezTo>
                  <a:pt x="1511227" y="3707099"/>
                  <a:pt x="1419495" y="3661731"/>
                  <a:pt x="1146793" y="3670789"/>
                </a:cubicBezTo>
                <a:cubicBezTo>
                  <a:pt x="874091" y="3679847"/>
                  <a:pt x="706451" y="3634069"/>
                  <a:pt x="562162" y="3670789"/>
                </a:cubicBezTo>
                <a:cubicBezTo>
                  <a:pt x="269471" y="3653920"/>
                  <a:pt x="27441" y="3396454"/>
                  <a:pt x="0" y="3108627"/>
                </a:cubicBezTo>
                <a:cubicBezTo>
                  <a:pt x="-8828" y="2866848"/>
                  <a:pt x="35889" y="2826999"/>
                  <a:pt x="0" y="2599334"/>
                </a:cubicBezTo>
                <a:cubicBezTo>
                  <a:pt x="-35889" y="2371669"/>
                  <a:pt x="37757" y="2317808"/>
                  <a:pt x="0" y="2115506"/>
                </a:cubicBezTo>
                <a:cubicBezTo>
                  <a:pt x="-37757" y="1913204"/>
                  <a:pt x="58012" y="1748528"/>
                  <a:pt x="0" y="1631677"/>
                </a:cubicBezTo>
                <a:cubicBezTo>
                  <a:pt x="-58012" y="1514826"/>
                  <a:pt x="62708" y="1240007"/>
                  <a:pt x="0" y="1096920"/>
                </a:cubicBezTo>
                <a:cubicBezTo>
                  <a:pt x="-62708" y="953833"/>
                  <a:pt x="10161" y="695867"/>
                  <a:pt x="0" y="562162"/>
                </a:cubicBezTo>
                <a:close/>
              </a:path>
            </a:pathLst>
          </a:custGeom>
          <a:solidFill>
            <a:srgbClr val="7FA1C3"/>
          </a:solidFill>
          <a:ln>
            <a:solidFill>
              <a:srgbClr val="7FA1C3"/>
            </a:solidFill>
            <a:extLst>
              <a:ext uri="{C807C97D-BFC1-408E-A445-0C87EB9F89A2}">
                <ask:lineSketchStyleProps xmlns:ask="http://schemas.microsoft.com/office/drawing/2018/sketchyshapes" sd="27813137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Tren Revenue pada </a:t>
            </a:r>
            <a:r>
              <a:rPr lang="en-US" sz="1800" b="1" dirty="0" err="1"/>
              <a:t>liburan</a:t>
            </a:r>
            <a:endParaRPr lang="en-US" sz="1800" b="1" dirty="0"/>
          </a:p>
          <a:p>
            <a:pPr algn="just"/>
            <a:r>
              <a:rPr lang="en-US" dirty="0"/>
              <a:t>Revenue pada </a:t>
            </a:r>
            <a:r>
              <a:rPr lang="en-US" dirty="0" err="1"/>
              <a:t>saat</a:t>
            </a:r>
            <a:r>
              <a:rPr lang="en-US" sz="1400" b="0" dirty="0"/>
              <a:t> </a:t>
            </a:r>
            <a:r>
              <a:rPr lang="en-US" sz="1400" b="0" dirty="0" err="1"/>
              <a:t>libur</a:t>
            </a:r>
            <a:r>
              <a:rPr lang="en-US" sz="1400" b="0" dirty="0"/>
              <a:t> </a:t>
            </a:r>
            <a:r>
              <a:rPr lang="en-US" sz="1400" b="0" dirty="0" err="1"/>
              <a:t>nasional</a:t>
            </a:r>
            <a:r>
              <a:rPr lang="en-US" sz="1400" b="0" dirty="0"/>
              <a:t> di </a:t>
            </a:r>
            <a:r>
              <a:rPr lang="en-US" sz="1400" b="0" dirty="0" err="1"/>
              <a:t>tahun</a:t>
            </a:r>
            <a:r>
              <a:rPr lang="en-US" sz="1400" b="0" dirty="0"/>
              <a:t> 2017 di Indonesia, revenue </a:t>
            </a:r>
            <a:r>
              <a:rPr lang="en-US" sz="1400" b="0" dirty="0" err="1"/>
              <a:t>tertinggi</a:t>
            </a:r>
            <a:r>
              <a:rPr lang="en-US" sz="1400" b="0" dirty="0"/>
              <a:t> di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saat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sz="1400" b="0" dirty="0"/>
              <a:t> Hari Raya </a:t>
            </a:r>
            <a:r>
              <a:rPr lang="en-US" sz="1400" b="0" dirty="0" err="1"/>
              <a:t>Idul</a:t>
            </a:r>
            <a:r>
              <a:rPr lang="en-US" sz="1400" b="0" dirty="0"/>
              <a:t> </a:t>
            </a:r>
            <a:r>
              <a:rPr lang="en-US" sz="1400" b="0" dirty="0" err="1"/>
              <a:t>Fitri</a:t>
            </a:r>
            <a:r>
              <a:rPr lang="en-US" sz="1400" b="0" dirty="0"/>
              <a:t>.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adanya</a:t>
            </a:r>
            <a:r>
              <a:rPr lang="en-US" sz="1400" b="0" dirty="0"/>
              <a:t> </a:t>
            </a:r>
            <a:r>
              <a:rPr lang="en-US" sz="1400" b="0" dirty="0" err="1"/>
              <a:t>kecenderungan</a:t>
            </a:r>
            <a:r>
              <a:rPr lang="en-US" sz="1400" b="0" dirty="0"/>
              <a:t> </a:t>
            </a:r>
            <a:r>
              <a:rPr lang="en-US" sz="1400" b="0" dirty="0" err="1"/>
              <a:t>dalam</a:t>
            </a:r>
            <a:r>
              <a:rPr lang="en-US" sz="1400" b="0" dirty="0"/>
              <a:t> </a:t>
            </a:r>
            <a:r>
              <a:rPr lang="en-US" sz="1400" b="0" dirty="0" err="1"/>
              <a:t>membeli</a:t>
            </a:r>
            <a:r>
              <a:rPr lang="en-US" sz="1400" b="0" dirty="0"/>
              <a:t> </a:t>
            </a:r>
            <a:r>
              <a:rPr lang="en-US" sz="1400" b="0" dirty="0" err="1"/>
              <a:t>produk</a:t>
            </a:r>
            <a:r>
              <a:rPr lang="en-US" sz="1400" b="0" dirty="0"/>
              <a:t> fashion </a:t>
            </a:r>
            <a:r>
              <a:rPr lang="en-US" sz="1400" b="0" dirty="0" err="1"/>
              <a:t>baru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menyambut</a:t>
            </a:r>
            <a:r>
              <a:rPr lang="en-US" sz="1400" b="0" dirty="0"/>
              <a:t> </a:t>
            </a:r>
            <a:r>
              <a:rPr lang="en-US" sz="1400" b="0" dirty="0" err="1"/>
              <a:t>hari</a:t>
            </a:r>
            <a:r>
              <a:rPr lang="en-US" sz="1400" b="0" dirty="0"/>
              <a:t> </a:t>
            </a:r>
            <a:r>
              <a:rPr lang="en-US" sz="1400" b="0" dirty="0" err="1"/>
              <a:t>raya</a:t>
            </a:r>
            <a:r>
              <a:rPr lang="en-US" sz="1400" b="0" dirty="0"/>
              <a:t> </a:t>
            </a:r>
            <a:r>
              <a:rPr lang="en-US" sz="1400" b="0" dirty="0" err="1"/>
              <a:t>menjadi</a:t>
            </a:r>
            <a:r>
              <a:rPr lang="en-US" sz="1400" b="0" dirty="0"/>
              <a:t> salah </a:t>
            </a:r>
            <a:r>
              <a:rPr lang="en-US" sz="1400" b="0" dirty="0" err="1"/>
              <a:t>satu</a:t>
            </a:r>
            <a:r>
              <a:rPr lang="en-US" sz="1400" b="0" dirty="0"/>
              <a:t> </a:t>
            </a:r>
            <a:r>
              <a:rPr lang="en-US" sz="1400" b="0" dirty="0" err="1"/>
              <a:t>alasan</a:t>
            </a:r>
            <a:r>
              <a:rPr lang="en-US" sz="1400" b="0" dirty="0"/>
              <a:t> </a:t>
            </a:r>
            <a:r>
              <a:rPr lang="en-US" sz="1400" b="0" dirty="0" err="1"/>
              <a:t>meningkatnya</a:t>
            </a:r>
            <a:r>
              <a:rPr lang="en-US" sz="1400" b="0" dirty="0"/>
              <a:t> </a:t>
            </a:r>
            <a:r>
              <a:rPr lang="en-US" sz="1400" b="0" dirty="0" err="1"/>
              <a:t>permintaan</a:t>
            </a:r>
            <a:r>
              <a:rPr lang="en-US" sz="1400" b="0" dirty="0"/>
              <a:t> </a:t>
            </a:r>
            <a:r>
              <a:rPr lang="en-US" sz="1400" b="0" dirty="0" err="1"/>
              <a:t>atas</a:t>
            </a:r>
            <a:r>
              <a:rPr lang="en-US" sz="1400" b="0" dirty="0"/>
              <a:t> </a:t>
            </a:r>
            <a:r>
              <a:rPr lang="en-US" sz="1400" b="0" dirty="0" err="1"/>
              <a:t>produk</a:t>
            </a:r>
            <a:r>
              <a:rPr lang="en-US" sz="1400" b="0" dirty="0"/>
              <a:t> yang </a:t>
            </a:r>
            <a:r>
              <a:rPr lang="en-US" sz="1400" b="0" dirty="0" err="1"/>
              <a:t>ditawarkan</a:t>
            </a:r>
            <a:r>
              <a:rPr lang="en-US" sz="1400" b="0" dirty="0"/>
              <a:t> oleh </a:t>
            </a:r>
            <a:r>
              <a:rPr lang="en-US" sz="1400" b="0" dirty="0" err="1"/>
              <a:t>DQFashion</a:t>
            </a:r>
            <a:r>
              <a:rPr lang="en-US" sz="1400" b="0" dirty="0"/>
              <a:t> </a:t>
            </a:r>
            <a:r>
              <a:rPr lang="en-US" sz="1400" b="0" dirty="0" err="1"/>
              <a:t>sehingga</a:t>
            </a:r>
            <a:r>
              <a:rPr lang="en-US" sz="1400" b="0" dirty="0"/>
              <a:t> </a:t>
            </a:r>
            <a:r>
              <a:rPr lang="en-US" sz="1400" b="0" dirty="0" err="1"/>
              <a:t>hal</a:t>
            </a:r>
            <a:r>
              <a:rPr lang="en-US" sz="1400" b="0" dirty="0"/>
              <a:t> </a:t>
            </a:r>
            <a:r>
              <a:rPr lang="en-US" sz="1400" b="0" dirty="0" err="1"/>
              <a:t>ini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menjadi</a:t>
            </a:r>
            <a:r>
              <a:rPr lang="en-US" sz="1400" b="0" dirty="0"/>
              <a:t> </a:t>
            </a:r>
            <a:r>
              <a:rPr lang="en-US" sz="1400" b="0" dirty="0" err="1"/>
              <a:t>dasar</a:t>
            </a:r>
            <a:r>
              <a:rPr lang="en-US" sz="1400" b="0" dirty="0"/>
              <a:t> </a:t>
            </a:r>
            <a:r>
              <a:rPr lang="en-US" sz="1400" b="0" dirty="0" err="1"/>
              <a:t>dalam</a:t>
            </a:r>
            <a:r>
              <a:rPr lang="en-US" sz="1400" b="0" dirty="0"/>
              <a:t> strategi </a:t>
            </a:r>
            <a:r>
              <a:rPr lang="en-US" sz="1400" b="0" dirty="0" err="1"/>
              <a:t>pemasaran</a:t>
            </a:r>
            <a:r>
              <a:rPr lang="en-US" sz="1400" b="0" dirty="0"/>
              <a:t> pada </a:t>
            </a:r>
            <a:r>
              <a:rPr lang="en-US" sz="1400" b="0" dirty="0" err="1"/>
              <a:t>tahun</a:t>
            </a:r>
            <a:r>
              <a:rPr lang="en-US" sz="1400" b="0" dirty="0"/>
              <a:t> </a:t>
            </a:r>
            <a:r>
              <a:rPr lang="en-US" sz="1400" b="0" dirty="0" err="1"/>
              <a:t>berikutnya</a:t>
            </a:r>
            <a:r>
              <a:rPr lang="en-US" sz="1400" b="0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622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9C0-204E-12EC-B2E0-9DF66F86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1" y="1509132"/>
            <a:ext cx="3042695" cy="2892118"/>
          </a:xfrm>
        </p:spPr>
        <p:txBody>
          <a:bodyPr>
            <a:normAutofit/>
          </a:bodyPr>
          <a:lstStyle/>
          <a:p>
            <a:r>
              <a:rPr lang="en-ID" sz="1400" b="0" dirty="0" err="1"/>
              <a:t>Berdasarkan</a:t>
            </a:r>
            <a:r>
              <a:rPr lang="en-ID" sz="1400" b="0" dirty="0"/>
              <a:t> data </a:t>
            </a:r>
            <a:r>
              <a:rPr lang="en-ID" sz="1400" b="0" dirty="0" err="1"/>
              <a:t>peniualan</a:t>
            </a:r>
            <a:r>
              <a:rPr lang="en-ID" sz="1400" b="0" dirty="0"/>
              <a:t> </a:t>
            </a:r>
            <a:r>
              <a:rPr lang="en-ID" sz="1400" b="0" dirty="0" err="1"/>
              <a:t>darikeseluruhan</a:t>
            </a:r>
            <a:r>
              <a:rPr lang="en-ID" sz="1400" b="0" dirty="0"/>
              <a:t> </a:t>
            </a:r>
            <a:r>
              <a:rPr lang="en-ID" sz="1400" b="0" dirty="0" err="1"/>
              <a:t>cabang</a:t>
            </a:r>
            <a:r>
              <a:rPr lang="en-ID" sz="1400" b="0" dirty="0"/>
              <a:t>, 5 </a:t>
            </a:r>
            <a:r>
              <a:rPr lang="en-ID" sz="1400" b="0" dirty="0" err="1"/>
              <a:t>produk</a:t>
            </a:r>
            <a:r>
              <a:rPr lang="en-ID" sz="1400" b="0" dirty="0"/>
              <a:t> </a:t>
            </a:r>
            <a:r>
              <a:rPr lang="en-ID" sz="1400" b="0" dirty="0" err="1"/>
              <a:t>denganpendanatan</a:t>
            </a:r>
            <a:r>
              <a:rPr lang="en-ID" sz="1400" b="0" dirty="0"/>
              <a:t> </a:t>
            </a:r>
            <a:r>
              <a:rPr lang="en-ID" sz="1400" b="0" dirty="0" err="1"/>
              <a:t>peniualan</a:t>
            </a:r>
            <a:r>
              <a:rPr lang="en-ID" sz="1400" b="0" dirty="0"/>
              <a:t> </a:t>
            </a:r>
            <a:r>
              <a:rPr lang="en-ID" sz="1400" b="0" dirty="0" err="1"/>
              <a:t>terbanvak</a:t>
            </a:r>
            <a:r>
              <a:rPr lang="en-ID" sz="1400" b="0" dirty="0"/>
              <a:t> </a:t>
            </a:r>
            <a:r>
              <a:rPr lang="en-ID" sz="1400" b="0" dirty="0" err="1"/>
              <a:t>diseluruh</a:t>
            </a:r>
            <a:r>
              <a:rPr lang="en-ID" sz="1400" b="0" dirty="0"/>
              <a:t> </a:t>
            </a:r>
            <a:r>
              <a:rPr lang="en-ID" sz="1400" b="0" dirty="0" err="1"/>
              <a:t>cabang</a:t>
            </a:r>
            <a:r>
              <a:rPr lang="en-ID" sz="1400" b="0" dirty="0"/>
              <a:t> </a:t>
            </a:r>
            <a:r>
              <a:rPr lang="en-ID" sz="1400" b="0" dirty="0" err="1"/>
              <a:t>adalahJaket</a:t>
            </a:r>
            <a:r>
              <a:rPr lang="en-ID" sz="1400" b="0" dirty="0"/>
              <a:t> (7,64Miliar), Maxi Dress (6,48 </a:t>
            </a:r>
            <a:r>
              <a:rPr lang="en-ID" sz="1400" b="0" dirty="0" err="1"/>
              <a:t>Miliar</a:t>
            </a:r>
            <a:r>
              <a:rPr lang="en-ID" sz="1400" b="0" dirty="0"/>
              <a:t>), Dress(5,78 </a:t>
            </a:r>
            <a:r>
              <a:rPr lang="en-ID" sz="1400" b="0" dirty="0" err="1"/>
              <a:t>Miliar</a:t>
            </a:r>
            <a:r>
              <a:rPr lang="en-ID" sz="1400" b="0" dirty="0"/>
              <a:t>), </a:t>
            </a:r>
            <a:r>
              <a:rPr lang="en-ID" sz="1400" b="0" dirty="0" err="1"/>
              <a:t>Celana</a:t>
            </a:r>
            <a:r>
              <a:rPr lang="en-ID" sz="1400" b="0" dirty="0"/>
              <a:t> Jeans (3,75 </a:t>
            </a:r>
            <a:r>
              <a:rPr lang="en-ID" sz="1400" b="0" dirty="0" err="1"/>
              <a:t>Miliar</a:t>
            </a:r>
            <a:r>
              <a:rPr lang="en-ID" sz="1400" b="0" dirty="0"/>
              <a:t>),dan Rok (2,75 </a:t>
            </a:r>
            <a:r>
              <a:rPr lang="en-ID" sz="1400" b="0" dirty="0" err="1"/>
              <a:t>Miliar</a:t>
            </a:r>
            <a:r>
              <a:rPr lang="en-ID" sz="1400" b="0" dirty="0"/>
              <a:t>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511116-32FB-F0FE-892D-245A12DC5B4D}"/>
              </a:ext>
            </a:extLst>
          </p:cNvPr>
          <p:cNvGrpSpPr/>
          <p:nvPr/>
        </p:nvGrpSpPr>
        <p:grpSpPr>
          <a:xfrm>
            <a:off x="4514293" y="1037495"/>
            <a:ext cx="3240000" cy="2880000"/>
            <a:chOff x="0" y="0"/>
            <a:chExt cx="2520000" cy="2428307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FA460683-DA8E-40A7-9B9B-89133DBCE7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199152"/>
            <a:ext cx="2520000" cy="2229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53D82A-6294-4413-B912-8E20E74C0BAD}"/>
                </a:ext>
              </a:extLst>
            </p:cNvPr>
            <p:cNvSpPr/>
            <p:nvPr/>
          </p:nvSpPr>
          <p:spPr>
            <a:xfrm>
              <a:off x="122176" y="0"/>
              <a:ext cx="1705983" cy="325294"/>
            </a:xfrm>
            <a:custGeom>
              <a:avLst/>
              <a:gdLst>
                <a:gd name="connsiteX0" fmla="*/ 0 w 1705983"/>
                <a:gd name="connsiteY0" fmla="*/ 54217 h 325294"/>
                <a:gd name="connsiteX1" fmla="*/ 54217 w 1705983"/>
                <a:gd name="connsiteY1" fmla="*/ 0 h 325294"/>
                <a:gd name="connsiteX2" fmla="*/ 570758 w 1705983"/>
                <a:gd name="connsiteY2" fmla="*/ 0 h 325294"/>
                <a:gd name="connsiteX3" fmla="*/ 1087299 w 1705983"/>
                <a:gd name="connsiteY3" fmla="*/ 0 h 325294"/>
                <a:gd name="connsiteX4" fmla="*/ 1651766 w 1705983"/>
                <a:gd name="connsiteY4" fmla="*/ 0 h 325294"/>
                <a:gd name="connsiteX5" fmla="*/ 1705983 w 1705983"/>
                <a:gd name="connsiteY5" fmla="*/ 54217 h 325294"/>
                <a:gd name="connsiteX6" fmla="*/ 1705983 w 1705983"/>
                <a:gd name="connsiteY6" fmla="*/ 271077 h 325294"/>
                <a:gd name="connsiteX7" fmla="*/ 1651766 w 1705983"/>
                <a:gd name="connsiteY7" fmla="*/ 325294 h 325294"/>
                <a:gd name="connsiteX8" fmla="*/ 1167176 w 1705983"/>
                <a:gd name="connsiteY8" fmla="*/ 325294 h 325294"/>
                <a:gd name="connsiteX9" fmla="*/ 682586 w 1705983"/>
                <a:gd name="connsiteY9" fmla="*/ 325294 h 325294"/>
                <a:gd name="connsiteX10" fmla="*/ 54217 w 1705983"/>
                <a:gd name="connsiteY10" fmla="*/ 325294 h 325294"/>
                <a:gd name="connsiteX11" fmla="*/ 0 w 1705983"/>
                <a:gd name="connsiteY11" fmla="*/ 271077 h 325294"/>
                <a:gd name="connsiteX12" fmla="*/ 0 w 1705983"/>
                <a:gd name="connsiteY12" fmla="*/ 54217 h 32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5983" h="325294" fill="none" extrusionOk="0">
                  <a:moveTo>
                    <a:pt x="0" y="54217"/>
                  </a:moveTo>
                  <a:cubicBezTo>
                    <a:pt x="159" y="25198"/>
                    <a:pt x="24229" y="3626"/>
                    <a:pt x="54217" y="0"/>
                  </a:cubicBezTo>
                  <a:cubicBezTo>
                    <a:pt x="249293" y="-35441"/>
                    <a:pt x="405735" y="1478"/>
                    <a:pt x="570758" y="0"/>
                  </a:cubicBezTo>
                  <a:cubicBezTo>
                    <a:pt x="735781" y="-1478"/>
                    <a:pt x="941128" y="22498"/>
                    <a:pt x="1087299" y="0"/>
                  </a:cubicBezTo>
                  <a:cubicBezTo>
                    <a:pt x="1233470" y="-22498"/>
                    <a:pt x="1471556" y="12056"/>
                    <a:pt x="1651766" y="0"/>
                  </a:cubicBezTo>
                  <a:cubicBezTo>
                    <a:pt x="1683807" y="-3159"/>
                    <a:pt x="1702036" y="24538"/>
                    <a:pt x="1705983" y="54217"/>
                  </a:cubicBezTo>
                  <a:cubicBezTo>
                    <a:pt x="1716517" y="117867"/>
                    <a:pt x="1685233" y="200780"/>
                    <a:pt x="1705983" y="271077"/>
                  </a:cubicBezTo>
                  <a:cubicBezTo>
                    <a:pt x="1704677" y="298900"/>
                    <a:pt x="1682507" y="325315"/>
                    <a:pt x="1651766" y="325294"/>
                  </a:cubicBezTo>
                  <a:cubicBezTo>
                    <a:pt x="1472264" y="374371"/>
                    <a:pt x="1290970" y="268585"/>
                    <a:pt x="1167176" y="325294"/>
                  </a:cubicBezTo>
                  <a:cubicBezTo>
                    <a:pt x="1043382" y="382003"/>
                    <a:pt x="892662" y="319716"/>
                    <a:pt x="682586" y="325294"/>
                  </a:cubicBezTo>
                  <a:cubicBezTo>
                    <a:pt x="472510" y="330872"/>
                    <a:pt x="344000" y="283729"/>
                    <a:pt x="54217" y="325294"/>
                  </a:cubicBezTo>
                  <a:cubicBezTo>
                    <a:pt x="20965" y="325518"/>
                    <a:pt x="-4423" y="304217"/>
                    <a:pt x="0" y="271077"/>
                  </a:cubicBezTo>
                  <a:cubicBezTo>
                    <a:pt x="-1308" y="194567"/>
                    <a:pt x="17464" y="115181"/>
                    <a:pt x="0" y="54217"/>
                  </a:cubicBezTo>
                  <a:close/>
                </a:path>
                <a:path w="1705983" h="325294" stroke="0" extrusionOk="0">
                  <a:moveTo>
                    <a:pt x="0" y="54217"/>
                  </a:moveTo>
                  <a:cubicBezTo>
                    <a:pt x="-2232" y="24051"/>
                    <a:pt x="30023" y="1453"/>
                    <a:pt x="54217" y="0"/>
                  </a:cubicBezTo>
                  <a:cubicBezTo>
                    <a:pt x="185199" y="-10772"/>
                    <a:pt x="388687" y="22936"/>
                    <a:pt x="554782" y="0"/>
                  </a:cubicBezTo>
                  <a:cubicBezTo>
                    <a:pt x="720877" y="-22936"/>
                    <a:pt x="846043" y="51959"/>
                    <a:pt x="1039372" y="0"/>
                  </a:cubicBezTo>
                  <a:cubicBezTo>
                    <a:pt x="1232701" y="-51959"/>
                    <a:pt x="1363985" y="18910"/>
                    <a:pt x="1651766" y="0"/>
                  </a:cubicBezTo>
                  <a:cubicBezTo>
                    <a:pt x="1680053" y="4660"/>
                    <a:pt x="1701806" y="17331"/>
                    <a:pt x="1705983" y="54217"/>
                  </a:cubicBezTo>
                  <a:cubicBezTo>
                    <a:pt x="1715392" y="155202"/>
                    <a:pt x="1684784" y="206360"/>
                    <a:pt x="1705983" y="271077"/>
                  </a:cubicBezTo>
                  <a:cubicBezTo>
                    <a:pt x="1706445" y="301925"/>
                    <a:pt x="1682613" y="327936"/>
                    <a:pt x="1651766" y="325294"/>
                  </a:cubicBezTo>
                  <a:cubicBezTo>
                    <a:pt x="1521975" y="349254"/>
                    <a:pt x="1328399" y="293175"/>
                    <a:pt x="1151201" y="325294"/>
                  </a:cubicBezTo>
                  <a:cubicBezTo>
                    <a:pt x="974004" y="357413"/>
                    <a:pt x="893600" y="295450"/>
                    <a:pt x="666611" y="325294"/>
                  </a:cubicBezTo>
                  <a:cubicBezTo>
                    <a:pt x="439622" y="355138"/>
                    <a:pt x="333870" y="279862"/>
                    <a:pt x="54217" y="325294"/>
                  </a:cubicBezTo>
                  <a:cubicBezTo>
                    <a:pt x="24780" y="324615"/>
                    <a:pt x="1170" y="301048"/>
                    <a:pt x="0" y="271077"/>
                  </a:cubicBezTo>
                  <a:cubicBezTo>
                    <a:pt x="-7158" y="172437"/>
                    <a:pt x="25125" y="102912"/>
                    <a:pt x="0" y="54217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E2DAD6"/>
              </a:solidFill>
              <a:extLst>
                <a:ext uri="{C807C97D-BFC1-408E-A445-0C87EB9F89A2}">
                  <ask:lineSketchStyleProps xmlns:ask="http://schemas.microsoft.com/office/drawing/2018/sketchyshapes" sd="20353492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D" sz="1400" b="1" kern="1200">
                  <a:solidFill>
                    <a:schemeClr val="bg1"/>
                  </a:solidFill>
                </a:rPr>
                <a:t>top</a:t>
              </a:r>
              <a:r>
                <a:rPr lang="en-ID" sz="1400" b="1" kern="1200" baseline="0">
                  <a:solidFill>
                    <a:schemeClr val="bg1"/>
                  </a:solidFill>
                </a:rPr>
                <a:t> 5 produk terjual</a:t>
              </a:r>
              <a:endParaRPr lang="en-ID" sz="1400" b="1" kern="1200">
                <a:solidFill>
                  <a:schemeClr val="bg1"/>
                </a:solidFill>
              </a:endParaRPr>
            </a:p>
            <a:p>
              <a:pPr algn="l"/>
              <a:endParaRPr lang="en-ID" sz="1400" kern="12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90AF4-680B-B816-4505-16017F2D3430}"/>
              </a:ext>
            </a:extLst>
          </p:cNvPr>
          <p:cNvSpPr txBox="1"/>
          <p:nvPr/>
        </p:nvSpPr>
        <p:spPr>
          <a:xfrm>
            <a:off x="93814" y="950526"/>
            <a:ext cx="2591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735" marR="635" indent="-292735" algn="l">
              <a:spcAft>
                <a:spcPts val="800"/>
              </a:spcAft>
            </a:pPr>
            <a:r>
              <a:rPr lang="en-ID" sz="36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2400" b="1" kern="100" dirty="0">
                <a:solidFill>
                  <a:srgbClr val="FFFFFF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TOP 5 PRODUK</a:t>
            </a:r>
            <a:endParaRPr lang="en-ID" sz="1200" kern="100" dirty="0">
              <a:solidFill>
                <a:srgbClr val="DBEDE7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7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0CB5E91-F821-B15D-9A90-384EA687A551}"/>
              </a:ext>
            </a:extLst>
          </p:cNvPr>
          <p:cNvSpPr txBox="1">
            <a:spLocks/>
          </p:cNvSpPr>
          <p:nvPr/>
        </p:nvSpPr>
        <p:spPr>
          <a:xfrm>
            <a:off x="1626098" y="1205121"/>
            <a:ext cx="6112848" cy="254757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DQFashion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stok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mendekati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libur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nasional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terutama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Idul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Fitri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menghindari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kehabisan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stok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Mengembangkan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potensi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e-commerce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stabilitas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strategi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pemasaran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menawarkan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bonus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pembeli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Pemasaran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menawarkan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bonus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pembeli</a:t>
            </a:r>
            <a:r>
              <a:rPr lang="en-ID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" name="Google Shape;50;p12">
            <a:extLst>
              <a:ext uri="{FF2B5EF4-FFF2-40B4-BE49-F238E27FC236}">
                <a16:creationId xmlns:a16="http://schemas.microsoft.com/office/drawing/2014/main" id="{D4E54CFF-C97B-1F6B-D346-431DE1CFEC45}"/>
              </a:ext>
            </a:extLst>
          </p:cNvPr>
          <p:cNvSpPr txBox="1">
            <a:spLocks/>
          </p:cNvSpPr>
          <p:nvPr/>
        </p:nvSpPr>
        <p:spPr>
          <a:xfrm>
            <a:off x="1079999" y="424448"/>
            <a:ext cx="6984000" cy="596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Rekomendasi</a:t>
            </a:r>
            <a:endParaRPr lang="en-US" sz="24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5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24CCD-CEAC-6DA1-2EE1-048F3D41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468"/>
            <a:ext cx="9144000" cy="4170556"/>
          </a:xfrm>
          <a:prstGeom prst="rect">
            <a:avLst/>
          </a:prstGeom>
        </p:spPr>
      </p:pic>
      <p:sp>
        <p:nvSpPr>
          <p:cNvPr id="5" name="Google Shape;50;p12">
            <a:extLst>
              <a:ext uri="{FF2B5EF4-FFF2-40B4-BE49-F238E27FC236}">
                <a16:creationId xmlns:a16="http://schemas.microsoft.com/office/drawing/2014/main" id="{BEDF105A-D4D1-768B-EA1B-2B871110B7D5}"/>
              </a:ext>
            </a:extLst>
          </p:cNvPr>
          <p:cNvSpPr txBox="1">
            <a:spLocks/>
          </p:cNvSpPr>
          <p:nvPr/>
        </p:nvSpPr>
        <p:spPr>
          <a:xfrm>
            <a:off x="961052" y="50430"/>
            <a:ext cx="6984000" cy="596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7FA1C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02116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Research">
            <a:extLst>
              <a:ext uri="{FF2B5EF4-FFF2-40B4-BE49-F238E27FC236}">
                <a16:creationId xmlns:a16="http://schemas.microsoft.com/office/drawing/2014/main" id="{1B8868B0-3B22-B97D-4156-05A493879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7191">
            <a:off x="10284" y="1280245"/>
            <a:ext cx="662268" cy="6622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1CB549-51B4-2867-5EED-31C0D5075C48}"/>
              </a:ext>
            </a:extLst>
          </p:cNvPr>
          <p:cNvSpPr/>
          <p:nvPr/>
        </p:nvSpPr>
        <p:spPr>
          <a:xfrm>
            <a:off x="428749" y="1275796"/>
            <a:ext cx="1589929" cy="1589929"/>
          </a:xfrm>
          <a:prstGeom prst="ellipse">
            <a:avLst/>
          </a:prstGeom>
          <a:blipFill>
            <a:blip r:embed="rId5"/>
            <a:stretch>
              <a:fillRect l="-4853" t="-1196" r="-11509" b="-458"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54EA368F-C386-E747-BE49-F8CEE84CA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67" y="4164908"/>
            <a:ext cx="457200" cy="457200"/>
          </a:xfrm>
          <a:prstGeom prst="rect">
            <a:avLst/>
          </a:prstGeom>
        </p:spPr>
      </p:pic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05BB657D-3401-FCA8-E901-2711B7982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4164908"/>
            <a:ext cx="457200" cy="457200"/>
          </a:xfrm>
          <a:prstGeom prst="rect">
            <a:avLst/>
          </a:prstGeom>
        </p:spPr>
      </p:pic>
      <p:sp>
        <p:nvSpPr>
          <p:cNvPr id="6" name="Text Placeholder 27">
            <a:hlinkClick r:id="rId8"/>
            <a:extLst>
              <a:ext uri="{FF2B5EF4-FFF2-40B4-BE49-F238E27FC236}">
                <a16:creationId xmlns:a16="http://schemas.microsoft.com/office/drawing/2014/main" id="{8A43FC26-7CD8-D8E5-8727-0243F08180C3}"/>
              </a:ext>
            </a:extLst>
          </p:cNvPr>
          <p:cNvSpPr txBox="1">
            <a:spLocks/>
          </p:cNvSpPr>
          <p:nvPr/>
        </p:nvSpPr>
        <p:spPr>
          <a:xfrm>
            <a:off x="680501" y="4227773"/>
            <a:ext cx="2336003" cy="3314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hajirsmart@gmail.com</a:t>
            </a:r>
            <a:endParaRPr lang="id-ID" dirty="0"/>
          </a:p>
        </p:txBody>
      </p:sp>
      <p:sp>
        <p:nvSpPr>
          <p:cNvPr id="7" name="Text Placeholder 27">
            <a:hlinkClick r:id="rId6"/>
            <a:extLst>
              <a:ext uri="{FF2B5EF4-FFF2-40B4-BE49-F238E27FC236}">
                <a16:creationId xmlns:a16="http://schemas.microsoft.com/office/drawing/2014/main" id="{B589271E-EF9C-CD6B-1E9B-8A512F3E9B84}"/>
              </a:ext>
            </a:extLst>
          </p:cNvPr>
          <p:cNvSpPr txBox="1">
            <a:spLocks/>
          </p:cNvSpPr>
          <p:nvPr/>
        </p:nvSpPr>
        <p:spPr>
          <a:xfrm>
            <a:off x="3588189" y="4227773"/>
            <a:ext cx="1646455" cy="3314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Huzair bawazir</a:t>
            </a:r>
            <a:endParaRPr lang="id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73D53F-FF25-E432-FC20-F21FC135AF5E}"/>
              </a:ext>
            </a:extLst>
          </p:cNvPr>
          <p:cNvSpPr txBox="1">
            <a:spLocks/>
          </p:cNvSpPr>
          <p:nvPr/>
        </p:nvSpPr>
        <p:spPr>
          <a:xfrm>
            <a:off x="130712" y="3508881"/>
            <a:ext cx="4357467" cy="5253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fornian FB" panose="0207040306080B030204" pitchFamily="18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Hi! Reach Me, I’m </a:t>
            </a:r>
            <a:r>
              <a:rPr lang="en-US" sz="2800" b="1" i="1" dirty="0">
                <a:solidFill>
                  <a:srgbClr val="52AA60"/>
                </a:solidFill>
              </a:rPr>
              <a:t>HUZAIR</a:t>
            </a:r>
            <a:endParaRPr lang="id-ID" sz="2800" b="1" i="1" dirty="0">
              <a:solidFill>
                <a:srgbClr val="52AA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95043-7A7F-84F9-FA97-3B1E138D5EEC}"/>
              </a:ext>
            </a:extLst>
          </p:cNvPr>
          <p:cNvSpPr txBox="1"/>
          <p:nvPr/>
        </p:nvSpPr>
        <p:spPr>
          <a:xfrm>
            <a:off x="2544990" y="1989352"/>
            <a:ext cx="342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Terimakasih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11" name="Graphic 10" descr="Closed quotation mark">
            <a:extLst>
              <a:ext uri="{FF2B5EF4-FFF2-40B4-BE49-F238E27FC236}">
                <a16:creationId xmlns:a16="http://schemas.microsoft.com/office/drawing/2014/main" id="{1D26E55F-A0F3-40D0-62EE-B6AAB5D31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8189" y="2742592"/>
            <a:ext cx="572700" cy="572700"/>
          </a:xfrm>
          <a:prstGeom prst="rect">
            <a:avLst/>
          </a:prstGeom>
        </p:spPr>
      </p:pic>
      <p:pic>
        <p:nvPicPr>
          <p:cNvPr id="13" name="Graphic 12" descr="Hourglass">
            <a:extLst>
              <a:ext uri="{FF2B5EF4-FFF2-40B4-BE49-F238E27FC236}">
                <a16:creationId xmlns:a16="http://schemas.microsoft.com/office/drawing/2014/main" id="{612769F7-7164-367D-B971-B0846323B5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761554">
            <a:off x="550654" y="3189568"/>
            <a:ext cx="403654" cy="403654"/>
          </a:xfrm>
          <a:prstGeom prst="rect">
            <a:avLst/>
          </a:prstGeom>
        </p:spPr>
      </p:pic>
      <p:pic>
        <p:nvPicPr>
          <p:cNvPr id="15" name="Graphic 14" descr="Bar graph with upward trend">
            <a:extLst>
              <a:ext uri="{FF2B5EF4-FFF2-40B4-BE49-F238E27FC236}">
                <a16:creationId xmlns:a16="http://schemas.microsoft.com/office/drawing/2014/main" id="{A298C30B-6A17-805F-1292-142EC59ECF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2365" y="898263"/>
            <a:ext cx="707478" cy="707478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D4770C6E-D301-E3CD-EBAF-48C997F9EF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340818">
            <a:off x="4406319" y="3339609"/>
            <a:ext cx="914400" cy="914400"/>
          </a:xfrm>
          <a:prstGeom prst="rect">
            <a:avLst/>
          </a:prstGeom>
        </p:spPr>
      </p:pic>
      <p:pic>
        <p:nvPicPr>
          <p:cNvPr id="21" name="Graphic 20" descr="Target">
            <a:extLst>
              <a:ext uri="{FF2B5EF4-FFF2-40B4-BE49-F238E27FC236}">
                <a16:creationId xmlns:a16="http://schemas.microsoft.com/office/drawing/2014/main" id="{95126FEF-2910-9513-2B1C-C24AF896D4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46798" y="88524"/>
            <a:ext cx="780861" cy="780861"/>
          </a:xfrm>
          <a:prstGeom prst="rect">
            <a:avLst/>
          </a:prstGeom>
        </p:spPr>
      </p:pic>
      <p:pic>
        <p:nvPicPr>
          <p:cNvPr id="22" name="Graphic 21" descr="Hourglass">
            <a:extLst>
              <a:ext uri="{FF2B5EF4-FFF2-40B4-BE49-F238E27FC236}">
                <a16:creationId xmlns:a16="http://schemas.microsoft.com/office/drawing/2014/main" id="{D4BB60C9-418A-654C-FA81-CA1BC6B79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1700000">
            <a:off x="885041" y="3437561"/>
            <a:ext cx="176420" cy="17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80000" y="370681"/>
            <a:ext cx="69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Gambaran </a:t>
            </a:r>
            <a:r>
              <a:rPr lang="en-US" dirty="0" err="1"/>
              <a:t>Bisnis</a:t>
            </a:r>
            <a:endParaRPr dirty="0"/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324F412F-D613-E8EC-1A53-545712A170A4}"/>
              </a:ext>
            </a:extLst>
          </p:cNvPr>
          <p:cNvSpPr txBox="1">
            <a:spLocks/>
          </p:cNvSpPr>
          <p:nvPr/>
        </p:nvSpPr>
        <p:spPr>
          <a:xfrm>
            <a:off x="311700" y="1320766"/>
            <a:ext cx="8520600" cy="270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DQFashion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fashion yang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berkembang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populer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Sejauh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DQFashion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toko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4 wilayah,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Jakarta, Surabaya,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Medam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Makassar.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DQFashion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memproduksi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fashion yang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mampu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bersaing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fashion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Indonesia,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lain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atasan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bawahan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gaun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aksesoris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olahraga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9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Pada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akhir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2017,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manajemen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meninjau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kembali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kinerja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Laporan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bertujuan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menganalisa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lanjut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jenis-jenis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dikembangkan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lanjut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khususnya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cabang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Medan.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19195" y="516040"/>
            <a:ext cx="54843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482AD"/>
                </a:solidFill>
              </a:rPr>
              <a:t>Sumber</a:t>
            </a:r>
            <a:r>
              <a:rPr lang="en-US" dirty="0">
                <a:solidFill>
                  <a:srgbClr val="6482AD"/>
                </a:solidFill>
              </a:rPr>
              <a:t> Data</a:t>
            </a:r>
            <a:endParaRPr dirty="0">
              <a:solidFill>
                <a:srgbClr val="6482A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4600-C3EA-D251-0A3C-03233E90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95" y="1036403"/>
            <a:ext cx="8820268" cy="69193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6482AD"/>
                </a:solidFill>
              </a:rPr>
              <a:t>Data yang </a:t>
            </a:r>
            <a:r>
              <a:rPr lang="en-US" sz="1600" dirty="0" err="1">
                <a:solidFill>
                  <a:srgbClr val="6482AD"/>
                </a:solidFill>
              </a:rPr>
              <a:t>digunakan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r>
              <a:rPr lang="en-US" sz="1600" dirty="0" err="1">
                <a:solidFill>
                  <a:srgbClr val="6482AD"/>
                </a:solidFill>
              </a:rPr>
              <a:t>dalam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r>
              <a:rPr lang="en-US" sz="1600" dirty="0" err="1">
                <a:solidFill>
                  <a:srgbClr val="6482AD"/>
                </a:solidFill>
              </a:rPr>
              <a:t>analisis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r>
              <a:rPr lang="en-US" sz="1600" dirty="0" err="1">
                <a:solidFill>
                  <a:srgbClr val="6482AD"/>
                </a:solidFill>
              </a:rPr>
              <a:t>berupa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r>
              <a:rPr lang="en-US" sz="1600" dirty="0" err="1">
                <a:solidFill>
                  <a:srgbClr val="6482AD"/>
                </a:solidFill>
              </a:rPr>
              <a:t>informasi</a:t>
            </a:r>
            <a:r>
              <a:rPr lang="en-US" sz="1600" dirty="0">
                <a:solidFill>
                  <a:srgbClr val="6482AD"/>
                </a:solidFill>
              </a:rPr>
              <a:t> yang </a:t>
            </a:r>
            <a:r>
              <a:rPr lang="en-US" sz="1600" dirty="0" err="1">
                <a:solidFill>
                  <a:srgbClr val="6482AD"/>
                </a:solidFill>
              </a:rPr>
              <a:t>didapatkan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r>
              <a:rPr lang="en-US" sz="1600" dirty="0" err="1">
                <a:solidFill>
                  <a:srgbClr val="6482AD"/>
                </a:solidFill>
              </a:rPr>
              <a:t>dari</a:t>
            </a:r>
            <a:r>
              <a:rPr lang="en-US" sz="1600" dirty="0">
                <a:solidFill>
                  <a:srgbClr val="6482AD"/>
                </a:solidFill>
              </a:rPr>
              <a:t> divisi marketing </a:t>
            </a:r>
            <a:r>
              <a:rPr lang="en-US" sz="1600" dirty="0" err="1">
                <a:solidFill>
                  <a:srgbClr val="6482AD"/>
                </a:solidFill>
              </a:rPr>
              <a:t>DQFashion</a:t>
            </a:r>
            <a:r>
              <a:rPr lang="en-US" sz="1600" dirty="0">
                <a:solidFill>
                  <a:srgbClr val="6482AD"/>
                </a:solidFill>
              </a:rPr>
              <a:t> </a:t>
            </a:r>
            <a:endParaRPr lang="en-ID" sz="1600" dirty="0">
              <a:solidFill>
                <a:srgbClr val="6482AD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859115-6EC3-B583-1121-42CEDB65CEDA}"/>
              </a:ext>
            </a:extLst>
          </p:cNvPr>
          <p:cNvSpPr/>
          <p:nvPr/>
        </p:nvSpPr>
        <p:spPr>
          <a:xfrm>
            <a:off x="351183" y="2643923"/>
            <a:ext cx="2237874" cy="380195"/>
          </a:xfrm>
          <a:custGeom>
            <a:avLst/>
            <a:gdLst>
              <a:gd name="connsiteX0" fmla="*/ 0 w 2237874"/>
              <a:gd name="connsiteY0" fmla="*/ 63367 h 380195"/>
              <a:gd name="connsiteX1" fmla="*/ 63367 w 2237874"/>
              <a:gd name="connsiteY1" fmla="*/ 0 h 380195"/>
              <a:gd name="connsiteX2" fmla="*/ 633375 w 2237874"/>
              <a:gd name="connsiteY2" fmla="*/ 0 h 380195"/>
              <a:gd name="connsiteX3" fmla="*/ 1097826 w 2237874"/>
              <a:gd name="connsiteY3" fmla="*/ 0 h 380195"/>
              <a:gd name="connsiteX4" fmla="*/ 1646722 w 2237874"/>
              <a:gd name="connsiteY4" fmla="*/ 0 h 380195"/>
              <a:gd name="connsiteX5" fmla="*/ 2174507 w 2237874"/>
              <a:gd name="connsiteY5" fmla="*/ 0 h 380195"/>
              <a:gd name="connsiteX6" fmla="*/ 2237874 w 2237874"/>
              <a:gd name="connsiteY6" fmla="*/ 63367 h 380195"/>
              <a:gd name="connsiteX7" fmla="*/ 2237874 w 2237874"/>
              <a:gd name="connsiteY7" fmla="*/ 316828 h 380195"/>
              <a:gd name="connsiteX8" fmla="*/ 2174507 w 2237874"/>
              <a:gd name="connsiteY8" fmla="*/ 380195 h 380195"/>
              <a:gd name="connsiteX9" fmla="*/ 1667833 w 2237874"/>
              <a:gd name="connsiteY9" fmla="*/ 380195 h 380195"/>
              <a:gd name="connsiteX10" fmla="*/ 1182271 w 2237874"/>
              <a:gd name="connsiteY10" fmla="*/ 380195 h 380195"/>
              <a:gd name="connsiteX11" fmla="*/ 633375 w 2237874"/>
              <a:gd name="connsiteY11" fmla="*/ 380195 h 380195"/>
              <a:gd name="connsiteX12" fmla="*/ 63367 w 2237874"/>
              <a:gd name="connsiteY12" fmla="*/ 380195 h 380195"/>
              <a:gd name="connsiteX13" fmla="*/ 0 w 2237874"/>
              <a:gd name="connsiteY13" fmla="*/ 316828 h 380195"/>
              <a:gd name="connsiteX14" fmla="*/ 0 w 2237874"/>
              <a:gd name="connsiteY14" fmla="*/ 63367 h 3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7874" h="380195" fill="none" extrusionOk="0">
                <a:moveTo>
                  <a:pt x="0" y="63367"/>
                </a:moveTo>
                <a:cubicBezTo>
                  <a:pt x="3588" y="26632"/>
                  <a:pt x="25043" y="-2116"/>
                  <a:pt x="63367" y="0"/>
                </a:cubicBezTo>
                <a:cubicBezTo>
                  <a:pt x="222660" y="-15185"/>
                  <a:pt x="348600" y="28291"/>
                  <a:pt x="633375" y="0"/>
                </a:cubicBezTo>
                <a:cubicBezTo>
                  <a:pt x="918150" y="-28291"/>
                  <a:pt x="904941" y="13505"/>
                  <a:pt x="1097826" y="0"/>
                </a:cubicBezTo>
                <a:cubicBezTo>
                  <a:pt x="1290711" y="-13505"/>
                  <a:pt x="1514129" y="19699"/>
                  <a:pt x="1646722" y="0"/>
                </a:cubicBezTo>
                <a:cubicBezTo>
                  <a:pt x="1779315" y="-19699"/>
                  <a:pt x="1956014" y="23868"/>
                  <a:pt x="2174507" y="0"/>
                </a:cubicBezTo>
                <a:cubicBezTo>
                  <a:pt x="2206728" y="-7951"/>
                  <a:pt x="2245404" y="26022"/>
                  <a:pt x="2237874" y="63367"/>
                </a:cubicBezTo>
                <a:cubicBezTo>
                  <a:pt x="2256138" y="135749"/>
                  <a:pt x="2222084" y="209454"/>
                  <a:pt x="2237874" y="316828"/>
                </a:cubicBezTo>
                <a:cubicBezTo>
                  <a:pt x="2244790" y="348253"/>
                  <a:pt x="2208410" y="383404"/>
                  <a:pt x="2174507" y="380195"/>
                </a:cubicBezTo>
                <a:cubicBezTo>
                  <a:pt x="1986949" y="388412"/>
                  <a:pt x="1896192" y="334738"/>
                  <a:pt x="1667833" y="380195"/>
                </a:cubicBezTo>
                <a:cubicBezTo>
                  <a:pt x="1439474" y="425652"/>
                  <a:pt x="1371955" y="355125"/>
                  <a:pt x="1182271" y="380195"/>
                </a:cubicBezTo>
                <a:cubicBezTo>
                  <a:pt x="992587" y="405265"/>
                  <a:pt x="893371" y="368584"/>
                  <a:pt x="633375" y="380195"/>
                </a:cubicBezTo>
                <a:cubicBezTo>
                  <a:pt x="373379" y="391806"/>
                  <a:pt x="308462" y="320176"/>
                  <a:pt x="63367" y="380195"/>
                </a:cubicBezTo>
                <a:cubicBezTo>
                  <a:pt x="23019" y="374303"/>
                  <a:pt x="-5713" y="355273"/>
                  <a:pt x="0" y="316828"/>
                </a:cubicBezTo>
                <a:cubicBezTo>
                  <a:pt x="-16105" y="227798"/>
                  <a:pt x="12961" y="152834"/>
                  <a:pt x="0" y="63367"/>
                </a:cubicBezTo>
                <a:close/>
              </a:path>
              <a:path w="2237874" h="380195" stroke="0" extrusionOk="0">
                <a:moveTo>
                  <a:pt x="0" y="63367"/>
                </a:moveTo>
                <a:cubicBezTo>
                  <a:pt x="1608" y="33175"/>
                  <a:pt x="31355" y="-3591"/>
                  <a:pt x="63367" y="0"/>
                </a:cubicBezTo>
                <a:cubicBezTo>
                  <a:pt x="238140" y="-49735"/>
                  <a:pt x="485826" y="58052"/>
                  <a:pt x="633375" y="0"/>
                </a:cubicBezTo>
                <a:cubicBezTo>
                  <a:pt x="780924" y="-58052"/>
                  <a:pt x="954771" y="47716"/>
                  <a:pt x="1140048" y="0"/>
                </a:cubicBezTo>
                <a:cubicBezTo>
                  <a:pt x="1325325" y="-47716"/>
                  <a:pt x="1410323" y="40115"/>
                  <a:pt x="1625611" y="0"/>
                </a:cubicBezTo>
                <a:cubicBezTo>
                  <a:pt x="1840899" y="-40115"/>
                  <a:pt x="1974751" y="44920"/>
                  <a:pt x="2174507" y="0"/>
                </a:cubicBezTo>
                <a:cubicBezTo>
                  <a:pt x="2212876" y="1281"/>
                  <a:pt x="2237966" y="29215"/>
                  <a:pt x="2237874" y="63367"/>
                </a:cubicBezTo>
                <a:cubicBezTo>
                  <a:pt x="2258260" y="114387"/>
                  <a:pt x="2230367" y="232456"/>
                  <a:pt x="2237874" y="316828"/>
                </a:cubicBezTo>
                <a:cubicBezTo>
                  <a:pt x="2238397" y="345619"/>
                  <a:pt x="2213141" y="377830"/>
                  <a:pt x="2174507" y="380195"/>
                </a:cubicBezTo>
                <a:cubicBezTo>
                  <a:pt x="1933766" y="411096"/>
                  <a:pt x="1894754" y="379065"/>
                  <a:pt x="1667833" y="380195"/>
                </a:cubicBezTo>
                <a:cubicBezTo>
                  <a:pt x="1440912" y="381325"/>
                  <a:pt x="1395617" y="350039"/>
                  <a:pt x="1161160" y="380195"/>
                </a:cubicBezTo>
                <a:cubicBezTo>
                  <a:pt x="926703" y="410351"/>
                  <a:pt x="855328" y="354522"/>
                  <a:pt x="696709" y="380195"/>
                </a:cubicBezTo>
                <a:cubicBezTo>
                  <a:pt x="538090" y="405868"/>
                  <a:pt x="357792" y="359884"/>
                  <a:pt x="63367" y="380195"/>
                </a:cubicBezTo>
                <a:cubicBezTo>
                  <a:pt x="35213" y="372598"/>
                  <a:pt x="1146" y="356723"/>
                  <a:pt x="0" y="316828"/>
                </a:cubicBezTo>
                <a:cubicBezTo>
                  <a:pt x="-8389" y="211703"/>
                  <a:pt x="18321" y="185755"/>
                  <a:pt x="0" y="63367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Penjualan</a:t>
            </a:r>
            <a:endParaRPr lang="en-US" dirty="0">
              <a:solidFill>
                <a:schemeClr val="bg1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7B625F-6406-5134-43D7-D46B2BFE3A5C}"/>
              </a:ext>
            </a:extLst>
          </p:cNvPr>
          <p:cNvSpPr/>
          <p:nvPr/>
        </p:nvSpPr>
        <p:spPr>
          <a:xfrm>
            <a:off x="5292915" y="3966514"/>
            <a:ext cx="2237874" cy="380195"/>
          </a:xfrm>
          <a:custGeom>
            <a:avLst/>
            <a:gdLst>
              <a:gd name="connsiteX0" fmla="*/ 0 w 2237874"/>
              <a:gd name="connsiteY0" fmla="*/ 63367 h 380195"/>
              <a:gd name="connsiteX1" fmla="*/ 63367 w 2237874"/>
              <a:gd name="connsiteY1" fmla="*/ 0 h 380195"/>
              <a:gd name="connsiteX2" fmla="*/ 633375 w 2237874"/>
              <a:gd name="connsiteY2" fmla="*/ 0 h 380195"/>
              <a:gd name="connsiteX3" fmla="*/ 1140048 w 2237874"/>
              <a:gd name="connsiteY3" fmla="*/ 0 h 380195"/>
              <a:gd name="connsiteX4" fmla="*/ 1625611 w 2237874"/>
              <a:gd name="connsiteY4" fmla="*/ 0 h 380195"/>
              <a:gd name="connsiteX5" fmla="*/ 2174507 w 2237874"/>
              <a:gd name="connsiteY5" fmla="*/ 0 h 380195"/>
              <a:gd name="connsiteX6" fmla="*/ 2237874 w 2237874"/>
              <a:gd name="connsiteY6" fmla="*/ 63367 h 380195"/>
              <a:gd name="connsiteX7" fmla="*/ 2237874 w 2237874"/>
              <a:gd name="connsiteY7" fmla="*/ 316828 h 380195"/>
              <a:gd name="connsiteX8" fmla="*/ 2174507 w 2237874"/>
              <a:gd name="connsiteY8" fmla="*/ 380195 h 380195"/>
              <a:gd name="connsiteX9" fmla="*/ 1710056 w 2237874"/>
              <a:gd name="connsiteY9" fmla="*/ 380195 h 380195"/>
              <a:gd name="connsiteX10" fmla="*/ 1224494 w 2237874"/>
              <a:gd name="connsiteY10" fmla="*/ 380195 h 380195"/>
              <a:gd name="connsiteX11" fmla="*/ 760043 w 2237874"/>
              <a:gd name="connsiteY11" fmla="*/ 380195 h 380195"/>
              <a:gd name="connsiteX12" fmla="*/ 63367 w 2237874"/>
              <a:gd name="connsiteY12" fmla="*/ 380195 h 380195"/>
              <a:gd name="connsiteX13" fmla="*/ 0 w 2237874"/>
              <a:gd name="connsiteY13" fmla="*/ 316828 h 380195"/>
              <a:gd name="connsiteX14" fmla="*/ 0 w 2237874"/>
              <a:gd name="connsiteY14" fmla="*/ 63367 h 3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7874" h="380195" fill="none" extrusionOk="0">
                <a:moveTo>
                  <a:pt x="0" y="63367"/>
                </a:moveTo>
                <a:cubicBezTo>
                  <a:pt x="-1391" y="35872"/>
                  <a:pt x="28636" y="770"/>
                  <a:pt x="63367" y="0"/>
                </a:cubicBezTo>
                <a:cubicBezTo>
                  <a:pt x="246098" y="-20189"/>
                  <a:pt x="381271" y="55842"/>
                  <a:pt x="633375" y="0"/>
                </a:cubicBezTo>
                <a:cubicBezTo>
                  <a:pt x="885479" y="-55842"/>
                  <a:pt x="1037003" y="32648"/>
                  <a:pt x="1140048" y="0"/>
                </a:cubicBezTo>
                <a:cubicBezTo>
                  <a:pt x="1243093" y="-32648"/>
                  <a:pt x="1474609" y="4903"/>
                  <a:pt x="1625611" y="0"/>
                </a:cubicBezTo>
                <a:cubicBezTo>
                  <a:pt x="1776613" y="-4903"/>
                  <a:pt x="2053601" y="20133"/>
                  <a:pt x="2174507" y="0"/>
                </a:cubicBezTo>
                <a:cubicBezTo>
                  <a:pt x="2203469" y="3575"/>
                  <a:pt x="2237174" y="29761"/>
                  <a:pt x="2237874" y="63367"/>
                </a:cubicBezTo>
                <a:cubicBezTo>
                  <a:pt x="2251605" y="125938"/>
                  <a:pt x="2209593" y="238085"/>
                  <a:pt x="2237874" y="316828"/>
                </a:cubicBezTo>
                <a:cubicBezTo>
                  <a:pt x="2247590" y="350639"/>
                  <a:pt x="2212680" y="379731"/>
                  <a:pt x="2174507" y="380195"/>
                </a:cubicBezTo>
                <a:cubicBezTo>
                  <a:pt x="1976284" y="428130"/>
                  <a:pt x="1900919" y="377094"/>
                  <a:pt x="1710056" y="380195"/>
                </a:cubicBezTo>
                <a:cubicBezTo>
                  <a:pt x="1519193" y="383296"/>
                  <a:pt x="1433745" y="364143"/>
                  <a:pt x="1224494" y="380195"/>
                </a:cubicBezTo>
                <a:cubicBezTo>
                  <a:pt x="1015243" y="396247"/>
                  <a:pt x="898295" y="346548"/>
                  <a:pt x="760043" y="380195"/>
                </a:cubicBezTo>
                <a:cubicBezTo>
                  <a:pt x="621791" y="413842"/>
                  <a:pt x="274755" y="347377"/>
                  <a:pt x="63367" y="380195"/>
                </a:cubicBezTo>
                <a:cubicBezTo>
                  <a:pt x="24557" y="375473"/>
                  <a:pt x="-7422" y="355669"/>
                  <a:pt x="0" y="316828"/>
                </a:cubicBezTo>
                <a:cubicBezTo>
                  <a:pt x="-6837" y="194883"/>
                  <a:pt x="15696" y="141098"/>
                  <a:pt x="0" y="63367"/>
                </a:cubicBezTo>
                <a:close/>
              </a:path>
              <a:path w="2237874" h="380195" stroke="0" extrusionOk="0">
                <a:moveTo>
                  <a:pt x="0" y="63367"/>
                </a:moveTo>
                <a:cubicBezTo>
                  <a:pt x="-5132" y="23982"/>
                  <a:pt x="30312" y="5509"/>
                  <a:pt x="63367" y="0"/>
                </a:cubicBezTo>
                <a:cubicBezTo>
                  <a:pt x="240088" y="-11700"/>
                  <a:pt x="412886" y="54988"/>
                  <a:pt x="612263" y="0"/>
                </a:cubicBezTo>
                <a:cubicBezTo>
                  <a:pt x="811640" y="-54988"/>
                  <a:pt x="897012" y="57503"/>
                  <a:pt x="1097826" y="0"/>
                </a:cubicBezTo>
                <a:cubicBezTo>
                  <a:pt x="1298640" y="-57503"/>
                  <a:pt x="1504274" y="40975"/>
                  <a:pt x="1667833" y="0"/>
                </a:cubicBezTo>
                <a:cubicBezTo>
                  <a:pt x="1831392" y="-40975"/>
                  <a:pt x="1987184" y="3720"/>
                  <a:pt x="2174507" y="0"/>
                </a:cubicBezTo>
                <a:cubicBezTo>
                  <a:pt x="2216115" y="1621"/>
                  <a:pt x="2238832" y="28541"/>
                  <a:pt x="2237874" y="63367"/>
                </a:cubicBezTo>
                <a:cubicBezTo>
                  <a:pt x="2245238" y="116709"/>
                  <a:pt x="2216067" y="225303"/>
                  <a:pt x="2237874" y="316828"/>
                </a:cubicBezTo>
                <a:cubicBezTo>
                  <a:pt x="2231807" y="350147"/>
                  <a:pt x="2211523" y="383482"/>
                  <a:pt x="2174507" y="380195"/>
                </a:cubicBezTo>
                <a:cubicBezTo>
                  <a:pt x="1948445" y="429261"/>
                  <a:pt x="1790133" y="375587"/>
                  <a:pt x="1667833" y="380195"/>
                </a:cubicBezTo>
                <a:cubicBezTo>
                  <a:pt x="1545533" y="384803"/>
                  <a:pt x="1262126" y="347863"/>
                  <a:pt x="1118937" y="380195"/>
                </a:cubicBezTo>
                <a:cubicBezTo>
                  <a:pt x="975748" y="412527"/>
                  <a:pt x="845599" y="356180"/>
                  <a:pt x="654486" y="380195"/>
                </a:cubicBezTo>
                <a:cubicBezTo>
                  <a:pt x="463373" y="404210"/>
                  <a:pt x="267110" y="310292"/>
                  <a:pt x="63367" y="380195"/>
                </a:cubicBezTo>
                <a:cubicBezTo>
                  <a:pt x="30084" y="390318"/>
                  <a:pt x="5634" y="349929"/>
                  <a:pt x="0" y="316828"/>
                </a:cubicBezTo>
                <a:cubicBezTo>
                  <a:pt x="-3884" y="241841"/>
                  <a:pt x="11587" y="185344"/>
                  <a:pt x="0" y="63367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13508127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Master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Produk</a:t>
            </a:r>
            <a:endParaRPr lang="en-ID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E35737-8B09-2F92-936D-A37A15658E3F}"/>
              </a:ext>
            </a:extLst>
          </p:cNvPr>
          <p:cNvSpPr/>
          <p:nvPr/>
        </p:nvSpPr>
        <p:spPr>
          <a:xfrm>
            <a:off x="6519049" y="2571750"/>
            <a:ext cx="2237874" cy="380195"/>
          </a:xfrm>
          <a:custGeom>
            <a:avLst/>
            <a:gdLst>
              <a:gd name="connsiteX0" fmla="*/ 0 w 2237874"/>
              <a:gd name="connsiteY0" fmla="*/ 63367 h 380195"/>
              <a:gd name="connsiteX1" fmla="*/ 63367 w 2237874"/>
              <a:gd name="connsiteY1" fmla="*/ 0 h 380195"/>
              <a:gd name="connsiteX2" fmla="*/ 527818 w 2237874"/>
              <a:gd name="connsiteY2" fmla="*/ 0 h 380195"/>
              <a:gd name="connsiteX3" fmla="*/ 1076714 w 2237874"/>
              <a:gd name="connsiteY3" fmla="*/ 0 h 380195"/>
              <a:gd name="connsiteX4" fmla="*/ 1646722 w 2237874"/>
              <a:gd name="connsiteY4" fmla="*/ 0 h 380195"/>
              <a:gd name="connsiteX5" fmla="*/ 2174507 w 2237874"/>
              <a:gd name="connsiteY5" fmla="*/ 0 h 380195"/>
              <a:gd name="connsiteX6" fmla="*/ 2237874 w 2237874"/>
              <a:gd name="connsiteY6" fmla="*/ 63367 h 380195"/>
              <a:gd name="connsiteX7" fmla="*/ 2237874 w 2237874"/>
              <a:gd name="connsiteY7" fmla="*/ 316828 h 380195"/>
              <a:gd name="connsiteX8" fmla="*/ 2174507 w 2237874"/>
              <a:gd name="connsiteY8" fmla="*/ 380195 h 380195"/>
              <a:gd name="connsiteX9" fmla="*/ 1688945 w 2237874"/>
              <a:gd name="connsiteY9" fmla="*/ 380195 h 380195"/>
              <a:gd name="connsiteX10" fmla="*/ 1118937 w 2237874"/>
              <a:gd name="connsiteY10" fmla="*/ 380195 h 380195"/>
              <a:gd name="connsiteX11" fmla="*/ 633375 w 2237874"/>
              <a:gd name="connsiteY11" fmla="*/ 380195 h 380195"/>
              <a:gd name="connsiteX12" fmla="*/ 63367 w 2237874"/>
              <a:gd name="connsiteY12" fmla="*/ 380195 h 380195"/>
              <a:gd name="connsiteX13" fmla="*/ 0 w 2237874"/>
              <a:gd name="connsiteY13" fmla="*/ 316828 h 380195"/>
              <a:gd name="connsiteX14" fmla="*/ 0 w 2237874"/>
              <a:gd name="connsiteY14" fmla="*/ 63367 h 3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7874" h="380195" fill="none" extrusionOk="0">
                <a:moveTo>
                  <a:pt x="0" y="63367"/>
                </a:moveTo>
                <a:cubicBezTo>
                  <a:pt x="-6459" y="26899"/>
                  <a:pt x="35813" y="-6722"/>
                  <a:pt x="63367" y="0"/>
                </a:cubicBezTo>
                <a:cubicBezTo>
                  <a:pt x="158155" y="-13969"/>
                  <a:pt x="327085" y="33346"/>
                  <a:pt x="527818" y="0"/>
                </a:cubicBezTo>
                <a:cubicBezTo>
                  <a:pt x="728551" y="-33346"/>
                  <a:pt x="827445" y="4860"/>
                  <a:pt x="1076714" y="0"/>
                </a:cubicBezTo>
                <a:cubicBezTo>
                  <a:pt x="1325983" y="-4860"/>
                  <a:pt x="1409445" y="40510"/>
                  <a:pt x="1646722" y="0"/>
                </a:cubicBezTo>
                <a:cubicBezTo>
                  <a:pt x="1883999" y="-40510"/>
                  <a:pt x="2007174" y="13126"/>
                  <a:pt x="2174507" y="0"/>
                </a:cubicBezTo>
                <a:cubicBezTo>
                  <a:pt x="2208310" y="4172"/>
                  <a:pt x="2234077" y="28962"/>
                  <a:pt x="2237874" y="63367"/>
                </a:cubicBezTo>
                <a:cubicBezTo>
                  <a:pt x="2267936" y="131614"/>
                  <a:pt x="2216207" y="253823"/>
                  <a:pt x="2237874" y="316828"/>
                </a:cubicBezTo>
                <a:cubicBezTo>
                  <a:pt x="2238618" y="346162"/>
                  <a:pt x="2210116" y="370250"/>
                  <a:pt x="2174507" y="380195"/>
                </a:cubicBezTo>
                <a:cubicBezTo>
                  <a:pt x="2038464" y="430906"/>
                  <a:pt x="1846941" y="350129"/>
                  <a:pt x="1688945" y="380195"/>
                </a:cubicBezTo>
                <a:cubicBezTo>
                  <a:pt x="1530949" y="410261"/>
                  <a:pt x="1240345" y="323905"/>
                  <a:pt x="1118937" y="380195"/>
                </a:cubicBezTo>
                <a:cubicBezTo>
                  <a:pt x="997529" y="436485"/>
                  <a:pt x="735367" y="322569"/>
                  <a:pt x="633375" y="380195"/>
                </a:cubicBezTo>
                <a:cubicBezTo>
                  <a:pt x="531383" y="437821"/>
                  <a:pt x="343692" y="365102"/>
                  <a:pt x="63367" y="380195"/>
                </a:cubicBezTo>
                <a:cubicBezTo>
                  <a:pt x="20987" y="386945"/>
                  <a:pt x="-3967" y="360211"/>
                  <a:pt x="0" y="316828"/>
                </a:cubicBezTo>
                <a:cubicBezTo>
                  <a:pt x="-4778" y="247168"/>
                  <a:pt x="5283" y="158126"/>
                  <a:pt x="0" y="63367"/>
                </a:cubicBezTo>
                <a:close/>
              </a:path>
              <a:path w="2237874" h="380195" stroke="0" extrusionOk="0">
                <a:moveTo>
                  <a:pt x="0" y="63367"/>
                </a:moveTo>
                <a:cubicBezTo>
                  <a:pt x="-4824" y="27243"/>
                  <a:pt x="31656" y="6276"/>
                  <a:pt x="63367" y="0"/>
                </a:cubicBezTo>
                <a:cubicBezTo>
                  <a:pt x="298554" y="-52807"/>
                  <a:pt x="339296" y="27384"/>
                  <a:pt x="548929" y="0"/>
                </a:cubicBezTo>
                <a:cubicBezTo>
                  <a:pt x="758562" y="-27384"/>
                  <a:pt x="871324" y="38679"/>
                  <a:pt x="1013380" y="0"/>
                </a:cubicBezTo>
                <a:cubicBezTo>
                  <a:pt x="1155436" y="-38679"/>
                  <a:pt x="1308494" y="43932"/>
                  <a:pt x="1583388" y="0"/>
                </a:cubicBezTo>
                <a:cubicBezTo>
                  <a:pt x="1858282" y="-43932"/>
                  <a:pt x="2002339" y="29469"/>
                  <a:pt x="2174507" y="0"/>
                </a:cubicBezTo>
                <a:cubicBezTo>
                  <a:pt x="2208463" y="9347"/>
                  <a:pt x="2241757" y="29523"/>
                  <a:pt x="2237874" y="63367"/>
                </a:cubicBezTo>
                <a:cubicBezTo>
                  <a:pt x="2257527" y="140281"/>
                  <a:pt x="2231987" y="254467"/>
                  <a:pt x="2237874" y="316828"/>
                </a:cubicBezTo>
                <a:cubicBezTo>
                  <a:pt x="2242903" y="347963"/>
                  <a:pt x="2207706" y="372176"/>
                  <a:pt x="2174507" y="380195"/>
                </a:cubicBezTo>
                <a:cubicBezTo>
                  <a:pt x="1951287" y="420189"/>
                  <a:pt x="1815694" y="339853"/>
                  <a:pt x="1688945" y="380195"/>
                </a:cubicBezTo>
                <a:cubicBezTo>
                  <a:pt x="1562196" y="420537"/>
                  <a:pt x="1400932" y="342648"/>
                  <a:pt x="1161160" y="380195"/>
                </a:cubicBezTo>
                <a:cubicBezTo>
                  <a:pt x="921389" y="417742"/>
                  <a:pt x="748761" y="323146"/>
                  <a:pt x="612263" y="380195"/>
                </a:cubicBezTo>
                <a:cubicBezTo>
                  <a:pt x="475765" y="437244"/>
                  <a:pt x="248548" y="322275"/>
                  <a:pt x="63367" y="380195"/>
                </a:cubicBezTo>
                <a:cubicBezTo>
                  <a:pt x="28936" y="389224"/>
                  <a:pt x="913" y="351670"/>
                  <a:pt x="0" y="316828"/>
                </a:cubicBezTo>
                <a:cubicBezTo>
                  <a:pt x="-13663" y="257020"/>
                  <a:pt x="28402" y="140469"/>
                  <a:pt x="0" y="63367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8593383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Master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Kategori</a:t>
            </a:r>
            <a:endParaRPr lang="en-ID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3A2FC-588B-3DB2-B966-40429749EC97}"/>
              </a:ext>
            </a:extLst>
          </p:cNvPr>
          <p:cNvSpPr/>
          <p:nvPr/>
        </p:nvSpPr>
        <p:spPr>
          <a:xfrm>
            <a:off x="3365621" y="2590661"/>
            <a:ext cx="2237874" cy="380195"/>
          </a:xfrm>
          <a:custGeom>
            <a:avLst/>
            <a:gdLst>
              <a:gd name="connsiteX0" fmla="*/ 0 w 2237874"/>
              <a:gd name="connsiteY0" fmla="*/ 63367 h 380195"/>
              <a:gd name="connsiteX1" fmla="*/ 63367 w 2237874"/>
              <a:gd name="connsiteY1" fmla="*/ 0 h 380195"/>
              <a:gd name="connsiteX2" fmla="*/ 612263 w 2237874"/>
              <a:gd name="connsiteY2" fmla="*/ 0 h 380195"/>
              <a:gd name="connsiteX3" fmla="*/ 1097826 w 2237874"/>
              <a:gd name="connsiteY3" fmla="*/ 0 h 380195"/>
              <a:gd name="connsiteX4" fmla="*/ 1583388 w 2237874"/>
              <a:gd name="connsiteY4" fmla="*/ 0 h 380195"/>
              <a:gd name="connsiteX5" fmla="*/ 2174507 w 2237874"/>
              <a:gd name="connsiteY5" fmla="*/ 0 h 380195"/>
              <a:gd name="connsiteX6" fmla="*/ 2237874 w 2237874"/>
              <a:gd name="connsiteY6" fmla="*/ 63367 h 380195"/>
              <a:gd name="connsiteX7" fmla="*/ 2237874 w 2237874"/>
              <a:gd name="connsiteY7" fmla="*/ 316828 h 380195"/>
              <a:gd name="connsiteX8" fmla="*/ 2174507 w 2237874"/>
              <a:gd name="connsiteY8" fmla="*/ 380195 h 380195"/>
              <a:gd name="connsiteX9" fmla="*/ 1604499 w 2237874"/>
              <a:gd name="connsiteY9" fmla="*/ 380195 h 380195"/>
              <a:gd name="connsiteX10" fmla="*/ 1140048 w 2237874"/>
              <a:gd name="connsiteY10" fmla="*/ 380195 h 380195"/>
              <a:gd name="connsiteX11" fmla="*/ 675598 w 2237874"/>
              <a:gd name="connsiteY11" fmla="*/ 380195 h 380195"/>
              <a:gd name="connsiteX12" fmla="*/ 63367 w 2237874"/>
              <a:gd name="connsiteY12" fmla="*/ 380195 h 380195"/>
              <a:gd name="connsiteX13" fmla="*/ 0 w 2237874"/>
              <a:gd name="connsiteY13" fmla="*/ 316828 h 380195"/>
              <a:gd name="connsiteX14" fmla="*/ 0 w 2237874"/>
              <a:gd name="connsiteY14" fmla="*/ 63367 h 3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7874" h="380195" fill="none" extrusionOk="0">
                <a:moveTo>
                  <a:pt x="0" y="63367"/>
                </a:moveTo>
                <a:cubicBezTo>
                  <a:pt x="-2543" y="21799"/>
                  <a:pt x="28801" y="2897"/>
                  <a:pt x="63367" y="0"/>
                </a:cubicBezTo>
                <a:cubicBezTo>
                  <a:pt x="260382" y="-7264"/>
                  <a:pt x="460401" y="63636"/>
                  <a:pt x="612263" y="0"/>
                </a:cubicBezTo>
                <a:cubicBezTo>
                  <a:pt x="764125" y="-63636"/>
                  <a:pt x="965397" y="26010"/>
                  <a:pt x="1097826" y="0"/>
                </a:cubicBezTo>
                <a:cubicBezTo>
                  <a:pt x="1230255" y="-26010"/>
                  <a:pt x="1350116" y="6800"/>
                  <a:pt x="1583388" y="0"/>
                </a:cubicBezTo>
                <a:cubicBezTo>
                  <a:pt x="1816660" y="-6800"/>
                  <a:pt x="1902751" y="70824"/>
                  <a:pt x="2174507" y="0"/>
                </a:cubicBezTo>
                <a:cubicBezTo>
                  <a:pt x="2218141" y="-3663"/>
                  <a:pt x="2228874" y="27591"/>
                  <a:pt x="2237874" y="63367"/>
                </a:cubicBezTo>
                <a:cubicBezTo>
                  <a:pt x="2266153" y="171231"/>
                  <a:pt x="2223384" y="220553"/>
                  <a:pt x="2237874" y="316828"/>
                </a:cubicBezTo>
                <a:cubicBezTo>
                  <a:pt x="2236842" y="350316"/>
                  <a:pt x="2205906" y="382621"/>
                  <a:pt x="2174507" y="380195"/>
                </a:cubicBezTo>
                <a:cubicBezTo>
                  <a:pt x="1921593" y="396558"/>
                  <a:pt x="1787346" y="367124"/>
                  <a:pt x="1604499" y="380195"/>
                </a:cubicBezTo>
                <a:cubicBezTo>
                  <a:pt x="1421652" y="393266"/>
                  <a:pt x="1267010" y="361061"/>
                  <a:pt x="1140048" y="380195"/>
                </a:cubicBezTo>
                <a:cubicBezTo>
                  <a:pt x="1013086" y="399329"/>
                  <a:pt x="895959" y="336687"/>
                  <a:pt x="675598" y="380195"/>
                </a:cubicBezTo>
                <a:cubicBezTo>
                  <a:pt x="455237" y="423703"/>
                  <a:pt x="200768" y="331457"/>
                  <a:pt x="63367" y="380195"/>
                </a:cubicBezTo>
                <a:cubicBezTo>
                  <a:pt x="29465" y="383009"/>
                  <a:pt x="6486" y="348198"/>
                  <a:pt x="0" y="316828"/>
                </a:cubicBezTo>
                <a:cubicBezTo>
                  <a:pt x="-936" y="210764"/>
                  <a:pt x="19965" y="147324"/>
                  <a:pt x="0" y="63367"/>
                </a:cubicBezTo>
                <a:close/>
              </a:path>
              <a:path w="2237874" h="380195" stroke="0" extrusionOk="0">
                <a:moveTo>
                  <a:pt x="0" y="63367"/>
                </a:moveTo>
                <a:cubicBezTo>
                  <a:pt x="-1730" y="34376"/>
                  <a:pt x="20504" y="-2600"/>
                  <a:pt x="63367" y="0"/>
                </a:cubicBezTo>
                <a:cubicBezTo>
                  <a:pt x="193417" y="-65983"/>
                  <a:pt x="440007" y="44080"/>
                  <a:pt x="633375" y="0"/>
                </a:cubicBezTo>
                <a:cubicBezTo>
                  <a:pt x="826743" y="-44080"/>
                  <a:pt x="959894" y="16250"/>
                  <a:pt x="1118937" y="0"/>
                </a:cubicBezTo>
                <a:cubicBezTo>
                  <a:pt x="1277980" y="-16250"/>
                  <a:pt x="1469981" y="51078"/>
                  <a:pt x="1583388" y="0"/>
                </a:cubicBezTo>
                <a:cubicBezTo>
                  <a:pt x="1696795" y="-51078"/>
                  <a:pt x="1972663" y="62449"/>
                  <a:pt x="2174507" y="0"/>
                </a:cubicBezTo>
                <a:cubicBezTo>
                  <a:pt x="2201575" y="976"/>
                  <a:pt x="2247068" y="32140"/>
                  <a:pt x="2237874" y="63367"/>
                </a:cubicBezTo>
                <a:cubicBezTo>
                  <a:pt x="2247650" y="168619"/>
                  <a:pt x="2234060" y="192730"/>
                  <a:pt x="2237874" y="316828"/>
                </a:cubicBezTo>
                <a:cubicBezTo>
                  <a:pt x="2238417" y="348803"/>
                  <a:pt x="2202308" y="379169"/>
                  <a:pt x="2174507" y="380195"/>
                </a:cubicBezTo>
                <a:cubicBezTo>
                  <a:pt x="1960257" y="401688"/>
                  <a:pt x="1794182" y="375038"/>
                  <a:pt x="1688945" y="380195"/>
                </a:cubicBezTo>
                <a:cubicBezTo>
                  <a:pt x="1583708" y="385352"/>
                  <a:pt x="1356656" y="353314"/>
                  <a:pt x="1161160" y="380195"/>
                </a:cubicBezTo>
                <a:cubicBezTo>
                  <a:pt x="965664" y="407076"/>
                  <a:pt x="885503" y="327244"/>
                  <a:pt x="612263" y="380195"/>
                </a:cubicBezTo>
                <a:cubicBezTo>
                  <a:pt x="339023" y="433146"/>
                  <a:pt x="263556" y="316283"/>
                  <a:pt x="63367" y="380195"/>
                </a:cubicBezTo>
                <a:cubicBezTo>
                  <a:pt x="28945" y="382936"/>
                  <a:pt x="-3285" y="351859"/>
                  <a:pt x="0" y="316828"/>
                </a:cubicBezTo>
                <a:cubicBezTo>
                  <a:pt x="-13623" y="235662"/>
                  <a:pt x="15787" y="153144"/>
                  <a:pt x="0" y="63367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351636182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Master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Cabang</a:t>
            </a:r>
            <a:endParaRPr lang="en-ID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912F2-7EEB-9947-04D8-08EDF4408022}"/>
              </a:ext>
            </a:extLst>
          </p:cNvPr>
          <p:cNvSpPr/>
          <p:nvPr/>
        </p:nvSpPr>
        <p:spPr>
          <a:xfrm>
            <a:off x="1880038" y="4024203"/>
            <a:ext cx="2237874" cy="380195"/>
          </a:xfrm>
          <a:custGeom>
            <a:avLst/>
            <a:gdLst>
              <a:gd name="connsiteX0" fmla="*/ 0 w 2237874"/>
              <a:gd name="connsiteY0" fmla="*/ 63367 h 380195"/>
              <a:gd name="connsiteX1" fmla="*/ 63367 w 2237874"/>
              <a:gd name="connsiteY1" fmla="*/ 0 h 380195"/>
              <a:gd name="connsiteX2" fmla="*/ 527818 w 2237874"/>
              <a:gd name="connsiteY2" fmla="*/ 0 h 380195"/>
              <a:gd name="connsiteX3" fmla="*/ 1055603 w 2237874"/>
              <a:gd name="connsiteY3" fmla="*/ 0 h 380195"/>
              <a:gd name="connsiteX4" fmla="*/ 1562276 w 2237874"/>
              <a:gd name="connsiteY4" fmla="*/ 0 h 380195"/>
              <a:gd name="connsiteX5" fmla="*/ 2174507 w 2237874"/>
              <a:gd name="connsiteY5" fmla="*/ 0 h 380195"/>
              <a:gd name="connsiteX6" fmla="*/ 2237874 w 2237874"/>
              <a:gd name="connsiteY6" fmla="*/ 63367 h 380195"/>
              <a:gd name="connsiteX7" fmla="*/ 2237874 w 2237874"/>
              <a:gd name="connsiteY7" fmla="*/ 316828 h 380195"/>
              <a:gd name="connsiteX8" fmla="*/ 2174507 w 2237874"/>
              <a:gd name="connsiteY8" fmla="*/ 380195 h 380195"/>
              <a:gd name="connsiteX9" fmla="*/ 1710056 w 2237874"/>
              <a:gd name="connsiteY9" fmla="*/ 380195 h 380195"/>
              <a:gd name="connsiteX10" fmla="*/ 1203383 w 2237874"/>
              <a:gd name="connsiteY10" fmla="*/ 380195 h 380195"/>
              <a:gd name="connsiteX11" fmla="*/ 738932 w 2237874"/>
              <a:gd name="connsiteY11" fmla="*/ 380195 h 380195"/>
              <a:gd name="connsiteX12" fmla="*/ 63367 w 2237874"/>
              <a:gd name="connsiteY12" fmla="*/ 380195 h 380195"/>
              <a:gd name="connsiteX13" fmla="*/ 0 w 2237874"/>
              <a:gd name="connsiteY13" fmla="*/ 316828 h 380195"/>
              <a:gd name="connsiteX14" fmla="*/ 0 w 2237874"/>
              <a:gd name="connsiteY14" fmla="*/ 63367 h 3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7874" h="380195" fill="none" extrusionOk="0">
                <a:moveTo>
                  <a:pt x="0" y="63367"/>
                </a:moveTo>
                <a:cubicBezTo>
                  <a:pt x="-2960" y="29112"/>
                  <a:pt x="23767" y="7383"/>
                  <a:pt x="63367" y="0"/>
                </a:cubicBezTo>
                <a:cubicBezTo>
                  <a:pt x="195200" y="-32679"/>
                  <a:pt x="387397" y="15408"/>
                  <a:pt x="527818" y="0"/>
                </a:cubicBezTo>
                <a:cubicBezTo>
                  <a:pt x="668239" y="-15408"/>
                  <a:pt x="896891" y="21682"/>
                  <a:pt x="1055603" y="0"/>
                </a:cubicBezTo>
                <a:cubicBezTo>
                  <a:pt x="1214316" y="-21682"/>
                  <a:pt x="1384101" y="9454"/>
                  <a:pt x="1562276" y="0"/>
                </a:cubicBezTo>
                <a:cubicBezTo>
                  <a:pt x="1740451" y="-9454"/>
                  <a:pt x="2033498" y="56617"/>
                  <a:pt x="2174507" y="0"/>
                </a:cubicBezTo>
                <a:cubicBezTo>
                  <a:pt x="2209673" y="6762"/>
                  <a:pt x="2237130" y="37905"/>
                  <a:pt x="2237874" y="63367"/>
                </a:cubicBezTo>
                <a:cubicBezTo>
                  <a:pt x="2259083" y="176695"/>
                  <a:pt x="2220857" y="231364"/>
                  <a:pt x="2237874" y="316828"/>
                </a:cubicBezTo>
                <a:cubicBezTo>
                  <a:pt x="2236818" y="348513"/>
                  <a:pt x="2210356" y="386991"/>
                  <a:pt x="2174507" y="380195"/>
                </a:cubicBezTo>
                <a:cubicBezTo>
                  <a:pt x="1951596" y="392947"/>
                  <a:pt x="1855049" y="330781"/>
                  <a:pt x="1710056" y="380195"/>
                </a:cubicBezTo>
                <a:cubicBezTo>
                  <a:pt x="1565063" y="429609"/>
                  <a:pt x="1368982" y="348874"/>
                  <a:pt x="1203383" y="380195"/>
                </a:cubicBezTo>
                <a:cubicBezTo>
                  <a:pt x="1037784" y="411516"/>
                  <a:pt x="874637" y="367561"/>
                  <a:pt x="738932" y="380195"/>
                </a:cubicBezTo>
                <a:cubicBezTo>
                  <a:pt x="603227" y="392829"/>
                  <a:pt x="263231" y="339245"/>
                  <a:pt x="63367" y="380195"/>
                </a:cubicBezTo>
                <a:cubicBezTo>
                  <a:pt x="32277" y="381224"/>
                  <a:pt x="-1546" y="353829"/>
                  <a:pt x="0" y="316828"/>
                </a:cubicBezTo>
                <a:cubicBezTo>
                  <a:pt x="-28792" y="248927"/>
                  <a:pt x="27743" y="134053"/>
                  <a:pt x="0" y="63367"/>
                </a:cubicBezTo>
                <a:close/>
              </a:path>
              <a:path w="2237874" h="380195" stroke="0" extrusionOk="0">
                <a:moveTo>
                  <a:pt x="0" y="63367"/>
                </a:moveTo>
                <a:cubicBezTo>
                  <a:pt x="-2818" y="33130"/>
                  <a:pt x="29670" y="-132"/>
                  <a:pt x="63367" y="0"/>
                </a:cubicBezTo>
                <a:cubicBezTo>
                  <a:pt x="221669" y="-41125"/>
                  <a:pt x="443961" y="51378"/>
                  <a:pt x="612263" y="0"/>
                </a:cubicBezTo>
                <a:cubicBezTo>
                  <a:pt x="780565" y="-51378"/>
                  <a:pt x="864887" y="6900"/>
                  <a:pt x="1097826" y="0"/>
                </a:cubicBezTo>
                <a:cubicBezTo>
                  <a:pt x="1330765" y="-6900"/>
                  <a:pt x="1420773" y="29604"/>
                  <a:pt x="1667833" y="0"/>
                </a:cubicBezTo>
                <a:cubicBezTo>
                  <a:pt x="1914893" y="-29604"/>
                  <a:pt x="1943187" y="46329"/>
                  <a:pt x="2174507" y="0"/>
                </a:cubicBezTo>
                <a:cubicBezTo>
                  <a:pt x="2207578" y="-941"/>
                  <a:pt x="2241394" y="27260"/>
                  <a:pt x="2237874" y="63367"/>
                </a:cubicBezTo>
                <a:cubicBezTo>
                  <a:pt x="2263752" y="126965"/>
                  <a:pt x="2228688" y="194570"/>
                  <a:pt x="2237874" y="316828"/>
                </a:cubicBezTo>
                <a:cubicBezTo>
                  <a:pt x="2238489" y="351291"/>
                  <a:pt x="2207897" y="376827"/>
                  <a:pt x="2174507" y="380195"/>
                </a:cubicBezTo>
                <a:cubicBezTo>
                  <a:pt x="2049949" y="402038"/>
                  <a:pt x="1888403" y="365097"/>
                  <a:pt x="1646722" y="380195"/>
                </a:cubicBezTo>
                <a:cubicBezTo>
                  <a:pt x="1405041" y="395293"/>
                  <a:pt x="1307706" y="372297"/>
                  <a:pt x="1140048" y="380195"/>
                </a:cubicBezTo>
                <a:cubicBezTo>
                  <a:pt x="972390" y="388093"/>
                  <a:pt x="759038" y="328114"/>
                  <a:pt x="570041" y="380195"/>
                </a:cubicBezTo>
                <a:cubicBezTo>
                  <a:pt x="381044" y="432276"/>
                  <a:pt x="180278" y="365981"/>
                  <a:pt x="63367" y="380195"/>
                </a:cubicBezTo>
                <a:cubicBezTo>
                  <a:pt x="24005" y="388638"/>
                  <a:pt x="5338" y="347972"/>
                  <a:pt x="0" y="316828"/>
                </a:cubicBezTo>
                <a:cubicBezTo>
                  <a:pt x="-11684" y="247542"/>
                  <a:pt x="5576" y="145633"/>
                  <a:pt x="0" y="63367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6258036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Hari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Libur</a:t>
            </a:r>
            <a:endParaRPr lang="en-ID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46E23F-1283-0496-FFD6-971BAC287D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2445" y="1675999"/>
            <a:ext cx="895350" cy="994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ABDD0-D552-ABC9-F7D6-1881B63753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86083" y="1599829"/>
            <a:ext cx="996950" cy="99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F7EE0-97B8-AF66-50D8-71941C49D1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89057" y="3121565"/>
            <a:ext cx="849630" cy="887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DA595-17C5-5A07-114B-BB0A6C065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77" y="1450994"/>
            <a:ext cx="1038225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06D93-2112-DE0A-4339-DDEB6537C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732" y="3139026"/>
            <a:ext cx="977065" cy="8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4362-EF4A-9447-EBA9-BFCB215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66" y="382120"/>
            <a:ext cx="4934068" cy="51735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6482AD"/>
                </a:solidFill>
              </a:rPr>
              <a:t>Data Understanding</a:t>
            </a:r>
            <a:endParaRPr lang="en-ID" dirty="0">
              <a:solidFill>
                <a:srgbClr val="6482A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16C1-0997-2F88-9514-F8ADCB25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079" y="2021305"/>
            <a:ext cx="3999900" cy="254757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139700" indent="0">
              <a:buNone/>
            </a:pPr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C2B5F-0C1C-F8E0-D641-05E843A087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2021305"/>
            <a:ext cx="3999900" cy="254757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Master </a:t>
            </a:r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139700" indent="0">
              <a:buNone/>
            </a:pPr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Master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Master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Kategori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Master Cabang </a:t>
            </a:r>
          </a:p>
          <a:p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Hari </a:t>
            </a: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Libur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18869E-070F-EDB0-8506-A7529BC9C4FC}"/>
              </a:ext>
            </a:extLst>
          </p:cNvPr>
          <p:cNvSpPr txBox="1">
            <a:spLocks/>
          </p:cNvSpPr>
          <p:nvPr/>
        </p:nvSpPr>
        <p:spPr>
          <a:xfrm>
            <a:off x="311700" y="1016550"/>
            <a:ext cx="8055702" cy="69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SemiBold"/>
              <a:buChar char="●"/>
              <a:defRPr sz="14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buFont typeface="Poppins SemiBold"/>
              <a:buNone/>
            </a:pP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dimiliki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1 data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(dt) dan 4 master 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tabel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1700" b="1" dirty="0" err="1">
                <a:latin typeface="Poppins" panose="00000500000000000000" pitchFamily="2" charset="0"/>
                <a:cs typeface="Poppins" panose="00000500000000000000" pitchFamily="2" charset="0"/>
              </a:rPr>
              <a:t>lt</a:t>
            </a:r>
            <a:r>
              <a:rPr lang="en-US" sz="1700" b="1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endParaRPr lang="en-ID" sz="17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FB2F-A2E2-D885-A1EB-B203E923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6482AD"/>
                </a:solidFill>
              </a:rPr>
              <a:t>Metode</a:t>
            </a:r>
            <a:r>
              <a:rPr lang="en-US" dirty="0">
                <a:solidFill>
                  <a:srgbClr val="6482AD"/>
                </a:solidFill>
              </a:rPr>
              <a:t> </a:t>
            </a:r>
            <a:r>
              <a:rPr lang="en-US" dirty="0" err="1">
                <a:solidFill>
                  <a:srgbClr val="6482AD"/>
                </a:solidFill>
              </a:rPr>
              <a:t>analisis</a:t>
            </a:r>
            <a:endParaRPr lang="en-ID" dirty="0">
              <a:solidFill>
                <a:srgbClr val="6482AD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6A7E96-FD7C-35E3-0DD2-1DF5B250CD37}"/>
              </a:ext>
            </a:extLst>
          </p:cNvPr>
          <p:cNvSpPr/>
          <p:nvPr/>
        </p:nvSpPr>
        <p:spPr>
          <a:xfrm>
            <a:off x="241343" y="1895008"/>
            <a:ext cx="1440000" cy="1800000"/>
          </a:xfrm>
          <a:custGeom>
            <a:avLst/>
            <a:gdLst>
              <a:gd name="connsiteX0" fmla="*/ 0 w 1440000"/>
              <a:gd name="connsiteY0" fmla="*/ 240005 h 1800000"/>
              <a:gd name="connsiteX1" fmla="*/ 240005 w 1440000"/>
              <a:gd name="connsiteY1" fmla="*/ 0 h 1800000"/>
              <a:gd name="connsiteX2" fmla="*/ 720000 w 1440000"/>
              <a:gd name="connsiteY2" fmla="*/ 0 h 1800000"/>
              <a:gd name="connsiteX3" fmla="*/ 1199995 w 1440000"/>
              <a:gd name="connsiteY3" fmla="*/ 0 h 1800000"/>
              <a:gd name="connsiteX4" fmla="*/ 1440000 w 1440000"/>
              <a:gd name="connsiteY4" fmla="*/ 240005 h 1800000"/>
              <a:gd name="connsiteX5" fmla="*/ 1440000 w 1440000"/>
              <a:gd name="connsiteY5" fmla="*/ 680002 h 1800000"/>
              <a:gd name="connsiteX6" fmla="*/ 1440000 w 1440000"/>
              <a:gd name="connsiteY6" fmla="*/ 1080399 h 1800000"/>
              <a:gd name="connsiteX7" fmla="*/ 1440000 w 1440000"/>
              <a:gd name="connsiteY7" fmla="*/ 1559995 h 1800000"/>
              <a:gd name="connsiteX8" fmla="*/ 1199995 w 1440000"/>
              <a:gd name="connsiteY8" fmla="*/ 1800000 h 1800000"/>
              <a:gd name="connsiteX9" fmla="*/ 710400 w 1440000"/>
              <a:gd name="connsiteY9" fmla="*/ 1800000 h 1800000"/>
              <a:gd name="connsiteX10" fmla="*/ 240005 w 1440000"/>
              <a:gd name="connsiteY10" fmla="*/ 1800000 h 1800000"/>
              <a:gd name="connsiteX11" fmla="*/ 0 w 1440000"/>
              <a:gd name="connsiteY11" fmla="*/ 1559995 h 1800000"/>
              <a:gd name="connsiteX12" fmla="*/ 0 w 1440000"/>
              <a:gd name="connsiteY12" fmla="*/ 1119998 h 1800000"/>
              <a:gd name="connsiteX13" fmla="*/ 0 w 1440000"/>
              <a:gd name="connsiteY13" fmla="*/ 706401 h 1800000"/>
              <a:gd name="connsiteX14" fmla="*/ 0 w 1440000"/>
              <a:gd name="connsiteY14" fmla="*/ 24000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0000" h="1800000" fill="none" extrusionOk="0">
                <a:moveTo>
                  <a:pt x="0" y="240005"/>
                </a:moveTo>
                <a:cubicBezTo>
                  <a:pt x="-15244" y="123606"/>
                  <a:pt x="103663" y="27332"/>
                  <a:pt x="240005" y="0"/>
                </a:cubicBezTo>
                <a:cubicBezTo>
                  <a:pt x="404164" y="-32943"/>
                  <a:pt x="574885" y="9682"/>
                  <a:pt x="720000" y="0"/>
                </a:cubicBezTo>
                <a:cubicBezTo>
                  <a:pt x="865116" y="-9682"/>
                  <a:pt x="1045644" y="43374"/>
                  <a:pt x="1199995" y="0"/>
                </a:cubicBezTo>
                <a:cubicBezTo>
                  <a:pt x="1305710" y="-8014"/>
                  <a:pt x="1437658" y="89368"/>
                  <a:pt x="1440000" y="240005"/>
                </a:cubicBezTo>
                <a:cubicBezTo>
                  <a:pt x="1468783" y="417969"/>
                  <a:pt x="1425209" y="582338"/>
                  <a:pt x="1440000" y="680002"/>
                </a:cubicBezTo>
                <a:cubicBezTo>
                  <a:pt x="1454791" y="777666"/>
                  <a:pt x="1425934" y="978698"/>
                  <a:pt x="1440000" y="1080399"/>
                </a:cubicBezTo>
                <a:cubicBezTo>
                  <a:pt x="1454066" y="1182100"/>
                  <a:pt x="1423006" y="1328639"/>
                  <a:pt x="1440000" y="1559995"/>
                </a:cubicBezTo>
                <a:cubicBezTo>
                  <a:pt x="1420485" y="1688030"/>
                  <a:pt x="1332499" y="1785410"/>
                  <a:pt x="1199995" y="1800000"/>
                </a:cubicBezTo>
                <a:cubicBezTo>
                  <a:pt x="1023325" y="1850291"/>
                  <a:pt x="844689" y="1792021"/>
                  <a:pt x="710400" y="1800000"/>
                </a:cubicBezTo>
                <a:cubicBezTo>
                  <a:pt x="576111" y="1807979"/>
                  <a:pt x="417784" y="1750918"/>
                  <a:pt x="240005" y="1800000"/>
                </a:cubicBezTo>
                <a:cubicBezTo>
                  <a:pt x="99092" y="1806735"/>
                  <a:pt x="-23943" y="1678500"/>
                  <a:pt x="0" y="1559995"/>
                </a:cubicBezTo>
                <a:cubicBezTo>
                  <a:pt x="-26443" y="1433447"/>
                  <a:pt x="3875" y="1226570"/>
                  <a:pt x="0" y="1119998"/>
                </a:cubicBezTo>
                <a:cubicBezTo>
                  <a:pt x="-3875" y="1013426"/>
                  <a:pt x="40653" y="851844"/>
                  <a:pt x="0" y="706401"/>
                </a:cubicBezTo>
                <a:cubicBezTo>
                  <a:pt x="-40653" y="560958"/>
                  <a:pt x="48938" y="366972"/>
                  <a:pt x="0" y="240005"/>
                </a:cubicBezTo>
                <a:close/>
              </a:path>
              <a:path w="1440000" h="1800000" stroke="0" extrusionOk="0">
                <a:moveTo>
                  <a:pt x="0" y="240005"/>
                </a:moveTo>
                <a:cubicBezTo>
                  <a:pt x="15251" y="94107"/>
                  <a:pt x="90796" y="-4210"/>
                  <a:pt x="240005" y="0"/>
                </a:cubicBezTo>
                <a:cubicBezTo>
                  <a:pt x="358832" y="-33093"/>
                  <a:pt x="553390" y="522"/>
                  <a:pt x="691200" y="0"/>
                </a:cubicBezTo>
                <a:cubicBezTo>
                  <a:pt x="829010" y="-522"/>
                  <a:pt x="1049176" y="1909"/>
                  <a:pt x="1199995" y="0"/>
                </a:cubicBezTo>
                <a:cubicBezTo>
                  <a:pt x="1314080" y="9485"/>
                  <a:pt x="1410652" y="128958"/>
                  <a:pt x="1440000" y="240005"/>
                </a:cubicBezTo>
                <a:cubicBezTo>
                  <a:pt x="1472060" y="464184"/>
                  <a:pt x="1385097" y="515797"/>
                  <a:pt x="1440000" y="706401"/>
                </a:cubicBezTo>
                <a:cubicBezTo>
                  <a:pt x="1494903" y="897005"/>
                  <a:pt x="1415687" y="1053084"/>
                  <a:pt x="1440000" y="1146398"/>
                </a:cubicBezTo>
                <a:cubicBezTo>
                  <a:pt x="1464313" y="1239712"/>
                  <a:pt x="1431904" y="1448636"/>
                  <a:pt x="1440000" y="1559995"/>
                </a:cubicBezTo>
                <a:cubicBezTo>
                  <a:pt x="1427731" y="1710886"/>
                  <a:pt x="1315985" y="1829826"/>
                  <a:pt x="1199995" y="1800000"/>
                </a:cubicBezTo>
                <a:cubicBezTo>
                  <a:pt x="1009160" y="1844289"/>
                  <a:pt x="866249" y="1794576"/>
                  <a:pt x="739200" y="1800000"/>
                </a:cubicBezTo>
                <a:cubicBezTo>
                  <a:pt x="612152" y="1805424"/>
                  <a:pt x="446810" y="1794509"/>
                  <a:pt x="240005" y="1800000"/>
                </a:cubicBezTo>
                <a:cubicBezTo>
                  <a:pt x="142734" y="1782652"/>
                  <a:pt x="8725" y="1659614"/>
                  <a:pt x="0" y="1559995"/>
                </a:cubicBezTo>
                <a:cubicBezTo>
                  <a:pt x="-45892" y="1388555"/>
                  <a:pt x="44533" y="1259778"/>
                  <a:pt x="0" y="1093599"/>
                </a:cubicBezTo>
                <a:cubicBezTo>
                  <a:pt x="-44533" y="927420"/>
                  <a:pt x="7511" y="832999"/>
                  <a:pt x="0" y="640402"/>
                </a:cubicBezTo>
                <a:cubicBezTo>
                  <a:pt x="-7511" y="447805"/>
                  <a:pt x="34992" y="349833"/>
                  <a:pt x="0" y="240005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18250569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  <a:endParaRPr lang="en-ID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FE1AC4-429D-A2B6-A4B6-EACB2E799168}"/>
              </a:ext>
            </a:extLst>
          </p:cNvPr>
          <p:cNvSpPr/>
          <p:nvPr/>
        </p:nvSpPr>
        <p:spPr>
          <a:xfrm>
            <a:off x="1724177" y="2691617"/>
            <a:ext cx="180000" cy="180000"/>
          </a:xfrm>
          <a:custGeom>
            <a:avLst/>
            <a:gdLst>
              <a:gd name="connsiteX0" fmla="*/ 0 w 180000"/>
              <a:gd name="connsiteY0" fmla="*/ 45000 h 180000"/>
              <a:gd name="connsiteX1" fmla="*/ 90000 w 180000"/>
              <a:gd name="connsiteY1" fmla="*/ 45000 h 180000"/>
              <a:gd name="connsiteX2" fmla="*/ 90000 w 180000"/>
              <a:gd name="connsiteY2" fmla="*/ 0 h 180000"/>
              <a:gd name="connsiteX3" fmla="*/ 180000 w 180000"/>
              <a:gd name="connsiteY3" fmla="*/ 90000 h 180000"/>
              <a:gd name="connsiteX4" fmla="*/ 90000 w 180000"/>
              <a:gd name="connsiteY4" fmla="*/ 180000 h 180000"/>
              <a:gd name="connsiteX5" fmla="*/ 90000 w 180000"/>
              <a:gd name="connsiteY5" fmla="*/ 135000 h 180000"/>
              <a:gd name="connsiteX6" fmla="*/ 0 w 180000"/>
              <a:gd name="connsiteY6" fmla="*/ 135000 h 180000"/>
              <a:gd name="connsiteX7" fmla="*/ 0 w 180000"/>
              <a:gd name="connsiteY7" fmla="*/ 45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" h="180000" fill="none" extrusionOk="0">
                <a:moveTo>
                  <a:pt x="0" y="45000"/>
                </a:moveTo>
                <a:cubicBezTo>
                  <a:pt x="38756" y="37866"/>
                  <a:pt x="76722" y="47217"/>
                  <a:pt x="90000" y="45000"/>
                </a:cubicBezTo>
                <a:cubicBezTo>
                  <a:pt x="89417" y="22671"/>
                  <a:pt x="91667" y="11758"/>
                  <a:pt x="90000" y="0"/>
                </a:cubicBezTo>
                <a:cubicBezTo>
                  <a:pt x="97185" y="12053"/>
                  <a:pt x="160594" y="65623"/>
                  <a:pt x="180000" y="90000"/>
                </a:cubicBezTo>
                <a:cubicBezTo>
                  <a:pt x="158965" y="101770"/>
                  <a:pt x="118056" y="137829"/>
                  <a:pt x="90000" y="180000"/>
                </a:cubicBezTo>
                <a:cubicBezTo>
                  <a:pt x="90847" y="166601"/>
                  <a:pt x="90298" y="147695"/>
                  <a:pt x="90000" y="135000"/>
                </a:cubicBezTo>
                <a:cubicBezTo>
                  <a:pt x="65612" y="128142"/>
                  <a:pt x="28081" y="140207"/>
                  <a:pt x="0" y="135000"/>
                </a:cubicBezTo>
                <a:cubicBezTo>
                  <a:pt x="-3066" y="105384"/>
                  <a:pt x="7025" y="71177"/>
                  <a:pt x="0" y="45000"/>
                </a:cubicBezTo>
                <a:close/>
              </a:path>
              <a:path w="180000" h="180000" stroke="0" extrusionOk="0">
                <a:moveTo>
                  <a:pt x="0" y="45000"/>
                </a:moveTo>
                <a:cubicBezTo>
                  <a:pt x="43595" y="39190"/>
                  <a:pt x="72737" y="46176"/>
                  <a:pt x="90000" y="45000"/>
                </a:cubicBezTo>
                <a:cubicBezTo>
                  <a:pt x="91453" y="34350"/>
                  <a:pt x="93106" y="5907"/>
                  <a:pt x="90000" y="0"/>
                </a:cubicBezTo>
                <a:cubicBezTo>
                  <a:pt x="108968" y="31600"/>
                  <a:pt x="158977" y="79640"/>
                  <a:pt x="180000" y="90000"/>
                </a:cubicBezTo>
                <a:cubicBezTo>
                  <a:pt x="138085" y="134065"/>
                  <a:pt x="119919" y="158059"/>
                  <a:pt x="90000" y="180000"/>
                </a:cubicBezTo>
                <a:cubicBezTo>
                  <a:pt x="88421" y="163912"/>
                  <a:pt x="93051" y="146146"/>
                  <a:pt x="90000" y="135000"/>
                </a:cubicBezTo>
                <a:cubicBezTo>
                  <a:pt x="62471" y="128031"/>
                  <a:pt x="9320" y="134331"/>
                  <a:pt x="0" y="135000"/>
                </a:cubicBezTo>
                <a:cubicBezTo>
                  <a:pt x="-5042" y="96347"/>
                  <a:pt x="5497" y="77006"/>
                  <a:pt x="0" y="45000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212122371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125F1-764F-EE6A-2FBE-609E40AE40CC}"/>
              </a:ext>
            </a:extLst>
          </p:cNvPr>
          <p:cNvSpPr/>
          <p:nvPr/>
        </p:nvSpPr>
        <p:spPr>
          <a:xfrm>
            <a:off x="1941782" y="1895008"/>
            <a:ext cx="1440000" cy="1800000"/>
          </a:xfrm>
          <a:custGeom>
            <a:avLst/>
            <a:gdLst>
              <a:gd name="connsiteX0" fmla="*/ 0 w 1440000"/>
              <a:gd name="connsiteY0" fmla="*/ 240005 h 1800000"/>
              <a:gd name="connsiteX1" fmla="*/ 240005 w 1440000"/>
              <a:gd name="connsiteY1" fmla="*/ 0 h 1800000"/>
              <a:gd name="connsiteX2" fmla="*/ 720000 w 1440000"/>
              <a:gd name="connsiteY2" fmla="*/ 0 h 1800000"/>
              <a:gd name="connsiteX3" fmla="*/ 1199995 w 1440000"/>
              <a:gd name="connsiteY3" fmla="*/ 0 h 1800000"/>
              <a:gd name="connsiteX4" fmla="*/ 1440000 w 1440000"/>
              <a:gd name="connsiteY4" fmla="*/ 240005 h 1800000"/>
              <a:gd name="connsiteX5" fmla="*/ 1440000 w 1440000"/>
              <a:gd name="connsiteY5" fmla="*/ 680002 h 1800000"/>
              <a:gd name="connsiteX6" fmla="*/ 1440000 w 1440000"/>
              <a:gd name="connsiteY6" fmla="*/ 1080399 h 1800000"/>
              <a:gd name="connsiteX7" fmla="*/ 1440000 w 1440000"/>
              <a:gd name="connsiteY7" fmla="*/ 1559995 h 1800000"/>
              <a:gd name="connsiteX8" fmla="*/ 1199995 w 1440000"/>
              <a:gd name="connsiteY8" fmla="*/ 1800000 h 1800000"/>
              <a:gd name="connsiteX9" fmla="*/ 710400 w 1440000"/>
              <a:gd name="connsiteY9" fmla="*/ 1800000 h 1800000"/>
              <a:gd name="connsiteX10" fmla="*/ 240005 w 1440000"/>
              <a:gd name="connsiteY10" fmla="*/ 1800000 h 1800000"/>
              <a:gd name="connsiteX11" fmla="*/ 0 w 1440000"/>
              <a:gd name="connsiteY11" fmla="*/ 1559995 h 1800000"/>
              <a:gd name="connsiteX12" fmla="*/ 0 w 1440000"/>
              <a:gd name="connsiteY12" fmla="*/ 1119998 h 1800000"/>
              <a:gd name="connsiteX13" fmla="*/ 0 w 1440000"/>
              <a:gd name="connsiteY13" fmla="*/ 706401 h 1800000"/>
              <a:gd name="connsiteX14" fmla="*/ 0 w 1440000"/>
              <a:gd name="connsiteY14" fmla="*/ 24000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0000" h="1800000" fill="none" extrusionOk="0">
                <a:moveTo>
                  <a:pt x="0" y="240005"/>
                </a:moveTo>
                <a:cubicBezTo>
                  <a:pt x="-15244" y="123606"/>
                  <a:pt x="103663" y="27332"/>
                  <a:pt x="240005" y="0"/>
                </a:cubicBezTo>
                <a:cubicBezTo>
                  <a:pt x="404164" y="-32943"/>
                  <a:pt x="574885" y="9682"/>
                  <a:pt x="720000" y="0"/>
                </a:cubicBezTo>
                <a:cubicBezTo>
                  <a:pt x="865116" y="-9682"/>
                  <a:pt x="1045644" y="43374"/>
                  <a:pt x="1199995" y="0"/>
                </a:cubicBezTo>
                <a:cubicBezTo>
                  <a:pt x="1305710" y="-8014"/>
                  <a:pt x="1437658" y="89368"/>
                  <a:pt x="1440000" y="240005"/>
                </a:cubicBezTo>
                <a:cubicBezTo>
                  <a:pt x="1468783" y="417969"/>
                  <a:pt x="1425209" y="582338"/>
                  <a:pt x="1440000" y="680002"/>
                </a:cubicBezTo>
                <a:cubicBezTo>
                  <a:pt x="1454791" y="777666"/>
                  <a:pt x="1425934" y="978698"/>
                  <a:pt x="1440000" y="1080399"/>
                </a:cubicBezTo>
                <a:cubicBezTo>
                  <a:pt x="1454066" y="1182100"/>
                  <a:pt x="1423006" y="1328639"/>
                  <a:pt x="1440000" y="1559995"/>
                </a:cubicBezTo>
                <a:cubicBezTo>
                  <a:pt x="1420485" y="1688030"/>
                  <a:pt x="1332499" y="1785410"/>
                  <a:pt x="1199995" y="1800000"/>
                </a:cubicBezTo>
                <a:cubicBezTo>
                  <a:pt x="1023325" y="1850291"/>
                  <a:pt x="844689" y="1792021"/>
                  <a:pt x="710400" y="1800000"/>
                </a:cubicBezTo>
                <a:cubicBezTo>
                  <a:pt x="576111" y="1807979"/>
                  <a:pt x="417784" y="1750918"/>
                  <a:pt x="240005" y="1800000"/>
                </a:cubicBezTo>
                <a:cubicBezTo>
                  <a:pt x="99092" y="1806735"/>
                  <a:pt x="-23943" y="1678500"/>
                  <a:pt x="0" y="1559995"/>
                </a:cubicBezTo>
                <a:cubicBezTo>
                  <a:pt x="-26443" y="1433447"/>
                  <a:pt x="3875" y="1226570"/>
                  <a:pt x="0" y="1119998"/>
                </a:cubicBezTo>
                <a:cubicBezTo>
                  <a:pt x="-3875" y="1013426"/>
                  <a:pt x="40653" y="851844"/>
                  <a:pt x="0" y="706401"/>
                </a:cubicBezTo>
                <a:cubicBezTo>
                  <a:pt x="-40653" y="560958"/>
                  <a:pt x="48938" y="366972"/>
                  <a:pt x="0" y="240005"/>
                </a:cubicBezTo>
                <a:close/>
              </a:path>
              <a:path w="1440000" h="1800000" stroke="0" extrusionOk="0">
                <a:moveTo>
                  <a:pt x="0" y="240005"/>
                </a:moveTo>
                <a:cubicBezTo>
                  <a:pt x="15251" y="94107"/>
                  <a:pt x="90796" y="-4210"/>
                  <a:pt x="240005" y="0"/>
                </a:cubicBezTo>
                <a:cubicBezTo>
                  <a:pt x="358832" y="-33093"/>
                  <a:pt x="553390" y="522"/>
                  <a:pt x="691200" y="0"/>
                </a:cubicBezTo>
                <a:cubicBezTo>
                  <a:pt x="829010" y="-522"/>
                  <a:pt x="1049176" y="1909"/>
                  <a:pt x="1199995" y="0"/>
                </a:cubicBezTo>
                <a:cubicBezTo>
                  <a:pt x="1314080" y="9485"/>
                  <a:pt x="1410652" y="128958"/>
                  <a:pt x="1440000" y="240005"/>
                </a:cubicBezTo>
                <a:cubicBezTo>
                  <a:pt x="1472060" y="464184"/>
                  <a:pt x="1385097" y="515797"/>
                  <a:pt x="1440000" y="706401"/>
                </a:cubicBezTo>
                <a:cubicBezTo>
                  <a:pt x="1494903" y="897005"/>
                  <a:pt x="1415687" y="1053084"/>
                  <a:pt x="1440000" y="1146398"/>
                </a:cubicBezTo>
                <a:cubicBezTo>
                  <a:pt x="1464313" y="1239712"/>
                  <a:pt x="1431904" y="1448636"/>
                  <a:pt x="1440000" y="1559995"/>
                </a:cubicBezTo>
                <a:cubicBezTo>
                  <a:pt x="1427731" y="1710886"/>
                  <a:pt x="1315985" y="1829826"/>
                  <a:pt x="1199995" y="1800000"/>
                </a:cubicBezTo>
                <a:cubicBezTo>
                  <a:pt x="1009160" y="1844289"/>
                  <a:pt x="866249" y="1794576"/>
                  <a:pt x="739200" y="1800000"/>
                </a:cubicBezTo>
                <a:cubicBezTo>
                  <a:pt x="612152" y="1805424"/>
                  <a:pt x="446810" y="1794509"/>
                  <a:pt x="240005" y="1800000"/>
                </a:cubicBezTo>
                <a:cubicBezTo>
                  <a:pt x="142734" y="1782652"/>
                  <a:pt x="8725" y="1659614"/>
                  <a:pt x="0" y="1559995"/>
                </a:cubicBezTo>
                <a:cubicBezTo>
                  <a:pt x="-45892" y="1388555"/>
                  <a:pt x="44533" y="1259778"/>
                  <a:pt x="0" y="1093599"/>
                </a:cubicBezTo>
                <a:cubicBezTo>
                  <a:pt x="-44533" y="927420"/>
                  <a:pt x="7511" y="832999"/>
                  <a:pt x="0" y="640402"/>
                </a:cubicBezTo>
                <a:cubicBezTo>
                  <a:pt x="-7511" y="447805"/>
                  <a:pt x="34992" y="349833"/>
                  <a:pt x="0" y="240005"/>
                </a:cubicBezTo>
                <a:close/>
              </a:path>
            </a:pathLst>
          </a:custGeom>
          <a:solidFill>
            <a:srgbClr val="7FA1C3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18250569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dan transforming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5CE89-BB45-A7DF-4439-33DA1D184190}"/>
              </a:ext>
            </a:extLst>
          </p:cNvPr>
          <p:cNvSpPr/>
          <p:nvPr/>
        </p:nvSpPr>
        <p:spPr>
          <a:xfrm>
            <a:off x="3679492" y="1895008"/>
            <a:ext cx="1440000" cy="1800000"/>
          </a:xfrm>
          <a:custGeom>
            <a:avLst/>
            <a:gdLst>
              <a:gd name="connsiteX0" fmla="*/ 0 w 1440000"/>
              <a:gd name="connsiteY0" fmla="*/ 240005 h 1800000"/>
              <a:gd name="connsiteX1" fmla="*/ 240005 w 1440000"/>
              <a:gd name="connsiteY1" fmla="*/ 0 h 1800000"/>
              <a:gd name="connsiteX2" fmla="*/ 720000 w 1440000"/>
              <a:gd name="connsiteY2" fmla="*/ 0 h 1800000"/>
              <a:gd name="connsiteX3" fmla="*/ 1199995 w 1440000"/>
              <a:gd name="connsiteY3" fmla="*/ 0 h 1800000"/>
              <a:gd name="connsiteX4" fmla="*/ 1440000 w 1440000"/>
              <a:gd name="connsiteY4" fmla="*/ 240005 h 1800000"/>
              <a:gd name="connsiteX5" fmla="*/ 1440000 w 1440000"/>
              <a:gd name="connsiteY5" fmla="*/ 680002 h 1800000"/>
              <a:gd name="connsiteX6" fmla="*/ 1440000 w 1440000"/>
              <a:gd name="connsiteY6" fmla="*/ 1080399 h 1800000"/>
              <a:gd name="connsiteX7" fmla="*/ 1440000 w 1440000"/>
              <a:gd name="connsiteY7" fmla="*/ 1559995 h 1800000"/>
              <a:gd name="connsiteX8" fmla="*/ 1199995 w 1440000"/>
              <a:gd name="connsiteY8" fmla="*/ 1800000 h 1800000"/>
              <a:gd name="connsiteX9" fmla="*/ 710400 w 1440000"/>
              <a:gd name="connsiteY9" fmla="*/ 1800000 h 1800000"/>
              <a:gd name="connsiteX10" fmla="*/ 240005 w 1440000"/>
              <a:gd name="connsiteY10" fmla="*/ 1800000 h 1800000"/>
              <a:gd name="connsiteX11" fmla="*/ 0 w 1440000"/>
              <a:gd name="connsiteY11" fmla="*/ 1559995 h 1800000"/>
              <a:gd name="connsiteX12" fmla="*/ 0 w 1440000"/>
              <a:gd name="connsiteY12" fmla="*/ 1119998 h 1800000"/>
              <a:gd name="connsiteX13" fmla="*/ 0 w 1440000"/>
              <a:gd name="connsiteY13" fmla="*/ 706401 h 1800000"/>
              <a:gd name="connsiteX14" fmla="*/ 0 w 1440000"/>
              <a:gd name="connsiteY14" fmla="*/ 24000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0000" h="1800000" fill="none" extrusionOk="0">
                <a:moveTo>
                  <a:pt x="0" y="240005"/>
                </a:moveTo>
                <a:cubicBezTo>
                  <a:pt x="-15244" y="123606"/>
                  <a:pt x="103663" y="27332"/>
                  <a:pt x="240005" y="0"/>
                </a:cubicBezTo>
                <a:cubicBezTo>
                  <a:pt x="404164" y="-32943"/>
                  <a:pt x="574885" y="9682"/>
                  <a:pt x="720000" y="0"/>
                </a:cubicBezTo>
                <a:cubicBezTo>
                  <a:pt x="865116" y="-9682"/>
                  <a:pt x="1045644" y="43374"/>
                  <a:pt x="1199995" y="0"/>
                </a:cubicBezTo>
                <a:cubicBezTo>
                  <a:pt x="1305710" y="-8014"/>
                  <a:pt x="1437658" y="89368"/>
                  <a:pt x="1440000" y="240005"/>
                </a:cubicBezTo>
                <a:cubicBezTo>
                  <a:pt x="1468783" y="417969"/>
                  <a:pt x="1425209" y="582338"/>
                  <a:pt x="1440000" y="680002"/>
                </a:cubicBezTo>
                <a:cubicBezTo>
                  <a:pt x="1454791" y="777666"/>
                  <a:pt x="1425934" y="978698"/>
                  <a:pt x="1440000" y="1080399"/>
                </a:cubicBezTo>
                <a:cubicBezTo>
                  <a:pt x="1454066" y="1182100"/>
                  <a:pt x="1423006" y="1328639"/>
                  <a:pt x="1440000" y="1559995"/>
                </a:cubicBezTo>
                <a:cubicBezTo>
                  <a:pt x="1420485" y="1688030"/>
                  <a:pt x="1332499" y="1785410"/>
                  <a:pt x="1199995" y="1800000"/>
                </a:cubicBezTo>
                <a:cubicBezTo>
                  <a:pt x="1023325" y="1850291"/>
                  <a:pt x="844689" y="1792021"/>
                  <a:pt x="710400" y="1800000"/>
                </a:cubicBezTo>
                <a:cubicBezTo>
                  <a:pt x="576111" y="1807979"/>
                  <a:pt x="417784" y="1750918"/>
                  <a:pt x="240005" y="1800000"/>
                </a:cubicBezTo>
                <a:cubicBezTo>
                  <a:pt x="99092" y="1806735"/>
                  <a:pt x="-23943" y="1678500"/>
                  <a:pt x="0" y="1559995"/>
                </a:cubicBezTo>
                <a:cubicBezTo>
                  <a:pt x="-26443" y="1433447"/>
                  <a:pt x="3875" y="1226570"/>
                  <a:pt x="0" y="1119998"/>
                </a:cubicBezTo>
                <a:cubicBezTo>
                  <a:pt x="-3875" y="1013426"/>
                  <a:pt x="40653" y="851844"/>
                  <a:pt x="0" y="706401"/>
                </a:cubicBezTo>
                <a:cubicBezTo>
                  <a:pt x="-40653" y="560958"/>
                  <a:pt x="48938" y="366972"/>
                  <a:pt x="0" y="240005"/>
                </a:cubicBezTo>
                <a:close/>
              </a:path>
              <a:path w="1440000" h="1800000" stroke="0" extrusionOk="0">
                <a:moveTo>
                  <a:pt x="0" y="240005"/>
                </a:moveTo>
                <a:cubicBezTo>
                  <a:pt x="15251" y="94107"/>
                  <a:pt x="90796" y="-4210"/>
                  <a:pt x="240005" y="0"/>
                </a:cubicBezTo>
                <a:cubicBezTo>
                  <a:pt x="358832" y="-33093"/>
                  <a:pt x="553390" y="522"/>
                  <a:pt x="691200" y="0"/>
                </a:cubicBezTo>
                <a:cubicBezTo>
                  <a:pt x="829010" y="-522"/>
                  <a:pt x="1049176" y="1909"/>
                  <a:pt x="1199995" y="0"/>
                </a:cubicBezTo>
                <a:cubicBezTo>
                  <a:pt x="1314080" y="9485"/>
                  <a:pt x="1410652" y="128958"/>
                  <a:pt x="1440000" y="240005"/>
                </a:cubicBezTo>
                <a:cubicBezTo>
                  <a:pt x="1472060" y="464184"/>
                  <a:pt x="1385097" y="515797"/>
                  <a:pt x="1440000" y="706401"/>
                </a:cubicBezTo>
                <a:cubicBezTo>
                  <a:pt x="1494903" y="897005"/>
                  <a:pt x="1415687" y="1053084"/>
                  <a:pt x="1440000" y="1146398"/>
                </a:cubicBezTo>
                <a:cubicBezTo>
                  <a:pt x="1464313" y="1239712"/>
                  <a:pt x="1431904" y="1448636"/>
                  <a:pt x="1440000" y="1559995"/>
                </a:cubicBezTo>
                <a:cubicBezTo>
                  <a:pt x="1427731" y="1710886"/>
                  <a:pt x="1315985" y="1829826"/>
                  <a:pt x="1199995" y="1800000"/>
                </a:cubicBezTo>
                <a:cubicBezTo>
                  <a:pt x="1009160" y="1844289"/>
                  <a:pt x="866249" y="1794576"/>
                  <a:pt x="739200" y="1800000"/>
                </a:cubicBezTo>
                <a:cubicBezTo>
                  <a:pt x="612152" y="1805424"/>
                  <a:pt x="446810" y="1794509"/>
                  <a:pt x="240005" y="1800000"/>
                </a:cubicBezTo>
                <a:cubicBezTo>
                  <a:pt x="142734" y="1782652"/>
                  <a:pt x="8725" y="1659614"/>
                  <a:pt x="0" y="1559995"/>
                </a:cubicBezTo>
                <a:cubicBezTo>
                  <a:pt x="-45892" y="1388555"/>
                  <a:pt x="44533" y="1259778"/>
                  <a:pt x="0" y="1093599"/>
                </a:cubicBezTo>
                <a:cubicBezTo>
                  <a:pt x="-44533" y="927420"/>
                  <a:pt x="7511" y="832999"/>
                  <a:pt x="0" y="640402"/>
                </a:cubicBezTo>
                <a:cubicBezTo>
                  <a:pt x="-7511" y="447805"/>
                  <a:pt x="34992" y="349833"/>
                  <a:pt x="0" y="240005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18250569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(EDA) with pivot table and power query 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21E205-28B1-26D9-6241-4F37207528BE}"/>
              </a:ext>
            </a:extLst>
          </p:cNvPr>
          <p:cNvSpPr/>
          <p:nvPr/>
        </p:nvSpPr>
        <p:spPr>
          <a:xfrm>
            <a:off x="5507567" y="1895008"/>
            <a:ext cx="1440000" cy="1800000"/>
          </a:xfrm>
          <a:custGeom>
            <a:avLst/>
            <a:gdLst>
              <a:gd name="connsiteX0" fmla="*/ 0 w 1440000"/>
              <a:gd name="connsiteY0" fmla="*/ 240005 h 1800000"/>
              <a:gd name="connsiteX1" fmla="*/ 240005 w 1440000"/>
              <a:gd name="connsiteY1" fmla="*/ 0 h 1800000"/>
              <a:gd name="connsiteX2" fmla="*/ 720000 w 1440000"/>
              <a:gd name="connsiteY2" fmla="*/ 0 h 1800000"/>
              <a:gd name="connsiteX3" fmla="*/ 1199995 w 1440000"/>
              <a:gd name="connsiteY3" fmla="*/ 0 h 1800000"/>
              <a:gd name="connsiteX4" fmla="*/ 1440000 w 1440000"/>
              <a:gd name="connsiteY4" fmla="*/ 240005 h 1800000"/>
              <a:gd name="connsiteX5" fmla="*/ 1440000 w 1440000"/>
              <a:gd name="connsiteY5" fmla="*/ 680002 h 1800000"/>
              <a:gd name="connsiteX6" fmla="*/ 1440000 w 1440000"/>
              <a:gd name="connsiteY6" fmla="*/ 1080399 h 1800000"/>
              <a:gd name="connsiteX7" fmla="*/ 1440000 w 1440000"/>
              <a:gd name="connsiteY7" fmla="*/ 1559995 h 1800000"/>
              <a:gd name="connsiteX8" fmla="*/ 1199995 w 1440000"/>
              <a:gd name="connsiteY8" fmla="*/ 1800000 h 1800000"/>
              <a:gd name="connsiteX9" fmla="*/ 710400 w 1440000"/>
              <a:gd name="connsiteY9" fmla="*/ 1800000 h 1800000"/>
              <a:gd name="connsiteX10" fmla="*/ 240005 w 1440000"/>
              <a:gd name="connsiteY10" fmla="*/ 1800000 h 1800000"/>
              <a:gd name="connsiteX11" fmla="*/ 0 w 1440000"/>
              <a:gd name="connsiteY11" fmla="*/ 1559995 h 1800000"/>
              <a:gd name="connsiteX12" fmla="*/ 0 w 1440000"/>
              <a:gd name="connsiteY12" fmla="*/ 1119998 h 1800000"/>
              <a:gd name="connsiteX13" fmla="*/ 0 w 1440000"/>
              <a:gd name="connsiteY13" fmla="*/ 706401 h 1800000"/>
              <a:gd name="connsiteX14" fmla="*/ 0 w 1440000"/>
              <a:gd name="connsiteY14" fmla="*/ 24000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0000" h="1800000" fill="none" extrusionOk="0">
                <a:moveTo>
                  <a:pt x="0" y="240005"/>
                </a:moveTo>
                <a:cubicBezTo>
                  <a:pt x="-15244" y="123606"/>
                  <a:pt x="103663" y="27332"/>
                  <a:pt x="240005" y="0"/>
                </a:cubicBezTo>
                <a:cubicBezTo>
                  <a:pt x="404164" y="-32943"/>
                  <a:pt x="574885" y="9682"/>
                  <a:pt x="720000" y="0"/>
                </a:cubicBezTo>
                <a:cubicBezTo>
                  <a:pt x="865116" y="-9682"/>
                  <a:pt x="1045644" y="43374"/>
                  <a:pt x="1199995" y="0"/>
                </a:cubicBezTo>
                <a:cubicBezTo>
                  <a:pt x="1305710" y="-8014"/>
                  <a:pt x="1437658" y="89368"/>
                  <a:pt x="1440000" y="240005"/>
                </a:cubicBezTo>
                <a:cubicBezTo>
                  <a:pt x="1468783" y="417969"/>
                  <a:pt x="1425209" y="582338"/>
                  <a:pt x="1440000" y="680002"/>
                </a:cubicBezTo>
                <a:cubicBezTo>
                  <a:pt x="1454791" y="777666"/>
                  <a:pt x="1425934" y="978698"/>
                  <a:pt x="1440000" y="1080399"/>
                </a:cubicBezTo>
                <a:cubicBezTo>
                  <a:pt x="1454066" y="1182100"/>
                  <a:pt x="1423006" y="1328639"/>
                  <a:pt x="1440000" y="1559995"/>
                </a:cubicBezTo>
                <a:cubicBezTo>
                  <a:pt x="1420485" y="1688030"/>
                  <a:pt x="1332499" y="1785410"/>
                  <a:pt x="1199995" y="1800000"/>
                </a:cubicBezTo>
                <a:cubicBezTo>
                  <a:pt x="1023325" y="1850291"/>
                  <a:pt x="844689" y="1792021"/>
                  <a:pt x="710400" y="1800000"/>
                </a:cubicBezTo>
                <a:cubicBezTo>
                  <a:pt x="576111" y="1807979"/>
                  <a:pt x="417784" y="1750918"/>
                  <a:pt x="240005" y="1800000"/>
                </a:cubicBezTo>
                <a:cubicBezTo>
                  <a:pt x="99092" y="1806735"/>
                  <a:pt x="-23943" y="1678500"/>
                  <a:pt x="0" y="1559995"/>
                </a:cubicBezTo>
                <a:cubicBezTo>
                  <a:pt x="-26443" y="1433447"/>
                  <a:pt x="3875" y="1226570"/>
                  <a:pt x="0" y="1119998"/>
                </a:cubicBezTo>
                <a:cubicBezTo>
                  <a:pt x="-3875" y="1013426"/>
                  <a:pt x="40653" y="851844"/>
                  <a:pt x="0" y="706401"/>
                </a:cubicBezTo>
                <a:cubicBezTo>
                  <a:pt x="-40653" y="560958"/>
                  <a:pt x="48938" y="366972"/>
                  <a:pt x="0" y="240005"/>
                </a:cubicBezTo>
                <a:close/>
              </a:path>
              <a:path w="1440000" h="1800000" stroke="0" extrusionOk="0">
                <a:moveTo>
                  <a:pt x="0" y="240005"/>
                </a:moveTo>
                <a:cubicBezTo>
                  <a:pt x="15251" y="94107"/>
                  <a:pt x="90796" y="-4210"/>
                  <a:pt x="240005" y="0"/>
                </a:cubicBezTo>
                <a:cubicBezTo>
                  <a:pt x="358832" y="-33093"/>
                  <a:pt x="553390" y="522"/>
                  <a:pt x="691200" y="0"/>
                </a:cubicBezTo>
                <a:cubicBezTo>
                  <a:pt x="829010" y="-522"/>
                  <a:pt x="1049176" y="1909"/>
                  <a:pt x="1199995" y="0"/>
                </a:cubicBezTo>
                <a:cubicBezTo>
                  <a:pt x="1314080" y="9485"/>
                  <a:pt x="1410652" y="128958"/>
                  <a:pt x="1440000" y="240005"/>
                </a:cubicBezTo>
                <a:cubicBezTo>
                  <a:pt x="1472060" y="464184"/>
                  <a:pt x="1385097" y="515797"/>
                  <a:pt x="1440000" y="706401"/>
                </a:cubicBezTo>
                <a:cubicBezTo>
                  <a:pt x="1494903" y="897005"/>
                  <a:pt x="1415687" y="1053084"/>
                  <a:pt x="1440000" y="1146398"/>
                </a:cubicBezTo>
                <a:cubicBezTo>
                  <a:pt x="1464313" y="1239712"/>
                  <a:pt x="1431904" y="1448636"/>
                  <a:pt x="1440000" y="1559995"/>
                </a:cubicBezTo>
                <a:cubicBezTo>
                  <a:pt x="1427731" y="1710886"/>
                  <a:pt x="1315985" y="1829826"/>
                  <a:pt x="1199995" y="1800000"/>
                </a:cubicBezTo>
                <a:cubicBezTo>
                  <a:pt x="1009160" y="1844289"/>
                  <a:pt x="866249" y="1794576"/>
                  <a:pt x="739200" y="1800000"/>
                </a:cubicBezTo>
                <a:cubicBezTo>
                  <a:pt x="612152" y="1805424"/>
                  <a:pt x="446810" y="1794509"/>
                  <a:pt x="240005" y="1800000"/>
                </a:cubicBezTo>
                <a:cubicBezTo>
                  <a:pt x="142734" y="1782652"/>
                  <a:pt x="8725" y="1659614"/>
                  <a:pt x="0" y="1559995"/>
                </a:cubicBezTo>
                <a:cubicBezTo>
                  <a:pt x="-45892" y="1388555"/>
                  <a:pt x="44533" y="1259778"/>
                  <a:pt x="0" y="1093599"/>
                </a:cubicBezTo>
                <a:cubicBezTo>
                  <a:pt x="-44533" y="927420"/>
                  <a:pt x="7511" y="832999"/>
                  <a:pt x="0" y="640402"/>
                </a:cubicBezTo>
                <a:cubicBezTo>
                  <a:pt x="-7511" y="447805"/>
                  <a:pt x="34992" y="349833"/>
                  <a:pt x="0" y="240005"/>
                </a:cubicBezTo>
                <a:close/>
              </a:path>
            </a:pathLst>
          </a:custGeom>
          <a:solidFill>
            <a:srgbClr val="7FA1C3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18250569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Tracking with power pivot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816977-0EA6-5740-B753-49D405A20B16}"/>
              </a:ext>
            </a:extLst>
          </p:cNvPr>
          <p:cNvSpPr/>
          <p:nvPr/>
        </p:nvSpPr>
        <p:spPr>
          <a:xfrm>
            <a:off x="7419823" y="1895008"/>
            <a:ext cx="1440000" cy="1800000"/>
          </a:xfrm>
          <a:custGeom>
            <a:avLst/>
            <a:gdLst>
              <a:gd name="connsiteX0" fmla="*/ 0 w 1440000"/>
              <a:gd name="connsiteY0" fmla="*/ 240005 h 1800000"/>
              <a:gd name="connsiteX1" fmla="*/ 240005 w 1440000"/>
              <a:gd name="connsiteY1" fmla="*/ 0 h 1800000"/>
              <a:gd name="connsiteX2" fmla="*/ 720000 w 1440000"/>
              <a:gd name="connsiteY2" fmla="*/ 0 h 1800000"/>
              <a:gd name="connsiteX3" fmla="*/ 1199995 w 1440000"/>
              <a:gd name="connsiteY3" fmla="*/ 0 h 1800000"/>
              <a:gd name="connsiteX4" fmla="*/ 1440000 w 1440000"/>
              <a:gd name="connsiteY4" fmla="*/ 240005 h 1800000"/>
              <a:gd name="connsiteX5" fmla="*/ 1440000 w 1440000"/>
              <a:gd name="connsiteY5" fmla="*/ 680002 h 1800000"/>
              <a:gd name="connsiteX6" fmla="*/ 1440000 w 1440000"/>
              <a:gd name="connsiteY6" fmla="*/ 1080399 h 1800000"/>
              <a:gd name="connsiteX7" fmla="*/ 1440000 w 1440000"/>
              <a:gd name="connsiteY7" fmla="*/ 1559995 h 1800000"/>
              <a:gd name="connsiteX8" fmla="*/ 1199995 w 1440000"/>
              <a:gd name="connsiteY8" fmla="*/ 1800000 h 1800000"/>
              <a:gd name="connsiteX9" fmla="*/ 710400 w 1440000"/>
              <a:gd name="connsiteY9" fmla="*/ 1800000 h 1800000"/>
              <a:gd name="connsiteX10" fmla="*/ 240005 w 1440000"/>
              <a:gd name="connsiteY10" fmla="*/ 1800000 h 1800000"/>
              <a:gd name="connsiteX11" fmla="*/ 0 w 1440000"/>
              <a:gd name="connsiteY11" fmla="*/ 1559995 h 1800000"/>
              <a:gd name="connsiteX12" fmla="*/ 0 w 1440000"/>
              <a:gd name="connsiteY12" fmla="*/ 1119998 h 1800000"/>
              <a:gd name="connsiteX13" fmla="*/ 0 w 1440000"/>
              <a:gd name="connsiteY13" fmla="*/ 706401 h 1800000"/>
              <a:gd name="connsiteX14" fmla="*/ 0 w 1440000"/>
              <a:gd name="connsiteY14" fmla="*/ 24000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0000" h="1800000" fill="none" extrusionOk="0">
                <a:moveTo>
                  <a:pt x="0" y="240005"/>
                </a:moveTo>
                <a:cubicBezTo>
                  <a:pt x="-15244" y="123606"/>
                  <a:pt x="103663" y="27332"/>
                  <a:pt x="240005" y="0"/>
                </a:cubicBezTo>
                <a:cubicBezTo>
                  <a:pt x="404164" y="-32943"/>
                  <a:pt x="574885" y="9682"/>
                  <a:pt x="720000" y="0"/>
                </a:cubicBezTo>
                <a:cubicBezTo>
                  <a:pt x="865116" y="-9682"/>
                  <a:pt x="1045644" y="43374"/>
                  <a:pt x="1199995" y="0"/>
                </a:cubicBezTo>
                <a:cubicBezTo>
                  <a:pt x="1305710" y="-8014"/>
                  <a:pt x="1437658" y="89368"/>
                  <a:pt x="1440000" y="240005"/>
                </a:cubicBezTo>
                <a:cubicBezTo>
                  <a:pt x="1468783" y="417969"/>
                  <a:pt x="1425209" y="582338"/>
                  <a:pt x="1440000" y="680002"/>
                </a:cubicBezTo>
                <a:cubicBezTo>
                  <a:pt x="1454791" y="777666"/>
                  <a:pt x="1425934" y="978698"/>
                  <a:pt x="1440000" y="1080399"/>
                </a:cubicBezTo>
                <a:cubicBezTo>
                  <a:pt x="1454066" y="1182100"/>
                  <a:pt x="1423006" y="1328639"/>
                  <a:pt x="1440000" y="1559995"/>
                </a:cubicBezTo>
                <a:cubicBezTo>
                  <a:pt x="1420485" y="1688030"/>
                  <a:pt x="1332499" y="1785410"/>
                  <a:pt x="1199995" y="1800000"/>
                </a:cubicBezTo>
                <a:cubicBezTo>
                  <a:pt x="1023325" y="1850291"/>
                  <a:pt x="844689" y="1792021"/>
                  <a:pt x="710400" y="1800000"/>
                </a:cubicBezTo>
                <a:cubicBezTo>
                  <a:pt x="576111" y="1807979"/>
                  <a:pt x="417784" y="1750918"/>
                  <a:pt x="240005" y="1800000"/>
                </a:cubicBezTo>
                <a:cubicBezTo>
                  <a:pt x="99092" y="1806735"/>
                  <a:pt x="-23943" y="1678500"/>
                  <a:pt x="0" y="1559995"/>
                </a:cubicBezTo>
                <a:cubicBezTo>
                  <a:pt x="-26443" y="1433447"/>
                  <a:pt x="3875" y="1226570"/>
                  <a:pt x="0" y="1119998"/>
                </a:cubicBezTo>
                <a:cubicBezTo>
                  <a:pt x="-3875" y="1013426"/>
                  <a:pt x="40653" y="851844"/>
                  <a:pt x="0" y="706401"/>
                </a:cubicBezTo>
                <a:cubicBezTo>
                  <a:pt x="-40653" y="560958"/>
                  <a:pt x="48938" y="366972"/>
                  <a:pt x="0" y="240005"/>
                </a:cubicBezTo>
                <a:close/>
              </a:path>
              <a:path w="1440000" h="1800000" stroke="0" extrusionOk="0">
                <a:moveTo>
                  <a:pt x="0" y="240005"/>
                </a:moveTo>
                <a:cubicBezTo>
                  <a:pt x="15251" y="94107"/>
                  <a:pt x="90796" y="-4210"/>
                  <a:pt x="240005" y="0"/>
                </a:cubicBezTo>
                <a:cubicBezTo>
                  <a:pt x="358832" y="-33093"/>
                  <a:pt x="553390" y="522"/>
                  <a:pt x="691200" y="0"/>
                </a:cubicBezTo>
                <a:cubicBezTo>
                  <a:pt x="829010" y="-522"/>
                  <a:pt x="1049176" y="1909"/>
                  <a:pt x="1199995" y="0"/>
                </a:cubicBezTo>
                <a:cubicBezTo>
                  <a:pt x="1314080" y="9485"/>
                  <a:pt x="1410652" y="128958"/>
                  <a:pt x="1440000" y="240005"/>
                </a:cubicBezTo>
                <a:cubicBezTo>
                  <a:pt x="1472060" y="464184"/>
                  <a:pt x="1385097" y="515797"/>
                  <a:pt x="1440000" y="706401"/>
                </a:cubicBezTo>
                <a:cubicBezTo>
                  <a:pt x="1494903" y="897005"/>
                  <a:pt x="1415687" y="1053084"/>
                  <a:pt x="1440000" y="1146398"/>
                </a:cubicBezTo>
                <a:cubicBezTo>
                  <a:pt x="1464313" y="1239712"/>
                  <a:pt x="1431904" y="1448636"/>
                  <a:pt x="1440000" y="1559995"/>
                </a:cubicBezTo>
                <a:cubicBezTo>
                  <a:pt x="1427731" y="1710886"/>
                  <a:pt x="1315985" y="1829826"/>
                  <a:pt x="1199995" y="1800000"/>
                </a:cubicBezTo>
                <a:cubicBezTo>
                  <a:pt x="1009160" y="1844289"/>
                  <a:pt x="866249" y="1794576"/>
                  <a:pt x="739200" y="1800000"/>
                </a:cubicBezTo>
                <a:cubicBezTo>
                  <a:pt x="612152" y="1805424"/>
                  <a:pt x="446810" y="1794509"/>
                  <a:pt x="240005" y="1800000"/>
                </a:cubicBezTo>
                <a:cubicBezTo>
                  <a:pt x="142734" y="1782652"/>
                  <a:pt x="8725" y="1659614"/>
                  <a:pt x="0" y="1559995"/>
                </a:cubicBezTo>
                <a:cubicBezTo>
                  <a:pt x="-45892" y="1388555"/>
                  <a:pt x="44533" y="1259778"/>
                  <a:pt x="0" y="1093599"/>
                </a:cubicBezTo>
                <a:cubicBezTo>
                  <a:pt x="-44533" y="927420"/>
                  <a:pt x="7511" y="832999"/>
                  <a:pt x="0" y="640402"/>
                </a:cubicBezTo>
                <a:cubicBezTo>
                  <a:pt x="-7511" y="447805"/>
                  <a:pt x="34992" y="349833"/>
                  <a:pt x="0" y="240005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18250569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Storyteling</a:t>
            </a:r>
            <a:endParaRPr lang="en-ID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DF7E4B-22EF-0484-1380-5338761D8AB1}"/>
              </a:ext>
            </a:extLst>
          </p:cNvPr>
          <p:cNvSpPr/>
          <p:nvPr/>
        </p:nvSpPr>
        <p:spPr>
          <a:xfrm>
            <a:off x="3451121" y="2650497"/>
            <a:ext cx="180000" cy="180000"/>
          </a:xfrm>
          <a:custGeom>
            <a:avLst/>
            <a:gdLst>
              <a:gd name="connsiteX0" fmla="*/ 0 w 180000"/>
              <a:gd name="connsiteY0" fmla="*/ 45000 h 180000"/>
              <a:gd name="connsiteX1" fmla="*/ 90000 w 180000"/>
              <a:gd name="connsiteY1" fmla="*/ 45000 h 180000"/>
              <a:gd name="connsiteX2" fmla="*/ 90000 w 180000"/>
              <a:gd name="connsiteY2" fmla="*/ 0 h 180000"/>
              <a:gd name="connsiteX3" fmla="*/ 180000 w 180000"/>
              <a:gd name="connsiteY3" fmla="*/ 90000 h 180000"/>
              <a:gd name="connsiteX4" fmla="*/ 90000 w 180000"/>
              <a:gd name="connsiteY4" fmla="*/ 180000 h 180000"/>
              <a:gd name="connsiteX5" fmla="*/ 90000 w 180000"/>
              <a:gd name="connsiteY5" fmla="*/ 135000 h 180000"/>
              <a:gd name="connsiteX6" fmla="*/ 0 w 180000"/>
              <a:gd name="connsiteY6" fmla="*/ 135000 h 180000"/>
              <a:gd name="connsiteX7" fmla="*/ 0 w 180000"/>
              <a:gd name="connsiteY7" fmla="*/ 45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" h="180000" fill="none" extrusionOk="0">
                <a:moveTo>
                  <a:pt x="0" y="45000"/>
                </a:moveTo>
                <a:cubicBezTo>
                  <a:pt x="38756" y="37866"/>
                  <a:pt x="76722" y="47217"/>
                  <a:pt x="90000" y="45000"/>
                </a:cubicBezTo>
                <a:cubicBezTo>
                  <a:pt x="89417" y="22671"/>
                  <a:pt x="91667" y="11758"/>
                  <a:pt x="90000" y="0"/>
                </a:cubicBezTo>
                <a:cubicBezTo>
                  <a:pt x="97185" y="12053"/>
                  <a:pt x="160594" y="65623"/>
                  <a:pt x="180000" y="90000"/>
                </a:cubicBezTo>
                <a:cubicBezTo>
                  <a:pt x="158965" y="101770"/>
                  <a:pt x="118056" y="137829"/>
                  <a:pt x="90000" y="180000"/>
                </a:cubicBezTo>
                <a:cubicBezTo>
                  <a:pt x="90847" y="166601"/>
                  <a:pt x="90298" y="147695"/>
                  <a:pt x="90000" y="135000"/>
                </a:cubicBezTo>
                <a:cubicBezTo>
                  <a:pt x="65612" y="128142"/>
                  <a:pt x="28081" y="140207"/>
                  <a:pt x="0" y="135000"/>
                </a:cubicBezTo>
                <a:cubicBezTo>
                  <a:pt x="-3066" y="105384"/>
                  <a:pt x="7025" y="71177"/>
                  <a:pt x="0" y="45000"/>
                </a:cubicBezTo>
                <a:close/>
              </a:path>
              <a:path w="180000" h="180000" stroke="0" extrusionOk="0">
                <a:moveTo>
                  <a:pt x="0" y="45000"/>
                </a:moveTo>
                <a:cubicBezTo>
                  <a:pt x="43595" y="39190"/>
                  <a:pt x="72737" y="46176"/>
                  <a:pt x="90000" y="45000"/>
                </a:cubicBezTo>
                <a:cubicBezTo>
                  <a:pt x="91453" y="34350"/>
                  <a:pt x="93106" y="5907"/>
                  <a:pt x="90000" y="0"/>
                </a:cubicBezTo>
                <a:cubicBezTo>
                  <a:pt x="108968" y="31600"/>
                  <a:pt x="158977" y="79640"/>
                  <a:pt x="180000" y="90000"/>
                </a:cubicBezTo>
                <a:cubicBezTo>
                  <a:pt x="138085" y="134065"/>
                  <a:pt x="119919" y="158059"/>
                  <a:pt x="90000" y="180000"/>
                </a:cubicBezTo>
                <a:cubicBezTo>
                  <a:pt x="88421" y="163912"/>
                  <a:pt x="93051" y="146146"/>
                  <a:pt x="90000" y="135000"/>
                </a:cubicBezTo>
                <a:cubicBezTo>
                  <a:pt x="62471" y="128031"/>
                  <a:pt x="9320" y="134331"/>
                  <a:pt x="0" y="135000"/>
                </a:cubicBezTo>
                <a:cubicBezTo>
                  <a:pt x="-5042" y="96347"/>
                  <a:pt x="5497" y="77006"/>
                  <a:pt x="0" y="45000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212122371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4C6488-31F3-C013-275B-983B7B104160}"/>
              </a:ext>
            </a:extLst>
          </p:cNvPr>
          <p:cNvSpPr/>
          <p:nvPr/>
        </p:nvSpPr>
        <p:spPr>
          <a:xfrm>
            <a:off x="5223529" y="2662206"/>
            <a:ext cx="180000" cy="180000"/>
          </a:xfrm>
          <a:custGeom>
            <a:avLst/>
            <a:gdLst>
              <a:gd name="connsiteX0" fmla="*/ 0 w 180000"/>
              <a:gd name="connsiteY0" fmla="*/ 45000 h 180000"/>
              <a:gd name="connsiteX1" fmla="*/ 90000 w 180000"/>
              <a:gd name="connsiteY1" fmla="*/ 45000 h 180000"/>
              <a:gd name="connsiteX2" fmla="*/ 90000 w 180000"/>
              <a:gd name="connsiteY2" fmla="*/ 0 h 180000"/>
              <a:gd name="connsiteX3" fmla="*/ 180000 w 180000"/>
              <a:gd name="connsiteY3" fmla="*/ 90000 h 180000"/>
              <a:gd name="connsiteX4" fmla="*/ 90000 w 180000"/>
              <a:gd name="connsiteY4" fmla="*/ 180000 h 180000"/>
              <a:gd name="connsiteX5" fmla="*/ 90000 w 180000"/>
              <a:gd name="connsiteY5" fmla="*/ 135000 h 180000"/>
              <a:gd name="connsiteX6" fmla="*/ 0 w 180000"/>
              <a:gd name="connsiteY6" fmla="*/ 135000 h 180000"/>
              <a:gd name="connsiteX7" fmla="*/ 0 w 180000"/>
              <a:gd name="connsiteY7" fmla="*/ 45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" h="180000" fill="none" extrusionOk="0">
                <a:moveTo>
                  <a:pt x="0" y="45000"/>
                </a:moveTo>
                <a:cubicBezTo>
                  <a:pt x="38756" y="37866"/>
                  <a:pt x="76722" y="47217"/>
                  <a:pt x="90000" y="45000"/>
                </a:cubicBezTo>
                <a:cubicBezTo>
                  <a:pt x="89417" y="22671"/>
                  <a:pt x="91667" y="11758"/>
                  <a:pt x="90000" y="0"/>
                </a:cubicBezTo>
                <a:cubicBezTo>
                  <a:pt x="97185" y="12053"/>
                  <a:pt x="160594" y="65623"/>
                  <a:pt x="180000" y="90000"/>
                </a:cubicBezTo>
                <a:cubicBezTo>
                  <a:pt x="158965" y="101770"/>
                  <a:pt x="118056" y="137829"/>
                  <a:pt x="90000" y="180000"/>
                </a:cubicBezTo>
                <a:cubicBezTo>
                  <a:pt x="90847" y="166601"/>
                  <a:pt x="90298" y="147695"/>
                  <a:pt x="90000" y="135000"/>
                </a:cubicBezTo>
                <a:cubicBezTo>
                  <a:pt x="65612" y="128142"/>
                  <a:pt x="28081" y="140207"/>
                  <a:pt x="0" y="135000"/>
                </a:cubicBezTo>
                <a:cubicBezTo>
                  <a:pt x="-3066" y="105384"/>
                  <a:pt x="7025" y="71177"/>
                  <a:pt x="0" y="45000"/>
                </a:cubicBezTo>
                <a:close/>
              </a:path>
              <a:path w="180000" h="180000" stroke="0" extrusionOk="0">
                <a:moveTo>
                  <a:pt x="0" y="45000"/>
                </a:moveTo>
                <a:cubicBezTo>
                  <a:pt x="43595" y="39190"/>
                  <a:pt x="72737" y="46176"/>
                  <a:pt x="90000" y="45000"/>
                </a:cubicBezTo>
                <a:cubicBezTo>
                  <a:pt x="91453" y="34350"/>
                  <a:pt x="93106" y="5907"/>
                  <a:pt x="90000" y="0"/>
                </a:cubicBezTo>
                <a:cubicBezTo>
                  <a:pt x="108968" y="31600"/>
                  <a:pt x="158977" y="79640"/>
                  <a:pt x="180000" y="90000"/>
                </a:cubicBezTo>
                <a:cubicBezTo>
                  <a:pt x="138085" y="134065"/>
                  <a:pt x="119919" y="158059"/>
                  <a:pt x="90000" y="180000"/>
                </a:cubicBezTo>
                <a:cubicBezTo>
                  <a:pt x="88421" y="163912"/>
                  <a:pt x="93051" y="146146"/>
                  <a:pt x="90000" y="135000"/>
                </a:cubicBezTo>
                <a:cubicBezTo>
                  <a:pt x="62471" y="128031"/>
                  <a:pt x="9320" y="134331"/>
                  <a:pt x="0" y="135000"/>
                </a:cubicBezTo>
                <a:cubicBezTo>
                  <a:pt x="-5042" y="96347"/>
                  <a:pt x="5497" y="77006"/>
                  <a:pt x="0" y="45000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212122371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F72805-6F70-7CE9-1794-8EC16EF7A99E}"/>
              </a:ext>
            </a:extLst>
          </p:cNvPr>
          <p:cNvSpPr/>
          <p:nvPr/>
        </p:nvSpPr>
        <p:spPr>
          <a:xfrm>
            <a:off x="7093695" y="2664909"/>
            <a:ext cx="180000" cy="180000"/>
          </a:xfrm>
          <a:custGeom>
            <a:avLst/>
            <a:gdLst>
              <a:gd name="connsiteX0" fmla="*/ 0 w 180000"/>
              <a:gd name="connsiteY0" fmla="*/ 45000 h 180000"/>
              <a:gd name="connsiteX1" fmla="*/ 90000 w 180000"/>
              <a:gd name="connsiteY1" fmla="*/ 45000 h 180000"/>
              <a:gd name="connsiteX2" fmla="*/ 90000 w 180000"/>
              <a:gd name="connsiteY2" fmla="*/ 0 h 180000"/>
              <a:gd name="connsiteX3" fmla="*/ 180000 w 180000"/>
              <a:gd name="connsiteY3" fmla="*/ 90000 h 180000"/>
              <a:gd name="connsiteX4" fmla="*/ 90000 w 180000"/>
              <a:gd name="connsiteY4" fmla="*/ 180000 h 180000"/>
              <a:gd name="connsiteX5" fmla="*/ 90000 w 180000"/>
              <a:gd name="connsiteY5" fmla="*/ 135000 h 180000"/>
              <a:gd name="connsiteX6" fmla="*/ 0 w 180000"/>
              <a:gd name="connsiteY6" fmla="*/ 135000 h 180000"/>
              <a:gd name="connsiteX7" fmla="*/ 0 w 180000"/>
              <a:gd name="connsiteY7" fmla="*/ 45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" h="180000" fill="none" extrusionOk="0">
                <a:moveTo>
                  <a:pt x="0" y="45000"/>
                </a:moveTo>
                <a:cubicBezTo>
                  <a:pt x="38756" y="37866"/>
                  <a:pt x="76722" y="47217"/>
                  <a:pt x="90000" y="45000"/>
                </a:cubicBezTo>
                <a:cubicBezTo>
                  <a:pt x="89417" y="22671"/>
                  <a:pt x="91667" y="11758"/>
                  <a:pt x="90000" y="0"/>
                </a:cubicBezTo>
                <a:cubicBezTo>
                  <a:pt x="97185" y="12053"/>
                  <a:pt x="160594" y="65623"/>
                  <a:pt x="180000" y="90000"/>
                </a:cubicBezTo>
                <a:cubicBezTo>
                  <a:pt x="158965" y="101770"/>
                  <a:pt x="118056" y="137829"/>
                  <a:pt x="90000" y="180000"/>
                </a:cubicBezTo>
                <a:cubicBezTo>
                  <a:pt x="90847" y="166601"/>
                  <a:pt x="90298" y="147695"/>
                  <a:pt x="90000" y="135000"/>
                </a:cubicBezTo>
                <a:cubicBezTo>
                  <a:pt x="65612" y="128142"/>
                  <a:pt x="28081" y="140207"/>
                  <a:pt x="0" y="135000"/>
                </a:cubicBezTo>
                <a:cubicBezTo>
                  <a:pt x="-3066" y="105384"/>
                  <a:pt x="7025" y="71177"/>
                  <a:pt x="0" y="45000"/>
                </a:cubicBezTo>
                <a:close/>
              </a:path>
              <a:path w="180000" h="180000" stroke="0" extrusionOk="0">
                <a:moveTo>
                  <a:pt x="0" y="45000"/>
                </a:moveTo>
                <a:cubicBezTo>
                  <a:pt x="43595" y="39190"/>
                  <a:pt x="72737" y="46176"/>
                  <a:pt x="90000" y="45000"/>
                </a:cubicBezTo>
                <a:cubicBezTo>
                  <a:pt x="91453" y="34350"/>
                  <a:pt x="93106" y="5907"/>
                  <a:pt x="90000" y="0"/>
                </a:cubicBezTo>
                <a:cubicBezTo>
                  <a:pt x="108968" y="31600"/>
                  <a:pt x="158977" y="79640"/>
                  <a:pt x="180000" y="90000"/>
                </a:cubicBezTo>
                <a:cubicBezTo>
                  <a:pt x="138085" y="134065"/>
                  <a:pt x="119919" y="158059"/>
                  <a:pt x="90000" y="180000"/>
                </a:cubicBezTo>
                <a:cubicBezTo>
                  <a:pt x="88421" y="163912"/>
                  <a:pt x="93051" y="146146"/>
                  <a:pt x="90000" y="135000"/>
                </a:cubicBezTo>
                <a:cubicBezTo>
                  <a:pt x="62471" y="128031"/>
                  <a:pt x="9320" y="134331"/>
                  <a:pt x="0" y="135000"/>
                </a:cubicBezTo>
                <a:cubicBezTo>
                  <a:pt x="-5042" y="96347"/>
                  <a:pt x="5497" y="77006"/>
                  <a:pt x="0" y="45000"/>
                </a:cubicBezTo>
                <a:close/>
              </a:path>
            </a:pathLst>
          </a:custGeom>
          <a:solidFill>
            <a:srgbClr val="6482AD"/>
          </a:solidFill>
          <a:ln>
            <a:solidFill>
              <a:srgbClr val="6482AD"/>
            </a:solidFill>
            <a:extLst>
              <a:ext uri="{C807C97D-BFC1-408E-A445-0C87EB9F89A2}">
                <ask:lineSketchStyleProps xmlns:ask="http://schemas.microsoft.com/office/drawing/2018/sketchyshapes" sd="2212122371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3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0A45-5A02-6324-EE06-F7AA517A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1575211"/>
            <a:ext cx="3035260" cy="2379651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tabLst/>
              <a:defRPr/>
            </a:pPr>
            <a:r>
              <a:rPr lang="en-US" sz="1600" b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Model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data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tersebut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kemudian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akan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ditransformasikan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dalam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power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quary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untuk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mempermudah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proses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analisis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data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penjualan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dengan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mengoneksikan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antara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data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tabel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dan master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tabel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sebagai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berikut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.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anose="02040603050505030304" pitchFamily="18" charset="0"/>
                <a:cs typeface="Arial"/>
                <a:sym typeface="Arial"/>
              </a:rPr>
            </a:b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726FE-DD81-7C12-1D44-F23017BD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44" y="646769"/>
            <a:ext cx="5217812" cy="3998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A39747-1B77-2039-3CF9-9FBBB5A44140}"/>
              </a:ext>
            </a:extLst>
          </p:cNvPr>
          <p:cNvSpPr/>
          <p:nvPr/>
        </p:nvSpPr>
        <p:spPr>
          <a:xfrm>
            <a:off x="287803" y="646769"/>
            <a:ext cx="2196287" cy="7797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92735" marR="635" indent="-292735" algn="l">
              <a:lnSpc>
                <a:spcPct val="107000"/>
              </a:lnSpc>
              <a:spcAft>
                <a:spcPts val="800"/>
              </a:spcAft>
            </a:pPr>
            <a:r>
              <a:rPr lang="en-ID" sz="33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Model</a:t>
            </a:r>
            <a:r>
              <a:rPr lang="en-ID" sz="3300" b="1" kern="100" spc="-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D" sz="1200" kern="100" dirty="0">
              <a:solidFill>
                <a:srgbClr val="DBEDE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3AFD-3E4E-5F40-82EF-13AAAA80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8" y="1246739"/>
            <a:ext cx="3369669" cy="3169127"/>
          </a:xfrm>
        </p:spPr>
        <p:txBody>
          <a:bodyPr>
            <a:normAutofit/>
          </a:bodyPr>
          <a:lstStyle/>
          <a:p>
            <a:r>
              <a:rPr lang="en-US" sz="1400" b="0" dirty="0" err="1"/>
              <a:t>Berdasarkan</a:t>
            </a:r>
            <a:r>
              <a:rPr lang="en-US" sz="1400" b="0" dirty="0"/>
              <a:t> </a:t>
            </a:r>
            <a:r>
              <a:rPr lang="es-ES" sz="1400" b="0" dirty="0"/>
              <a:t>Secara </a:t>
            </a:r>
            <a:r>
              <a:rPr lang="es-ES" sz="1400" b="0" dirty="0" err="1"/>
              <a:t>keseluruhan</a:t>
            </a:r>
            <a:r>
              <a:rPr lang="es-ES" sz="1400" b="0" dirty="0"/>
              <a:t> pada </a:t>
            </a:r>
            <a:r>
              <a:rPr lang="es-ES" sz="1400" b="0" dirty="0" err="1"/>
              <a:t>tahun</a:t>
            </a:r>
            <a:r>
              <a:rPr lang="es-ES" sz="1400" b="0" dirty="0"/>
              <a:t> 2017 </a:t>
            </a:r>
            <a:r>
              <a:rPr lang="es-ES" sz="1400" b="0" dirty="0" err="1"/>
              <a:t>DQFashion</a:t>
            </a:r>
            <a:r>
              <a:rPr lang="es-ES" sz="1400" b="0" dirty="0"/>
              <a:t> </a:t>
            </a:r>
            <a:r>
              <a:rPr lang="es-ES" sz="1400" b="0" dirty="0" err="1"/>
              <a:t>telah</a:t>
            </a:r>
            <a:r>
              <a:rPr lang="es-ES" sz="1400" b="0" dirty="0"/>
              <a:t> </a:t>
            </a:r>
            <a:r>
              <a:rPr lang="es-ES" sz="1400" b="0" dirty="0" err="1"/>
              <a:t>berhasil</a:t>
            </a:r>
            <a:r>
              <a:rPr lang="es-ES" sz="1400" b="0" dirty="0"/>
              <a:t> </a:t>
            </a:r>
            <a:r>
              <a:rPr lang="es-ES" sz="1400" b="0" dirty="0" err="1"/>
              <a:t>menjual</a:t>
            </a:r>
            <a:r>
              <a:rPr lang="es-ES" sz="1400" b="0" dirty="0"/>
              <a:t> </a:t>
            </a:r>
            <a:r>
              <a:rPr lang="es-ES" sz="1400" dirty="0"/>
              <a:t>236.749</a:t>
            </a:r>
            <a:r>
              <a:rPr lang="es-ES" sz="1400" b="0" dirty="0"/>
              <a:t> </a:t>
            </a:r>
            <a:r>
              <a:rPr lang="es-ES" sz="1400" b="0" dirty="0" err="1"/>
              <a:t>item</a:t>
            </a:r>
            <a:r>
              <a:rPr lang="es-ES" sz="1400" b="0" dirty="0"/>
              <a:t> </a:t>
            </a:r>
            <a:r>
              <a:rPr lang="es-ES" sz="1400" b="0" dirty="0" err="1"/>
              <a:t>dengan</a:t>
            </a:r>
            <a:r>
              <a:rPr lang="es-ES" sz="1400" b="0" dirty="0"/>
              <a:t> total </a:t>
            </a:r>
            <a:r>
              <a:rPr lang="es-ES" sz="1400" b="0" dirty="0" err="1"/>
              <a:t>revenue</a:t>
            </a:r>
            <a:r>
              <a:rPr lang="es-ES" sz="1400" b="0" dirty="0"/>
              <a:t> </a:t>
            </a:r>
            <a:r>
              <a:rPr lang="es-ES" sz="1400" b="0" dirty="0" err="1"/>
              <a:t>sebesar</a:t>
            </a:r>
            <a:r>
              <a:rPr lang="es-ES" sz="1400" b="0" dirty="0"/>
              <a:t> Rp </a:t>
            </a:r>
            <a:r>
              <a:rPr lang="es-ES" sz="1400" dirty="0"/>
              <a:t>59.961.822.000</a:t>
            </a:r>
            <a:r>
              <a:rPr lang="es-ES" sz="1400" b="0" dirty="0"/>
              <a:t> , Total </a:t>
            </a:r>
            <a:r>
              <a:rPr lang="es-ES" sz="1400" b="0" dirty="0" err="1"/>
              <a:t>Penjulan</a:t>
            </a:r>
            <a:r>
              <a:rPr lang="es-ES" sz="1400" b="0" dirty="0"/>
              <a:t> 236749 </a:t>
            </a:r>
            <a:r>
              <a:rPr lang="es-ES" sz="1400" b="0" dirty="0" err="1"/>
              <a:t>unit</a:t>
            </a:r>
            <a:r>
              <a:rPr lang="es-ES" sz="1400" b="0" dirty="0"/>
              <a:t> </a:t>
            </a:r>
            <a:r>
              <a:rPr lang="es-ES" sz="1400" b="0" dirty="0" err="1"/>
              <a:t>serta</a:t>
            </a:r>
            <a:r>
              <a:rPr lang="es-ES" sz="1400" b="0" dirty="0"/>
              <a:t> Total </a:t>
            </a:r>
            <a:r>
              <a:rPr lang="es-ES" sz="1400" b="0" dirty="0" err="1"/>
              <a:t>Transaksi</a:t>
            </a:r>
            <a:r>
              <a:rPr lang="es-ES" sz="1400" b="0" dirty="0"/>
              <a:t> </a:t>
            </a:r>
            <a:r>
              <a:rPr lang="es-ES" sz="1400" dirty="0"/>
              <a:t>118,518</a:t>
            </a:r>
            <a:br>
              <a:rPr lang="es-ES" sz="1400" dirty="0"/>
            </a:br>
            <a:br>
              <a:rPr lang="es-ES" sz="1800" dirty="0"/>
            </a:br>
            <a:endParaRPr lang="en-ID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4D2865-19A0-47CA-85D1-186BE8730E2A}"/>
              </a:ext>
            </a:extLst>
          </p:cNvPr>
          <p:cNvGrpSpPr/>
          <p:nvPr/>
        </p:nvGrpSpPr>
        <p:grpSpPr>
          <a:xfrm>
            <a:off x="4877911" y="757214"/>
            <a:ext cx="2520000" cy="1080000"/>
            <a:chOff x="0" y="0"/>
            <a:chExt cx="1260230" cy="67407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62F829-14FC-574B-307A-1F9BFD45279F}"/>
                </a:ext>
              </a:extLst>
            </p:cNvPr>
            <p:cNvSpPr/>
            <p:nvPr/>
          </p:nvSpPr>
          <p:spPr>
            <a:xfrm>
              <a:off x="0" y="0"/>
              <a:ext cx="1260230" cy="674076"/>
            </a:xfrm>
            <a:custGeom>
              <a:avLst/>
              <a:gdLst>
                <a:gd name="connsiteX0" fmla="*/ 0 w 1260230"/>
                <a:gd name="connsiteY0" fmla="*/ 112348 h 674076"/>
                <a:gd name="connsiteX1" fmla="*/ 112348 w 1260230"/>
                <a:gd name="connsiteY1" fmla="*/ 0 h 674076"/>
                <a:gd name="connsiteX2" fmla="*/ 619760 w 1260230"/>
                <a:gd name="connsiteY2" fmla="*/ 0 h 674076"/>
                <a:gd name="connsiteX3" fmla="*/ 1147882 w 1260230"/>
                <a:gd name="connsiteY3" fmla="*/ 0 h 674076"/>
                <a:gd name="connsiteX4" fmla="*/ 1260230 w 1260230"/>
                <a:gd name="connsiteY4" fmla="*/ 112348 h 674076"/>
                <a:gd name="connsiteX5" fmla="*/ 1260230 w 1260230"/>
                <a:gd name="connsiteY5" fmla="*/ 561728 h 674076"/>
                <a:gd name="connsiteX6" fmla="*/ 1147882 w 1260230"/>
                <a:gd name="connsiteY6" fmla="*/ 674076 h 674076"/>
                <a:gd name="connsiteX7" fmla="*/ 609404 w 1260230"/>
                <a:gd name="connsiteY7" fmla="*/ 674076 h 674076"/>
                <a:gd name="connsiteX8" fmla="*/ 112348 w 1260230"/>
                <a:gd name="connsiteY8" fmla="*/ 674076 h 674076"/>
                <a:gd name="connsiteX9" fmla="*/ 0 w 1260230"/>
                <a:gd name="connsiteY9" fmla="*/ 561728 h 674076"/>
                <a:gd name="connsiteX10" fmla="*/ 0 w 1260230"/>
                <a:gd name="connsiteY10" fmla="*/ 112348 h 6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230" h="674076" fill="none" extrusionOk="0">
                  <a:moveTo>
                    <a:pt x="0" y="112348"/>
                  </a:moveTo>
                  <a:cubicBezTo>
                    <a:pt x="-6890" y="49975"/>
                    <a:pt x="40716" y="-1314"/>
                    <a:pt x="112348" y="0"/>
                  </a:cubicBezTo>
                  <a:cubicBezTo>
                    <a:pt x="314765" y="-14269"/>
                    <a:pt x="429194" y="44312"/>
                    <a:pt x="619760" y="0"/>
                  </a:cubicBezTo>
                  <a:cubicBezTo>
                    <a:pt x="810326" y="-44312"/>
                    <a:pt x="920159" y="43837"/>
                    <a:pt x="1147882" y="0"/>
                  </a:cubicBezTo>
                  <a:cubicBezTo>
                    <a:pt x="1202890" y="-5881"/>
                    <a:pt x="1246036" y="54284"/>
                    <a:pt x="1260230" y="112348"/>
                  </a:cubicBezTo>
                  <a:cubicBezTo>
                    <a:pt x="1285339" y="255660"/>
                    <a:pt x="1210733" y="461387"/>
                    <a:pt x="1260230" y="561728"/>
                  </a:cubicBezTo>
                  <a:cubicBezTo>
                    <a:pt x="1250829" y="626939"/>
                    <a:pt x="1212863" y="669178"/>
                    <a:pt x="1147882" y="674076"/>
                  </a:cubicBezTo>
                  <a:cubicBezTo>
                    <a:pt x="920433" y="707268"/>
                    <a:pt x="827362" y="661526"/>
                    <a:pt x="609404" y="674076"/>
                  </a:cubicBezTo>
                  <a:cubicBezTo>
                    <a:pt x="391446" y="686626"/>
                    <a:pt x="312192" y="653035"/>
                    <a:pt x="112348" y="674076"/>
                  </a:cubicBezTo>
                  <a:cubicBezTo>
                    <a:pt x="37041" y="671144"/>
                    <a:pt x="-4611" y="611343"/>
                    <a:pt x="0" y="561728"/>
                  </a:cubicBezTo>
                  <a:cubicBezTo>
                    <a:pt x="-37716" y="344493"/>
                    <a:pt x="4770" y="237712"/>
                    <a:pt x="0" y="112348"/>
                  </a:cubicBezTo>
                  <a:close/>
                </a:path>
                <a:path w="1260230" h="674076" stroke="0" extrusionOk="0">
                  <a:moveTo>
                    <a:pt x="0" y="112348"/>
                  </a:moveTo>
                  <a:cubicBezTo>
                    <a:pt x="-3494" y="62424"/>
                    <a:pt x="53063" y="7818"/>
                    <a:pt x="112348" y="0"/>
                  </a:cubicBezTo>
                  <a:cubicBezTo>
                    <a:pt x="332017" y="-40459"/>
                    <a:pt x="390041" y="39711"/>
                    <a:pt x="650826" y="0"/>
                  </a:cubicBezTo>
                  <a:cubicBezTo>
                    <a:pt x="911611" y="-39711"/>
                    <a:pt x="1027251" y="18"/>
                    <a:pt x="1147882" y="0"/>
                  </a:cubicBezTo>
                  <a:cubicBezTo>
                    <a:pt x="1196080" y="35"/>
                    <a:pt x="1262315" y="62078"/>
                    <a:pt x="1260230" y="112348"/>
                  </a:cubicBezTo>
                  <a:cubicBezTo>
                    <a:pt x="1298513" y="300165"/>
                    <a:pt x="1250558" y="427801"/>
                    <a:pt x="1260230" y="561728"/>
                  </a:cubicBezTo>
                  <a:cubicBezTo>
                    <a:pt x="1261771" y="634572"/>
                    <a:pt x="1223132" y="684475"/>
                    <a:pt x="1147882" y="674076"/>
                  </a:cubicBezTo>
                  <a:cubicBezTo>
                    <a:pt x="1018164" y="693905"/>
                    <a:pt x="865710" y="610982"/>
                    <a:pt x="609404" y="674076"/>
                  </a:cubicBezTo>
                  <a:cubicBezTo>
                    <a:pt x="353098" y="737170"/>
                    <a:pt x="306891" y="618941"/>
                    <a:pt x="112348" y="674076"/>
                  </a:cubicBezTo>
                  <a:cubicBezTo>
                    <a:pt x="67826" y="676860"/>
                    <a:pt x="1902" y="612843"/>
                    <a:pt x="0" y="561728"/>
                  </a:cubicBezTo>
                  <a:cubicBezTo>
                    <a:pt x="-40022" y="440579"/>
                    <a:pt x="51071" y="249931"/>
                    <a:pt x="0" y="112348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6482AD"/>
              </a:solidFill>
              <a:extLst>
                <a:ext uri="{C807C97D-BFC1-408E-A445-0C87EB9F89A2}">
                  <ask:lineSketchStyleProps xmlns:ask="http://schemas.microsoft.com/office/drawing/2018/sketchyshapes" sd="3449435293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15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fld id="{07CF0CAC-472E-44FB-B271-7631219164BF}" type="TxLink">
                <a:rPr lang="en-US" sz="2800" b="1" i="0" u="none" strike="noStrike" kern="1200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 algn="l"/>
                <a:t>118.518</a:t>
              </a:fld>
              <a:endParaRPr lang="en-ID" sz="8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ABEED7B-7DEE-9D82-2645-4AC618FACDAF}"/>
                </a:ext>
              </a:extLst>
            </p:cNvPr>
            <p:cNvSpPr/>
            <p:nvPr/>
          </p:nvSpPr>
          <p:spPr>
            <a:xfrm>
              <a:off x="20692" y="305534"/>
              <a:ext cx="1143001" cy="222739"/>
            </a:xfrm>
            <a:custGeom>
              <a:avLst/>
              <a:gdLst>
                <a:gd name="connsiteX0" fmla="*/ 0 w 1143001"/>
                <a:gd name="connsiteY0" fmla="*/ 37124 h 222739"/>
                <a:gd name="connsiteX1" fmla="*/ 37124 w 1143001"/>
                <a:gd name="connsiteY1" fmla="*/ 0 h 222739"/>
                <a:gd name="connsiteX2" fmla="*/ 571501 w 1143001"/>
                <a:gd name="connsiteY2" fmla="*/ 0 h 222739"/>
                <a:gd name="connsiteX3" fmla="*/ 1105877 w 1143001"/>
                <a:gd name="connsiteY3" fmla="*/ 0 h 222739"/>
                <a:gd name="connsiteX4" fmla="*/ 1143001 w 1143001"/>
                <a:gd name="connsiteY4" fmla="*/ 37124 h 222739"/>
                <a:gd name="connsiteX5" fmla="*/ 1143001 w 1143001"/>
                <a:gd name="connsiteY5" fmla="*/ 185615 h 222739"/>
                <a:gd name="connsiteX6" fmla="*/ 1105877 w 1143001"/>
                <a:gd name="connsiteY6" fmla="*/ 222739 h 222739"/>
                <a:gd name="connsiteX7" fmla="*/ 550125 w 1143001"/>
                <a:gd name="connsiteY7" fmla="*/ 222739 h 222739"/>
                <a:gd name="connsiteX8" fmla="*/ 37124 w 1143001"/>
                <a:gd name="connsiteY8" fmla="*/ 222739 h 222739"/>
                <a:gd name="connsiteX9" fmla="*/ 0 w 1143001"/>
                <a:gd name="connsiteY9" fmla="*/ 185615 h 222739"/>
                <a:gd name="connsiteX10" fmla="*/ 0 w 1143001"/>
                <a:gd name="connsiteY10" fmla="*/ 37124 h 22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1" h="222739" extrusionOk="0">
                  <a:moveTo>
                    <a:pt x="0" y="37124"/>
                  </a:moveTo>
                  <a:cubicBezTo>
                    <a:pt x="-141" y="17987"/>
                    <a:pt x="19526" y="-278"/>
                    <a:pt x="37124" y="0"/>
                  </a:cubicBezTo>
                  <a:cubicBezTo>
                    <a:pt x="202440" y="-41595"/>
                    <a:pt x="324360" y="23622"/>
                    <a:pt x="571501" y="0"/>
                  </a:cubicBezTo>
                  <a:cubicBezTo>
                    <a:pt x="818642" y="-23622"/>
                    <a:pt x="857446" y="60766"/>
                    <a:pt x="1105877" y="0"/>
                  </a:cubicBezTo>
                  <a:cubicBezTo>
                    <a:pt x="1127337" y="-1189"/>
                    <a:pt x="1140793" y="18782"/>
                    <a:pt x="1143001" y="37124"/>
                  </a:cubicBezTo>
                  <a:cubicBezTo>
                    <a:pt x="1158243" y="86103"/>
                    <a:pt x="1137360" y="138939"/>
                    <a:pt x="1143001" y="185615"/>
                  </a:cubicBezTo>
                  <a:cubicBezTo>
                    <a:pt x="1143362" y="207070"/>
                    <a:pt x="1122097" y="221320"/>
                    <a:pt x="1105877" y="222739"/>
                  </a:cubicBezTo>
                  <a:cubicBezTo>
                    <a:pt x="855950" y="230173"/>
                    <a:pt x="748276" y="218892"/>
                    <a:pt x="550125" y="222739"/>
                  </a:cubicBezTo>
                  <a:cubicBezTo>
                    <a:pt x="351974" y="226586"/>
                    <a:pt x="268108" y="216281"/>
                    <a:pt x="37124" y="222739"/>
                  </a:cubicBezTo>
                  <a:cubicBezTo>
                    <a:pt x="12082" y="226068"/>
                    <a:pt x="-700" y="206363"/>
                    <a:pt x="0" y="185615"/>
                  </a:cubicBezTo>
                  <a:cubicBezTo>
                    <a:pt x="-14167" y="128105"/>
                    <a:pt x="12018" y="109851"/>
                    <a:pt x="0" y="37124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18679434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D" sz="1400" b="1" kern="1200" dirty="0"/>
                <a:t>Total </a:t>
              </a:r>
              <a:r>
                <a:rPr lang="en-ID" sz="1400" b="1" kern="1200" baseline="0" dirty="0" err="1"/>
                <a:t>Transaksi</a:t>
              </a:r>
              <a:endParaRPr lang="en-ID" sz="1400" b="1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70E99A-8FED-47CE-B9A5-CEE78842CDBF}"/>
              </a:ext>
            </a:extLst>
          </p:cNvPr>
          <p:cNvGrpSpPr/>
          <p:nvPr/>
        </p:nvGrpSpPr>
        <p:grpSpPr>
          <a:xfrm>
            <a:off x="4877911" y="2057770"/>
            <a:ext cx="2520000" cy="1080000"/>
            <a:chOff x="0" y="0"/>
            <a:chExt cx="1260230" cy="6740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FF67AE-8BD4-9465-99E6-22E6E6E68112}"/>
                </a:ext>
              </a:extLst>
            </p:cNvPr>
            <p:cNvSpPr/>
            <p:nvPr/>
          </p:nvSpPr>
          <p:spPr>
            <a:xfrm>
              <a:off x="0" y="0"/>
              <a:ext cx="1260230" cy="674076"/>
            </a:xfrm>
            <a:custGeom>
              <a:avLst/>
              <a:gdLst>
                <a:gd name="connsiteX0" fmla="*/ 0 w 1260230"/>
                <a:gd name="connsiteY0" fmla="*/ 112348 h 674076"/>
                <a:gd name="connsiteX1" fmla="*/ 112348 w 1260230"/>
                <a:gd name="connsiteY1" fmla="*/ 0 h 674076"/>
                <a:gd name="connsiteX2" fmla="*/ 640470 w 1260230"/>
                <a:gd name="connsiteY2" fmla="*/ 0 h 674076"/>
                <a:gd name="connsiteX3" fmla="*/ 1147882 w 1260230"/>
                <a:gd name="connsiteY3" fmla="*/ 0 h 674076"/>
                <a:gd name="connsiteX4" fmla="*/ 1260230 w 1260230"/>
                <a:gd name="connsiteY4" fmla="*/ 112348 h 674076"/>
                <a:gd name="connsiteX5" fmla="*/ 1260230 w 1260230"/>
                <a:gd name="connsiteY5" fmla="*/ 561728 h 674076"/>
                <a:gd name="connsiteX6" fmla="*/ 1147882 w 1260230"/>
                <a:gd name="connsiteY6" fmla="*/ 674076 h 674076"/>
                <a:gd name="connsiteX7" fmla="*/ 661181 w 1260230"/>
                <a:gd name="connsiteY7" fmla="*/ 674076 h 674076"/>
                <a:gd name="connsiteX8" fmla="*/ 112348 w 1260230"/>
                <a:gd name="connsiteY8" fmla="*/ 674076 h 674076"/>
                <a:gd name="connsiteX9" fmla="*/ 0 w 1260230"/>
                <a:gd name="connsiteY9" fmla="*/ 561728 h 674076"/>
                <a:gd name="connsiteX10" fmla="*/ 0 w 1260230"/>
                <a:gd name="connsiteY10" fmla="*/ 112348 h 6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230" h="674076" fill="none" extrusionOk="0">
                  <a:moveTo>
                    <a:pt x="0" y="112348"/>
                  </a:moveTo>
                  <a:cubicBezTo>
                    <a:pt x="175" y="33455"/>
                    <a:pt x="45057" y="2169"/>
                    <a:pt x="112348" y="0"/>
                  </a:cubicBezTo>
                  <a:cubicBezTo>
                    <a:pt x="311902" y="-11289"/>
                    <a:pt x="458894" y="30343"/>
                    <a:pt x="640470" y="0"/>
                  </a:cubicBezTo>
                  <a:cubicBezTo>
                    <a:pt x="822046" y="-30343"/>
                    <a:pt x="904052" y="26740"/>
                    <a:pt x="1147882" y="0"/>
                  </a:cubicBezTo>
                  <a:cubicBezTo>
                    <a:pt x="1200243" y="-9710"/>
                    <a:pt x="1260034" y="59631"/>
                    <a:pt x="1260230" y="112348"/>
                  </a:cubicBezTo>
                  <a:cubicBezTo>
                    <a:pt x="1264206" y="208863"/>
                    <a:pt x="1209241" y="349256"/>
                    <a:pt x="1260230" y="561728"/>
                  </a:cubicBezTo>
                  <a:cubicBezTo>
                    <a:pt x="1260111" y="620810"/>
                    <a:pt x="1221447" y="684741"/>
                    <a:pt x="1147882" y="674076"/>
                  </a:cubicBezTo>
                  <a:cubicBezTo>
                    <a:pt x="993452" y="676758"/>
                    <a:pt x="890412" y="654058"/>
                    <a:pt x="661181" y="674076"/>
                  </a:cubicBezTo>
                  <a:cubicBezTo>
                    <a:pt x="431950" y="694094"/>
                    <a:pt x="302225" y="632047"/>
                    <a:pt x="112348" y="674076"/>
                  </a:cubicBezTo>
                  <a:cubicBezTo>
                    <a:pt x="61006" y="661919"/>
                    <a:pt x="12992" y="630157"/>
                    <a:pt x="0" y="561728"/>
                  </a:cubicBezTo>
                  <a:cubicBezTo>
                    <a:pt x="-16378" y="391454"/>
                    <a:pt x="18653" y="277343"/>
                    <a:pt x="0" y="112348"/>
                  </a:cubicBezTo>
                  <a:close/>
                </a:path>
                <a:path w="1260230" h="674076" stroke="0" extrusionOk="0">
                  <a:moveTo>
                    <a:pt x="0" y="112348"/>
                  </a:moveTo>
                  <a:cubicBezTo>
                    <a:pt x="4685" y="59382"/>
                    <a:pt x="44395" y="225"/>
                    <a:pt x="112348" y="0"/>
                  </a:cubicBezTo>
                  <a:cubicBezTo>
                    <a:pt x="302406" y="-13771"/>
                    <a:pt x="381584" y="20730"/>
                    <a:pt x="609404" y="0"/>
                  </a:cubicBezTo>
                  <a:cubicBezTo>
                    <a:pt x="837224" y="-20730"/>
                    <a:pt x="1013680" y="19369"/>
                    <a:pt x="1147882" y="0"/>
                  </a:cubicBezTo>
                  <a:cubicBezTo>
                    <a:pt x="1209978" y="7339"/>
                    <a:pt x="1247310" y="38751"/>
                    <a:pt x="1260230" y="112348"/>
                  </a:cubicBezTo>
                  <a:cubicBezTo>
                    <a:pt x="1274063" y="248077"/>
                    <a:pt x="1258975" y="459401"/>
                    <a:pt x="1260230" y="561728"/>
                  </a:cubicBezTo>
                  <a:cubicBezTo>
                    <a:pt x="1273671" y="623426"/>
                    <a:pt x="1215567" y="678256"/>
                    <a:pt x="1147882" y="674076"/>
                  </a:cubicBezTo>
                  <a:cubicBezTo>
                    <a:pt x="957105" y="720119"/>
                    <a:pt x="873047" y="651624"/>
                    <a:pt x="650826" y="674076"/>
                  </a:cubicBezTo>
                  <a:cubicBezTo>
                    <a:pt x="428605" y="696528"/>
                    <a:pt x="358005" y="619945"/>
                    <a:pt x="112348" y="674076"/>
                  </a:cubicBezTo>
                  <a:cubicBezTo>
                    <a:pt x="39594" y="678750"/>
                    <a:pt x="12220" y="613890"/>
                    <a:pt x="0" y="561728"/>
                  </a:cubicBezTo>
                  <a:cubicBezTo>
                    <a:pt x="-16045" y="383982"/>
                    <a:pt x="38547" y="328616"/>
                    <a:pt x="0" y="112348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6482AD"/>
              </a:solidFill>
              <a:extLst>
                <a:ext uri="{C807C97D-BFC1-408E-A445-0C87EB9F89A2}">
                  <ask:lineSketchStyleProps xmlns:ask="http://schemas.microsoft.com/office/drawing/2018/sketchyshapes" sd="3528350940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15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B60F336-9237-4778-B76F-008B07C280CB}" type="TxLink">
                <a:rPr lang="en-US" sz="2800" b="1" i="0" u="none" strike="noStrike" kern="1200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/>
                <a:t>236.749</a:t>
              </a:fld>
              <a:endParaRPr lang="en-ID" sz="4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50D8C5E-C01D-A5F7-12E7-1413D3C451D1}"/>
                </a:ext>
              </a:extLst>
            </p:cNvPr>
            <p:cNvSpPr/>
            <p:nvPr/>
          </p:nvSpPr>
          <p:spPr>
            <a:xfrm>
              <a:off x="89693" y="313548"/>
              <a:ext cx="931985" cy="22273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D" sz="1400" b="1" kern="1200" dirty="0"/>
                <a:t>Unit</a:t>
              </a:r>
              <a:r>
                <a:rPr lang="en-ID" sz="1400" b="1" kern="1200" baseline="0" dirty="0"/>
                <a:t> </a:t>
              </a:r>
              <a:r>
                <a:rPr lang="en-ID" sz="1400" b="1" kern="1200" baseline="0" dirty="0" err="1"/>
                <a:t>Terjual</a:t>
              </a:r>
              <a:endParaRPr lang="en-ID" sz="1400" b="1" kern="1200" dirty="0"/>
            </a:p>
          </p:txBody>
        </p:sp>
      </p:grpSp>
      <p:pic>
        <p:nvPicPr>
          <p:cNvPr id="15" name="Picture 14" descr="A black and white icon of a money bill&#10;&#10;Description automatically generated">
            <a:extLst>
              <a:ext uri="{FF2B5EF4-FFF2-40B4-BE49-F238E27FC236}">
                <a16:creationId xmlns:a16="http://schemas.microsoft.com/office/drawing/2014/main" id="{B8C9F140-488B-CBBB-E5A0-CB215777E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9943" y="470735"/>
            <a:ext cx="1401143" cy="1401143"/>
          </a:xfrm>
          <a:prstGeom prst="rect">
            <a:avLst/>
          </a:prstGeom>
        </p:spPr>
      </p:pic>
      <p:pic>
        <p:nvPicPr>
          <p:cNvPr id="17" name="Picture 16" descr="A black box with a black background&#10;&#10;Description automatically generated">
            <a:extLst>
              <a:ext uri="{FF2B5EF4-FFF2-40B4-BE49-F238E27FC236}">
                <a16:creationId xmlns:a16="http://schemas.microsoft.com/office/drawing/2014/main" id="{F7779C14-AF81-3BE8-5799-45F259AA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279" y="2196867"/>
            <a:ext cx="836469" cy="8364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80A81BB-C6A7-44F0-9161-4323EF86FB1F}"/>
              </a:ext>
            </a:extLst>
          </p:cNvPr>
          <p:cNvGrpSpPr/>
          <p:nvPr/>
        </p:nvGrpSpPr>
        <p:grpSpPr>
          <a:xfrm>
            <a:off x="4877911" y="3435362"/>
            <a:ext cx="2520000" cy="1080000"/>
            <a:chOff x="-27005" y="38098"/>
            <a:chExt cx="1260230" cy="67407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371F1BF-5748-405B-928B-ECDC04E2D94C}"/>
                </a:ext>
              </a:extLst>
            </p:cNvPr>
            <p:cNvSpPr/>
            <p:nvPr/>
          </p:nvSpPr>
          <p:spPr>
            <a:xfrm>
              <a:off x="-27005" y="38098"/>
              <a:ext cx="1260230" cy="674076"/>
            </a:xfrm>
            <a:custGeom>
              <a:avLst/>
              <a:gdLst>
                <a:gd name="connsiteX0" fmla="*/ 0 w 1260230"/>
                <a:gd name="connsiteY0" fmla="*/ 112348 h 674076"/>
                <a:gd name="connsiteX1" fmla="*/ 112348 w 1260230"/>
                <a:gd name="connsiteY1" fmla="*/ 0 h 674076"/>
                <a:gd name="connsiteX2" fmla="*/ 630115 w 1260230"/>
                <a:gd name="connsiteY2" fmla="*/ 0 h 674076"/>
                <a:gd name="connsiteX3" fmla="*/ 1147882 w 1260230"/>
                <a:gd name="connsiteY3" fmla="*/ 0 h 674076"/>
                <a:gd name="connsiteX4" fmla="*/ 1260230 w 1260230"/>
                <a:gd name="connsiteY4" fmla="*/ 112348 h 674076"/>
                <a:gd name="connsiteX5" fmla="*/ 1260230 w 1260230"/>
                <a:gd name="connsiteY5" fmla="*/ 561728 h 674076"/>
                <a:gd name="connsiteX6" fmla="*/ 1147882 w 1260230"/>
                <a:gd name="connsiteY6" fmla="*/ 674076 h 674076"/>
                <a:gd name="connsiteX7" fmla="*/ 640470 w 1260230"/>
                <a:gd name="connsiteY7" fmla="*/ 674076 h 674076"/>
                <a:gd name="connsiteX8" fmla="*/ 112348 w 1260230"/>
                <a:gd name="connsiteY8" fmla="*/ 674076 h 674076"/>
                <a:gd name="connsiteX9" fmla="*/ 0 w 1260230"/>
                <a:gd name="connsiteY9" fmla="*/ 561728 h 674076"/>
                <a:gd name="connsiteX10" fmla="*/ 0 w 1260230"/>
                <a:gd name="connsiteY10" fmla="*/ 112348 h 6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230" h="674076" fill="none" extrusionOk="0">
                  <a:moveTo>
                    <a:pt x="0" y="112348"/>
                  </a:moveTo>
                  <a:cubicBezTo>
                    <a:pt x="-2882" y="35547"/>
                    <a:pt x="60857" y="5296"/>
                    <a:pt x="112348" y="0"/>
                  </a:cubicBezTo>
                  <a:cubicBezTo>
                    <a:pt x="239118" y="-18258"/>
                    <a:pt x="418389" y="27231"/>
                    <a:pt x="630115" y="0"/>
                  </a:cubicBezTo>
                  <a:cubicBezTo>
                    <a:pt x="841841" y="-27231"/>
                    <a:pt x="964198" y="10119"/>
                    <a:pt x="1147882" y="0"/>
                  </a:cubicBezTo>
                  <a:cubicBezTo>
                    <a:pt x="1206750" y="3090"/>
                    <a:pt x="1246661" y="53335"/>
                    <a:pt x="1260230" y="112348"/>
                  </a:cubicBezTo>
                  <a:cubicBezTo>
                    <a:pt x="1298969" y="251023"/>
                    <a:pt x="1228186" y="470703"/>
                    <a:pt x="1260230" y="561728"/>
                  </a:cubicBezTo>
                  <a:cubicBezTo>
                    <a:pt x="1262349" y="620209"/>
                    <a:pt x="1216866" y="673663"/>
                    <a:pt x="1147882" y="674076"/>
                  </a:cubicBezTo>
                  <a:cubicBezTo>
                    <a:pt x="924903" y="733871"/>
                    <a:pt x="817776" y="646434"/>
                    <a:pt x="640470" y="674076"/>
                  </a:cubicBezTo>
                  <a:cubicBezTo>
                    <a:pt x="463164" y="701718"/>
                    <a:pt x="333350" y="645535"/>
                    <a:pt x="112348" y="674076"/>
                  </a:cubicBezTo>
                  <a:cubicBezTo>
                    <a:pt x="50928" y="666905"/>
                    <a:pt x="3317" y="616866"/>
                    <a:pt x="0" y="561728"/>
                  </a:cubicBezTo>
                  <a:cubicBezTo>
                    <a:pt x="-36256" y="427488"/>
                    <a:pt x="28623" y="296437"/>
                    <a:pt x="0" y="112348"/>
                  </a:cubicBezTo>
                  <a:close/>
                </a:path>
                <a:path w="1260230" h="674076" stroke="0" extrusionOk="0">
                  <a:moveTo>
                    <a:pt x="0" y="112348"/>
                  </a:moveTo>
                  <a:cubicBezTo>
                    <a:pt x="3090" y="34042"/>
                    <a:pt x="49496" y="1266"/>
                    <a:pt x="112348" y="0"/>
                  </a:cubicBezTo>
                  <a:cubicBezTo>
                    <a:pt x="242745" y="-57871"/>
                    <a:pt x="528350" y="61932"/>
                    <a:pt x="640470" y="0"/>
                  </a:cubicBezTo>
                  <a:cubicBezTo>
                    <a:pt x="752590" y="-61932"/>
                    <a:pt x="951971" y="29005"/>
                    <a:pt x="1147882" y="0"/>
                  </a:cubicBezTo>
                  <a:cubicBezTo>
                    <a:pt x="1218391" y="-8608"/>
                    <a:pt x="1258206" y="43973"/>
                    <a:pt x="1260230" y="112348"/>
                  </a:cubicBezTo>
                  <a:cubicBezTo>
                    <a:pt x="1274782" y="283110"/>
                    <a:pt x="1235419" y="455528"/>
                    <a:pt x="1260230" y="561728"/>
                  </a:cubicBezTo>
                  <a:cubicBezTo>
                    <a:pt x="1260459" y="615898"/>
                    <a:pt x="1207991" y="676093"/>
                    <a:pt x="1147882" y="674076"/>
                  </a:cubicBezTo>
                  <a:cubicBezTo>
                    <a:pt x="886714" y="695505"/>
                    <a:pt x="809818" y="631973"/>
                    <a:pt x="619760" y="674076"/>
                  </a:cubicBezTo>
                  <a:cubicBezTo>
                    <a:pt x="429702" y="716179"/>
                    <a:pt x="216691" y="632613"/>
                    <a:pt x="112348" y="674076"/>
                  </a:cubicBezTo>
                  <a:cubicBezTo>
                    <a:pt x="46798" y="677677"/>
                    <a:pt x="11870" y="628247"/>
                    <a:pt x="0" y="561728"/>
                  </a:cubicBezTo>
                  <a:cubicBezTo>
                    <a:pt x="-4446" y="407267"/>
                    <a:pt x="35627" y="330394"/>
                    <a:pt x="0" y="112348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6482AD"/>
              </a:solidFill>
              <a:extLst>
                <a:ext uri="{C807C97D-BFC1-408E-A445-0C87EB9F89A2}">
                  <ask:lineSketchStyleProps xmlns:ask="http://schemas.microsoft.com/office/drawing/2018/sketchyshapes" sd="3730156370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15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87D2B5F-734C-4234-A2B3-C20459A56804}" type="TxLink">
                <a:rPr lang="en-US" sz="2800" b="1" i="0" u="none" strike="noStrike" kern="1200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/>
                <a:t>59,96M</a:t>
              </a:fld>
              <a:endParaRPr lang="en-ID" sz="96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90CC02-CBD6-A49E-306A-F14AEF31E434}"/>
                </a:ext>
              </a:extLst>
            </p:cNvPr>
            <p:cNvSpPr/>
            <p:nvPr/>
          </p:nvSpPr>
          <p:spPr>
            <a:xfrm>
              <a:off x="62688" y="375136"/>
              <a:ext cx="762001" cy="222739"/>
            </a:xfrm>
            <a:custGeom>
              <a:avLst/>
              <a:gdLst>
                <a:gd name="connsiteX0" fmla="*/ 0 w 762001"/>
                <a:gd name="connsiteY0" fmla="*/ 37124 h 222739"/>
                <a:gd name="connsiteX1" fmla="*/ 37124 w 762001"/>
                <a:gd name="connsiteY1" fmla="*/ 0 h 222739"/>
                <a:gd name="connsiteX2" fmla="*/ 367245 w 762001"/>
                <a:gd name="connsiteY2" fmla="*/ 0 h 222739"/>
                <a:gd name="connsiteX3" fmla="*/ 724877 w 762001"/>
                <a:gd name="connsiteY3" fmla="*/ 0 h 222739"/>
                <a:gd name="connsiteX4" fmla="*/ 762001 w 762001"/>
                <a:gd name="connsiteY4" fmla="*/ 37124 h 222739"/>
                <a:gd name="connsiteX5" fmla="*/ 762001 w 762001"/>
                <a:gd name="connsiteY5" fmla="*/ 185615 h 222739"/>
                <a:gd name="connsiteX6" fmla="*/ 724877 w 762001"/>
                <a:gd name="connsiteY6" fmla="*/ 222739 h 222739"/>
                <a:gd name="connsiteX7" fmla="*/ 394756 w 762001"/>
                <a:gd name="connsiteY7" fmla="*/ 222739 h 222739"/>
                <a:gd name="connsiteX8" fmla="*/ 37124 w 762001"/>
                <a:gd name="connsiteY8" fmla="*/ 222739 h 222739"/>
                <a:gd name="connsiteX9" fmla="*/ 0 w 762001"/>
                <a:gd name="connsiteY9" fmla="*/ 185615 h 222739"/>
                <a:gd name="connsiteX10" fmla="*/ 0 w 762001"/>
                <a:gd name="connsiteY10" fmla="*/ 37124 h 22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1" h="222739" extrusionOk="0">
                  <a:moveTo>
                    <a:pt x="0" y="37124"/>
                  </a:moveTo>
                  <a:cubicBezTo>
                    <a:pt x="1394" y="14455"/>
                    <a:pt x="14406" y="2551"/>
                    <a:pt x="37124" y="0"/>
                  </a:cubicBezTo>
                  <a:cubicBezTo>
                    <a:pt x="158706" y="-18652"/>
                    <a:pt x="254097" y="27168"/>
                    <a:pt x="367245" y="0"/>
                  </a:cubicBezTo>
                  <a:cubicBezTo>
                    <a:pt x="480393" y="-27168"/>
                    <a:pt x="608355" y="18370"/>
                    <a:pt x="724877" y="0"/>
                  </a:cubicBezTo>
                  <a:cubicBezTo>
                    <a:pt x="746375" y="2835"/>
                    <a:pt x="761129" y="20702"/>
                    <a:pt x="762001" y="37124"/>
                  </a:cubicBezTo>
                  <a:cubicBezTo>
                    <a:pt x="778139" y="85947"/>
                    <a:pt x="750756" y="150444"/>
                    <a:pt x="762001" y="185615"/>
                  </a:cubicBezTo>
                  <a:cubicBezTo>
                    <a:pt x="761037" y="204260"/>
                    <a:pt x="745601" y="227720"/>
                    <a:pt x="724877" y="222739"/>
                  </a:cubicBezTo>
                  <a:cubicBezTo>
                    <a:pt x="623020" y="225905"/>
                    <a:pt x="484696" y="212259"/>
                    <a:pt x="394756" y="222739"/>
                  </a:cubicBezTo>
                  <a:cubicBezTo>
                    <a:pt x="304816" y="233219"/>
                    <a:pt x="140186" y="212402"/>
                    <a:pt x="37124" y="222739"/>
                  </a:cubicBezTo>
                  <a:cubicBezTo>
                    <a:pt x="19555" y="224210"/>
                    <a:pt x="404" y="204287"/>
                    <a:pt x="0" y="185615"/>
                  </a:cubicBezTo>
                  <a:cubicBezTo>
                    <a:pt x="-658" y="132184"/>
                    <a:pt x="6341" y="74776"/>
                    <a:pt x="0" y="37124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739266194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D" sz="1400" b="1" kern="1200" baseline="0" dirty="0"/>
                <a:t>Revenue</a:t>
              </a:r>
              <a:endParaRPr lang="en-ID" sz="1200" b="1" kern="1200" dirty="0"/>
            </a:p>
          </p:txBody>
        </p:sp>
      </p:grpSp>
      <p:pic>
        <p:nvPicPr>
          <p:cNvPr id="23" name="Graphic 22" descr="Bar graph with upward trend outline">
            <a:extLst>
              <a:ext uri="{FF2B5EF4-FFF2-40B4-BE49-F238E27FC236}">
                <a16:creationId xmlns:a16="http://schemas.microsoft.com/office/drawing/2014/main" id="{D9F1FF29-1A73-B740-12B7-8A017959A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313" y="3535700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EBFE58C-E702-4BAF-6315-B5E6D676DCAB}"/>
              </a:ext>
            </a:extLst>
          </p:cNvPr>
          <p:cNvSpPr/>
          <p:nvPr/>
        </p:nvSpPr>
        <p:spPr>
          <a:xfrm>
            <a:off x="244925" y="893680"/>
            <a:ext cx="2573020" cy="7099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92735" marR="635" indent="-292735" algn="l">
              <a:lnSpc>
                <a:spcPct val="107000"/>
              </a:lnSpc>
              <a:spcAft>
                <a:spcPts val="800"/>
              </a:spcAft>
            </a:pPr>
            <a:r>
              <a:rPr lang="en-ID" sz="30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Overview</a:t>
            </a:r>
            <a:r>
              <a:rPr lang="en-ID" sz="3000" b="1" kern="100" spc="-4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D" sz="1200" kern="100" dirty="0">
              <a:solidFill>
                <a:srgbClr val="DBEDE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294C85-E15F-F23A-A419-65A11132CE77}"/>
              </a:ext>
            </a:extLst>
          </p:cNvPr>
          <p:cNvGrpSpPr/>
          <p:nvPr/>
        </p:nvGrpSpPr>
        <p:grpSpPr>
          <a:xfrm>
            <a:off x="515139" y="867509"/>
            <a:ext cx="4173623" cy="2932697"/>
            <a:chOff x="0" y="0"/>
            <a:chExt cx="4173623" cy="293269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903C13-47BD-4111-A615-9E942E6252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615851"/>
                </p:ext>
              </p:extLst>
            </p:nvPr>
          </p:nvGraphicFramePr>
          <p:xfrm>
            <a:off x="0" y="178909"/>
            <a:ext cx="4173623" cy="27537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4FC086-6E36-445F-8DAC-C6E428BB1623}"/>
                </a:ext>
              </a:extLst>
            </p:cNvPr>
            <p:cNvSpPr/>
            <p:nvPr/>
          </p:nvSpPr>
          <p:spPr>
            <a:xfrm>
              <a:off x="135432" y="0"/>
              <a:ext cx="2382561" cy="302624"/>
            </a:xfrm>
            <a:custGeom>
              <a:avLst/>
              <a:gdLst>
                <a:gd name="connsiteX0" fmla="*/ 0 w 2382561"/>
                <a:gd name="connsiteY0" fmla="*/ 50438 h 302624"/>
                <a:gd name="connsiteX1" fmla="*/ 50438 w 2382561"/>
                <a:gd name="connsiteY1" fmla="*/ 0 h 302624"/>
                <a:gd name="connsiteX2" fmla="*/ 620859 w 2382561"/>
                <a:gd name="connsiteY2" fmla="*/ 0 h 302624"/>
                <a:gd name="connsiteX3" fmla="*/ 1145647 w 2382561"/>
                <a:gd name="connsiteY3" fmla="*/ 0 h 302624"/>
                <a:gd name="connsiteX4" fmla="*/ 1761702 w 2382561"/>
                <a:gd name="connsiteY4" fmla="*/ 0 h 302624"/>
                <a:gd name="connsiteX5" fmla="*/ 2332123 w 2382561"/>
                <a:gd name="connsiteY5" fmla="*/ 0 h 302624"/>
                <a:gd name="connsiteX6" fmla="*/ 2382561 w 2382561"/>
                <a:gd name="connsiteY6" fmla="*/ 50438 h 302624"/>
                <a:gd name="connsiteX7" fmla="*/ 2382561 w 2382561"/>
                <a:gd name="connsiteY7" fmla="*/ 252186 h 302624"/>
                <a:gd name="connsiteX8" fmla="*/ 2332123 w 2382561"/>
                <a:gd name="connsiteY8" fmla="*/ 302624 h 302624"/>
                <a:gd name="connsiteX9" fmla="*/ 1807335 w 2382561"/>
                <a:gd name="connsiteY9" fmla="*/ 302624 h 302624"/>
                <a:gd name="connsiteX10" fmla="*/ 1191281 w 2382561"/>
                <a:gd name="connsiteY10" fmla="*/ 302624 h 302624"/>
                <a:gd name="connsiteX11" fmla="*/ 598042 w 2382561"/>
                <a:gd name="connsiteY11" fmla="*/ 302624 h 302624"/>
                <a:gd name="connsiteX12" fmla="*/ 50438 w 2382561"/>
                <a:gd name="connsiteY12" fmla="*/ 302624 h 302624"/>
                <a:gd name="connsiteX13" fmla="*/ 0 w 2382561"/>
                <a:gd name="connsiteY13" fmla="*/ 252186 h 302624"/>
                <a:gd name="connsiteX14" fmla="*/ 0 w 2382561"/>
                <a:gd name="connsiteY14" fmla="*/ 50438 h 30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82561" h="302624" fill="none" extrusionOk="0">
                  <a:moveTo>
                    <a:pt x="0" y="50438"/>
                  </a:moveTo>
                  <a:cubicBezTo>
                    <a:pt x="7920" y="21354"/>
                    <a:pt x="23464" y="-1204"/>
                    <a:pt x="50438" y="0"/>
                  </a:cubicBezTo>
                  <a:cubicBezTo>
                    <a:pt x="306549" y="-7765"/>
                    <a:pt x="375134" y="20576"/>
                    <a:pt x="620859" y="0"/>
                  </a:cubicBezTo>
                  <a:cubicBezTo>
                    <a:pt x="866584" y="-20576"/>
                    <a:pt x="883715" y="48855"/>
                    <a:pt x="1145647" y="0"/>
                  </a:cubicBezTo>
                  <a:cubicBezTo>
                    <a:pt x="1407579" y="-48855"/>
                    <a:pt x="1505387" y="56513"/>
                    <a:pt x="1761702" y="0"/>
                  </a:cubicBezTo>
                  <a:cubicBezTo>
                    <a:pt x="2018017" y="-56513"/>
                    <a:pt x="2074381" y="27988"/>
                    <a:pt x="2332123" y="0"/>
                  </a:cubicBezTo>
                  <a:cubicBezTo>
                    <a:pt x="2356805" y="-5155"/>
                    <a:pt x="2384116" y="22623"/>
                    <a:pt x="2382561" y="50438"/>
                  </a:cubicBezTo>
                  <a:cubicBezTo>
                    <a:pt x="2401323" y="135109"/>
                    <a:pt x="2381521" y="169104"/>
                    <a:pt x="2382561" y="252186"/>
                  </a:cubicBezTo>
                  <a:cubicBezTo>
                    <a:pt x="2381961" y="279694"/>
                    <a:pt x="2361962" y="299322"/>
                    <a:pt x="2332123" y="302624"/>
                  </a:cubicBezTo>
                  <a:cubicBezTo>
                    <a:pt x="2188703" y="345203"/>
                    <a:pt x="2013098" y="266158"/>
                    <a:pt x="1807335" y="302624"/>
                  </a:cubicBezTo>
                  <a:cubicBezTo>
                    <a:pt x="1601572" y="339090"/>
                    <a:pt x="1427078" y="255776"/>
                    <a:pt x="1191281" y="302624"/>
                  </a:cubicBezTo>
                  <a:cubicBezTo>
                    <a:pt x="955484" y="349472"/>
                    <a:pt x="750024" y="270290"/>
                    <a:pt x="598042" y="302624"/>
                  </a:cubicBezTo>
                  <a:cubicBezTo>
                    <a:pt x="446060" y="334958"/>
                    <a:pt x="280846" y="274838"/>
                    <a:pt x="50438" y="302624"/>
                  </a:cubicBezTo>
                  <a:cubicBezTo>
                    <a:pt x="29329" y="305498"/>
                    <a:pt x="1532" y="283850"/>
                    <a:pt x="0" y="252186"/>
                  </a:cubicBezTo>
                  <a:cubicBezTo>
                    <a:pt x="-23270" y="164815"/>
                    <a:pt x="11691" y="150289"/>
                    <a:pt x="0" y="50438"/>
                  </a:cubicBezTo>
                  <a:close/>
                </a:path>
                <a:path w="2382561" h="302624" stroke="0" extrusionOk="0">
                  <a:moveTo>
                    <a:pt x="0" y="50438"/>
                  </a:moveTo>
                  <a:cubicBezTo>
                    <a:pt x="-1590" y="22423"/>
                    <a:pt x="26106" y="891"/>
                    <a:pt x="50438" y="0"/>
                  </a:cubicBezTo>
                  <a:cubicBezTo>
                    <a:pt x="287169" y="-8023"/>
                    <a:pt x="330939" y="27035"/>
                    <a:pt x="575226" y="0"/>
                  </a:cubicBezTo>
                  <a:cubicBezTo>
                    <a:pt x="819513" y="-27035"/>
                    <a:pt x="946063" y="59881"/>
                    <a:pt x="1077196" y="0"/>
                  </a:cubicBezTo>
                  <a:cubicBezTo>
                    <a:pt x="1208329" y="-59881"/>
                    <a:pt x="1369318" y="31146"/>
                    <a:pt x="1647617" y="0"/>
                  </a:cubicBezTo>
                  <a:cubicBezTo>
                    <a:pt x="1925916" y="-31146"/>
                    <a:pt x="2064780" y="69472"/>
                    <a:pt x="2332123" y="0"/>
                  </a:cubicBezTo>
                  <a:cubicBezTo>
                    <a:pt x="2361853" y="-273"/>
                    <a:pt x="2380189" y="20270"/>
                    <a:pt x="2382561" y="50438"/>
                  </a:cubicBezTo>
                  <a:cubicBezTo>
                    <a:pt x="2405362" y="96897"/>
                    <a:pt x="2362033" y="174357"/>
                    <a:pt x="2382561" y="252186"/>
                  </a:cubicBezTo>
                  <a:cubicBezTo>
                    <a:pt x="2379968" y="278448"/>
                    <a:pt x="2354400" y="304158"/>
                    <a:pt x="2332123" y="302624"/>
                  </a:cubicBezTo>
                  <a:cubicBezTo>
                    <a:pt x="2073637" y="337247"/>
                    <a:pt x="1988898" y="290091"/>
                    <a:pt x="1738885" y="302624"/>
                  </a:cubicBezTo>
                  <a:cubicBezTo>
                    <a:pt x="1488872" y="315157"/>
                    <a:pt x="1461768" y="241516"/>
                    <a:pt x="1214097" y="302624"/>
                  </a:cubicBezTo>
                  <a:cubicBezTo>
                    <a:pt x="966426" y="363732"/>
                    <a:pt x="902473" y="245081"/>
                    <a:pt x="643676" y="302624"/>
                  </a:cubicBezTo>
                  <a:cubicBezTo>
                    <a:pt x="384879" y="360167"/>
                    <a:pt x="341184" y="281555"/>
                    <a:pt x="50438" y="302624"/>
                  </a:cubicBezTo>
                  <a:cubicBezTo>
                    <a:pt x="24616" y="307415"/>
                    <a:pt x="-460" y="275201"/>
                    <a:pt x="0" y="252186"/>
                  </a:cubicBezTo>
                  <a:cubicBezTo>
                    <a:pt x="-14802" y="170712"/>
                    <a:pt x="5220" y="121081"/>
                    <a:pt x="0" y="50438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E2DAD6"/>
              </a:solidFill>
              <a:extLst>
                <a:ext uri="{C807C97D-BFC1-408E-A445-0C87EB9F89A2}">
                  <ask:lineSketchStyleProps xmlns:ask="http://schemas.microsoft.com/office/drawing/2018/sketchyshapes" sd="20353492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D" sz="1400" b="1" kern="1200">
                  <a:solidFill>
                    <a:schemeClr val="bg1"/>
                  </a:solidFill>
                </a:rPr>
                <a:t>trend</a:t>
              </a:r>
              <a:r>
                <a:rPr lang="en-ID" sz="1400" b="1" kern="1200" baseline="0">
                  <a:solidFill>
                    <a:schemeClr val="bg1"/>
                  </a:solidFill>
                </a:rPr>
                <a:t> penjualan perbulan</a:t>
              </a:r>
              <a:endParaRPr lang="en-ID" sz="1400" b="1" kern="1200">
                <a:solidFill>
                  <a:schemeClr val="bg1"/>
                </a:solidFill>
              </a:endParaRPr>
            </a:p>
            <a:p>
              <a:pPr algn="l"/>
              <a:endParaRPr lang="en-ID" sz="1400" kern="120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19948C-D7F5-CDB6-6CE9-B3F5FF3F6B28}"/>
              </a:ext>
            </a:extLst>
          </p:cNvPr>
          <p:cNvSpPr/>
          <p:nvPr/>
        </p:nvSpPr>
        <p:spPr>
          <a:xfrm>
            <a:off x="5159298" y="1011730"/>
            <a:ext cx="3731941" cy="2753788"/>
          </a:xfrm>
          <a:custGeom>
            <a:avLst/>
            <a:gdLst>
              <a:gd name="connsiteX0" fmla="*/ 0 w 3731941"/>
              <a:gd name="connsiteY0" fmla="*/ 458974 h 2753788"/>
              <a:gd name="connsiteX1" fmla="*/ 458974 w 3731941"/>
              <a:gd name="connsiteY1" fmla="*/ 0 h 2753788"/>
              <a:gd name="connsiteX2" fmla="*/ 1021773 w 3731941"/>
              <a:gd name="connsiteY2" fmla="*/ 0 h 2753788"/>
              <a:gd name="connsiteX3" fmla="*/ 1584571 w 3731941"/>
              <a:gd name="connsiteY3" fmla="*/ 0 h 2753788"/>
              <a:gd name="connsiteX4" fmla="*/ 2062950 w 3731941"/>
              <a:gd name="connsiteY4" fmla="*/ 0 h 2753788"/>
              <a:gd name="connsiteX5" fmla="*/ 2653889 w 3731941"/>
              <a:gd name="connsiteY5" fmla="*/ 0 h 2753788"/>
              <a:gd name="connsiteX6" fmla="*/ 3272967 w 3731941"/>
              <a:gd name="connsiteY6" fmla="*/ 0 h 2753788"/>
              <a:gd name="connsiteX7" fmla="*/ 3731941 w 3731941"/>
              <a:gd name="connsiteY7" fmla="*/ 458974 h 2753788"/>
              <a:gd name="connsiteX8" fmla="*/ 3731941 w 3731941"/>
              <a:gd name="connsiteY8" fmla="*/ 917934 h 2753788"/>
              <a:gd name="connsiteX9" fmla="*/ 3731941 w 3731941"/>
              <a:gd name="connsiteY9" fmla="*/ 1321819 h 2753788"/>
              <a:gd name="connsiteX10" fmla="*/ 3731941 w 3731941"/>
              <a:gd name="connsiteY10" fmla="*/ 1817496 h 2753788"/>
              <a:gd name="connsiteX11" fmla="*/ 3731941 w 3731941"/>
              <a:gd name="connsiteY11" fmla="*/ 2294814 h 2753788"/>
              <a:gd name="connsiteX12" fmla="*/ 3272967 w 3731941"/>
              <a:gd name="connsiteY12" fmla="*/ 2753788 h 2753788"/>
              <a:gd name="connsiteX13" fmla="*/ 2682028 w 3731941"/>
              <a:gd name="connsiteY13" fmla="*/ 2753788 h 2753788"/>
              <a:gd name="connsiteX14" fmla="*/ 2175510 w 3731941"/>
              <a:gd name="connsiteY14" fmla="*/ 2753788 h 2753788"/>
              <a:gd name="connsiteX15" fmla="*/ 1612711 w 3731941"/>
              <a:gd name="connsiteY15" fmla="*/ 2753788 h 2753788"/>
              <a:gd name="connsiteX16" fmla="*/ 1021773 w 3731941"/>
              <a:gd name="connsiteY16" fmla="*/ 2753788 h 2753788"/>
              <a:gd name="connsiteX17" fmla="*/ 458974 w 3731941"/>
              <a:gd name="connsiteY17" fmla="*/ 2753788 h 2753788"/>
              <a:gd name="connsiteX18" fmla="*/ 0 w 3731941"/>
              <a:gd name="connsiteY18" fmla="*/ 2294814 h 2753788"/>
              <a:gd name="connsiteX19" fmla="*/ 0 w 3731941"/>
              <a:gd name="connsiteY19" fmla="*/ 1817496 h 2753788"/>
              <a:gd name="connsiteX20" fmla="*/ 0 w 3731941"/>
              <a:gd name="connsiteY20" fmla="*/ 1340177 h 2753788"/>
              <a:gd name="connsiteX21" fmla="*/ 0 w 3731941"/>
              <a:gd name="connsiteY21" fmla="*/ 862859 h 2753788"/>
              <a:gd name="connsiteX22" fmla="*/ 0 w 3731941"/>
              <a:gd name="connsiteY22" fmla="*/ 458974 h 275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31941" h="2753788" fill="none" extrusionOk="0">
                <a:moveTo>
                  <a:pt x="0" y="458974"/>
                </a:moveTo>
                <a:cubicBezTo>
                  <a:pt x="-21832" y="192067"/>
                  <a:pt x="213618" y="-9826"/>
                  <a:pt x="458974" y="0"/>
                </a:cubicBezTo>
                <a:cubicBezTo>
                  <a:pt x="571954" y="-55661"/>
                  <a:pt x="855091" y="40666"/>
                  <a:pt x="1021773" y="0"/>
                </a:cubicBezTo>
                <a:cubicBezTo>
                  <a:pt x="1188455" y="-40666"/>
                  <a:pt x="1457631" y="35872"/>
                  <a:pt x="1584571" y="0"/>
                </a:cubicBezTo>
                <a:cubicBezTo>
                  <a:pt x="1711511" y="-35872"/>
                  <a:pt x="1827304" y="43078"/>
                  <a:pt x="2062950" y="0"/>
                </a:cubicBezTo>
                <a:cubicBezTo>
                  <a:pt x="2298596" y="-43078"/>
                  <a:pt x="2501151" y="42869"/>
                  <a:pt x="2653889" y="0"/>
                </a:cubicBezTo>
                <a:cubicBezTo>
                  <a:pt x="2806627" y="-42869"/>
                  <a:pt x="3009940" y="39120"/>
                  <a:pt x="3272967" y="0"/>
                </a:cubicBezTo>
                <a:cubicBezTo>
                  <a:pt x="3514536" y="-34705"/>
                  <a:pt x="3690343" y="243320"/>
                  <a:pt x="3731941" y="458974"/>
                </a:cubicBezTo>
                <a:cubicBezTo>
                  <a:pt x="3738709" y="633125"/>
                  <a:pt x="3711498" y="811906"/>
                  <a:pt x="3731941" y="917934"/>
                </a:cubicBezTo>
                <a:cubicBezTo>
                  <a:pt x="3752384" y="1023962"/>
                  <a:pt x="3711187" y="1180945"/>
                  <a:pt x="3731941" y="1321819"/>
                </a:cubicBezTo>
                <a:cubicBezTo>
                  <a:pt x="3752695" y="1462694"/>
                  <a:pt x="3710050" y="1654077"/>
                  <a:pt x="3731941" y="1817496"/>
                </a:cubicBezTo>
                <a:cubicBezTo>
                  <a:pt x="3753832" y="1980915"/>
                  <a:pt x="3677636" y="2124089"/>
                  <a:pt x="3731941" y="2294814"/>
                </a:cubicBezTo>
                <a:cubicBezTo>
                  <a:pt x="3706700" y="2570339"/>
                  <a:pt x="3548709" y="2739759"/>
                  <a:pt x="3272967" y="2753788"/>
                </a:cubicBezTo>
                <a:cubicBezTo>
                  <a:pt x="3121658" y="2824472"/>
                  <a:pt x="2952530" y="2693103"/>
                  <a:pt x="2682028" y="2753788"/>
                </a:cubicBezTo>
                <a:cubicBezTo>
                  <a:pt x="2411526" y="2814473"/>
                  <a:pt x="2307542" y="2708553"/>
                  <a:pt x="2175510" y="2753788"/>
                </a:cubicBezTo>
                <a:cubicBezTo>
                  <a:pt x="2043478" y="2799023"/>
                  <a:pt x="1844753" y="2690690"/>
                  <a:pt x="1612711" y="2753788"/>
                </a:cubicBezTo>
                <a:cubicBezTo>
                  <a:pt x="1380669" y="2816886"/>
                  <a:pt x="1160910" y="2726093"/>
                  <a:pt x="1021773" y="2753788"/>
                </a:cubicBezTo>
                <a:cubicBezTo>
                  <a:pt x="882636" y="2781483"/>
                  <a:pt x="592394" y="2723037"/>
                  <a:pt x="458974" y="2753788"/>
                </a:cubicBezTo>
                <a:cubicBezTo>
                  <a:pt x="219719" y="2775545"/>
                  <a:pt x="50319" y="2560783"/>
                  <a:pt x="0" y="2294814"/>
                </a:cubicBezTo>
                <a:cubicBezTo>
                  <a:pt x="-2116" y="2187287"/>
                  <a:pt x="38374" y="1985784"/>
                  <a:pt x="0" y="1817496"/>
                </a:cubicBezTo>
                <a:cubicBezTo>
                  <a:pt x="-38374" y="1649208"/>
                  <a:pt x="23475" y="1500981"/>
                  <a:pt x="0" y="1340177"/>
                </a:cubicBezTo>
                <a:cubicBezTo>
                  <a:pt x="-23475" y="1179373"/>
                  <a:pt x="24803" y="976293"/>
                  <a:pt x="0" y="862859"/>
                </a:cubicBezTo>
                <a:cubicBezTo>
                  <a:pt x="-24803" y="749425"/>
                  <a:pt x="23886" y="649263"/>
                  <a:pt x="0" y="458974"/>
                </a:cubicBezTo>
                <a:close/>
              </a:path>
              <a:path w="3731941" h="2753788" stroke="0" extrusionOk="0">
                <a:moveTo>
                  <a:pt x="0" y="458974"/>
                </a:moveTo>
                <a:cubicBezTo>
                  <a:pt x="63403" y="212421"/>
                  <a:pt x="162642" y="615"/>
                  <a:pt x="458974" y="0"/>
                </a:cubicBezTo>
                <a:cubicBezTo>
                  <a:pt x="708310" y="-69112"/>
                  <a:pt x="820108" y="9983"/>
                  <a:pt x="1078052" y="0"/>
                </a:cubicBezTo>
                <a:cubicBezTo>
                  <a:pt x="1335996" y="-9983"/>
                  <a:pt x="1423840" y="28072"/>
                  <a:pt x="1612711" y="0"/>
                </a:cubicBezTo>
                <a:cubicBezTo>
                  <a:pt x="1801582" y="-28072"/>
                  <a:pt x="1907329" y="40721"/>
                  <a:pt x="2175510" y="0"/>
                </a:cubicBezTo>
                <a:cubicBezTo>
                  <a:pt x="2443691" y="-40721"/>
                  <a:pt x="2592281" y="9772"/>
                  <a:pt x="2738308" y="0"/>
                </a:cubicBezTo>
                <a:cubicBezTo>
                  <a:pt x="2884335" y="-9772"/>
                  <a:pt x="3060372" y="24204"/>
                  <a:pt x="3272967" y="0"/>
                </a:cubicBezTo>
                <a:cubicBezTo>
                  <a:pt x="3503785" y="23186"/>
                  <a:pt x="3737308" y="209143"/>
                  <a:pt x="3731941" y="458974"/>
                </a:cubicBezTo>
                <a:cubicBezTo>
                  <a:pt x="3762842" y="650173"/>
                  <a:pt x="3720788" y="674945"/>
                  <a:pt x="3731941" y="881217"/>
                </a:cubicBezTo>
                <a:cubicBezTo>
                  <a:pt x="3743094" y="1087489"/>
                  <a:pt x="3716702" y="1199103"/>
                  <a:pt x="3731941" y="1285102"/>
                </a:cubicBezTo>
                <a:cubicBezTo>
                  <a:pt x="3747180" y="1371101"/>
                  <a:pt x="3708548" y="1613404"/>
                  <a:pt x="3731941" y="1762420"/>
                </a:cubicBezTo>
                <a:cubicBezTo>
                  <a:pt x="3755334" y="1911436"/>
                  <a:pt x="3712325" y="2115086"/>
                  <a:pt x="3731941" y="2294814"/>
                </a:cubicBezTo>
                <a:cubicBezTo>
                  <a:pt x="3765433" y="2556268"/>
                  <a:pt x="3532678" y="2768410"/>
                  <a:pt x="3272967" y="2753788"/>
                </a:cubicBezTo>
                <a:cubicBezTo>
                  <a:pt x="3155339" y="2773595"/>
                  <a:pt x="2916787" y="2734511"/>
                  <a:pt x="2710168" y="2753788"/>
                </a:cubicBezTo>
                <a:cubicBezTo>
                  <a:pt x="2503549" y="2773065"/>
                  <a:pt x="2315344" y="2734221"/>
                  <a:pt x="2203650" y="2753788"/>
                </a:cubicBezTo>
                <a:cubicBezTo>
                  <a:pt x="2091956" y="2773355"/>
                  <a:pt x="1815543" y="2753698"/>
                  <a:pt x="1612711" y="2753788"/>
                </a:cubicBezTo>
                <a:cubicBezTo>
                  <a:pt x="1409879" y="2753878"/>
                  <a:pt x="1266887" y="2689875"/>
                  <a:pt x="993633" y="2753788"/>
                </a:cubicBezTo>
                <a:cubicBezTo>
                  <a:pt x="720379" y="2817701"/>
                  <a:pt x="591201" y="2694360"/>
                  <a:pt x="458974" y="2753788"/>
                </a:cubicBezTo>
                <a:cubicBezTo>
                  <a:pt x="239958" y="2747922"/>
                  <a:pt x="11455" y="2549267"/>
                  <a:pt x="0" y="2294814"/>
                </a:cubicBezTo>
                <a:cubicBezTo>
                  <a:pt x="-42876" y="2100468"/>
                  <a:pt x="45605" y="2092578"/>
                  <a:pt x="0" y="1890929"/>
                </a:cubicBezTo>
                <a:cubicBezTo>
                  <a:pt x="-45605" y="1689281"/>
                  <a:pt x="11157" y="1607649"/>
                  <a:pt x="0" y="1450328"/>
                </a:cubicBezTo>
                <a:cubicBezTo>
                  <a:pt x="-11157" y="1293007"/>
                  <a:pt x="39449" y="1103145"/>
                  <a:pt x="0" y="973009"/>
                </a:cubicBezTo>
                <a:cubicBezTo>
                  <a:pt x="-39449" y="842873"/>
                  <a:pt x="38783" y="581075"/>
                  <a:pt x="0" y="458974"/>
                </a:cubicBezTo>
                <a:close/>
              </a:path>
            </a:pathLst>
          </a:custGeom>
          <a:solidFill>
            <a:srgbClr val="7FA1C3"/>
          </a:solidFill>
          <a:ln>
            <a:solidFill>
              <a:srgbClr val="7FA1C3"/>
            </a:solidFill>
            <a:extLst>
              <a:ext uri="{C807C97D-BFC1-408E-A445-0C87EB9F89A2}">
                <ask:lineSketchStyleProps xmlns:ask="http://schemas.microsoft.com/office/drawing/2018/sketchyshapes" sd="27813137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Tren Revenue </a:t>
            </a:r>
            <a:r>
              <a:rPr lang="en-US" sz="1800" b="1" dirty="0" err="1"/>
              <a:t>perbulan</a:t>
            </a:r>
            <a:r>
              <a:rPr lang="en-US" sz="1800" b="1" dirty="0"/>
              <a:t> (2017) </a:t>
            </a:r>
            <a:r>
              <a:rPr lang="en-US" dirty="0" err="1"/>
              <a:t>Berdasarkan</a:t>
            </a:r>
            <a:r>
              <a:rPr lang="en-US" dirty="0"/>
              <a:t> Line chart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</a:t>
            </a:r>
            <a:r>
              <a:rPr lang="en-US" dirty="0" err="1"/>
              <a:t>megalami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7,9 M , dan </a:t>
            </a:r>
            <a:r>
              <a:rPr lang="en-US" dirty="0" err="1"/>
              <a:t>penurunan</a:t>
            </a:r>
            <a:r>
              <a:rPr lang="en-US" dirty="0"/>
              <a:t>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</a:t>
            </a:r>
            <a:r>
              <a:rPr lang="en-US" dirty="0" err="1"/>
              <a:t>sekita</a:t>
            </a:r>
            <a:r>
              <a:rPr lang="en-US" dirty="0"/>
              <a:t> 4,1 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9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3E01-53F2-77F7-F6BA-7B6C74A7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25174"/>
            <a:ext cx="2990656" cy="3159471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Berdasarkan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Analsisi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tersebut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cabang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Medan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adalah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outlet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dengan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revenue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tertinggi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di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tahun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2017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senilai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15,21 M ,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serta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gaun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adalah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produk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perkategori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yang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mendapat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revenue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palin</a:t>
            </a:r>
            <a:r>
              <a:rPr lang="en-US" sz="1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 </a:t>
            </a:r>
            <a:r>
              <a:rPr lang="en-US" sz="1400" b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tinggi</a:t>
            </a:r>
            <a:r>
              <a:rPr lang="en-US" sz="1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sekitar</a:t>
            </a:r>
            <a:r>
              <a:rPr lang="en-US" sz="1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19,5 M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561958-FC32-BDB2-951A-59AE661B109D}"/>
              </a:ext>
            </a:extLst>
          </p:cNvPr>
          <p:cNvSpPr/>
          <p:nvPr/>
        </p:nvSpPr>
        <p:spPr>
          <a:xfrm>
            <a:off x="386575" y="558855"/>
            <a:ext cx="2869581" cy="86632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92735" marR="635" indent="-292735" algn="l">
              <a:spcAft>
                <a:spcPts val="800"/>
              </a:spcAft>
            </a:pPr>
            <a:r>
              <a:rPr lang="en-ID" sz="33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Revenue </a:t>
            </a:r>
            <a:r>
              <a:rPr lang="en-ID" sz="2400" b="1" kern="1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ID" sz="24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Cabang</a:t>
            </a:r>
            <a:r>
              <a:rPr lang="en-ID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sz="2400" b="1" kern="1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ID" sz="24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erKategori</a:t>
            </a:r>
            <a:r>
              <a:rPr lang="en-ID" sz="2400" b="1" kern="100" spc="-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D" sz="1200" kern="100" dirty="0">
              <a:solidFill>
                <a:srgbClr val="DBEDE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AE9065-8E4D-24D8-6AE5-49F4984B0660}"/>
              </a:ext>
            </a:extLst>
          </p:cNvPr>
          <p:cNvGrpSpPr/>
          <p:nvPr/>
        </p:nvGrpSpPr>
        <p:grpSpPr>
          <a:xfrm>
            <a:off x="3414760" y="525921"/>
            <a:ext cx="3231367" cy="2381554"/>
            <a:chOff x="0" y="0"/>
            <a:chExt cx="2880000" cy="2353251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B36C0C47-0879-4155-8CD8-BA6A62A7728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150221"/>
            <a:ext cx="2880000" cy="22030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18A898-B7EE-4090-8AC3-6EEAD7331894}"/>
                </a:ext>
              </a:extLst>
            </p:cNvPr>
            <p:cNvSpPr/>
            <p:nvPr/>
          </p:nvSpPr>
          <p:spPr>
            <a:xfrm>
              <a:off x="135114" y="0"/>
              <a:ext cx="1646324" cy="308388"/>
            </a:xfrm>
            <a:custGeom>
              <a:avLst/>
              <a:gdLst>
                <a:gd name="connsiteX0" fmla="*/ 0 w 1646324"/>
                <a:gd name="connsiteY0" fmla="*/ 51399 h 308388"/>
                <a:gd name="connsiteX1" fmla="*/ 51399 w 1646324"/>
                <a:gd name="connsiteY1" fmla="*/ 0 h 308388"/>
                <a:gd name="connsiteX2" fmla="*/ 550472 w 1646324"/>
                <a:gd name="connsiteY2" fmla="*/ 0 h 308388"/>
                <a:gd name="connsiteX3" fmla="*/ 1049546 w 1646324"/>
                <a:gd name="connsiteY3" fmla="*/ 0 h 308388"/>
                <a:gd name="connsiteX4" fmla="*/ 1594925 w 1646324"/>
                <a:gd name="connsiteY4" fmla="*/ 0 h 308388"/>
                <a:gd name="connsiteX5" fmla="*/ 1646324 w 1646324"/>
                <a:gd name="connsiteY5" fmla="*/ 51399 h 308388"/>
                <a:gd name="connsiteX6" fmla="*/ 1646324 w 1646324"/>
                <a:gd name="connsiteY6" fmla="*/ 256989 h 308388"/>
                <a:gd name="connsiteX7" fmla="*/ 1594925 w 1646324"/>
                <a:gd name="connsiteY7" fmla="*/ 308388 h 308388"/>
                <a:gd name="connsiteX8" fmla="*/ 1126722 w 1646324"/>
                <a:gd name="connsiteY8" fmla="*/ 308388 h 308388"/>
                <a:gd name="connsiteX9" fmla="*/ 658519 w 1646324"/>
                <a:gd name="connsiteY9" fmla="*/ 308388 h 308388"/>
                <a:gd name="connsiteX10" fmla="*/ 51399 w 1646324"/>
                <a:gd name="connsiteY10" fmla="*/ 308388 h 308388"/>
                <a:gd name="connsiteX11" fmla="*/ 0 w 1646324"/>
                <a:gd name="connsiteY11" fmla="*/ 256989 h 308388"/>
                <a:gd name="connsiteX12" fmla="*/ 0 w 1646324"/>
                <a:gd name="connsiteY12" fmla="*/ 51399 h 30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6324" h="308388" fill="none" extrusionOk="0">
                  <a:moveTo>
                    <a:pt x="0" y="51399"/>
                  </a:moveTo>
                  <a:cubicBezTo>
                    <a:pt x="1107" y="29436"/>
                    <a:pt x="22916" y="7761"/>
                    <a:pt x="51399" y="0"/>
                  </a:cubicBezTo>
                  <a:cubicBezTo>
                    <a:pt x="298487" y="-35500"/>
                    <a:pt x="424257" y="37660"/>
                    <a:pt x="550472" y="0"/>
                  </a:cubicBezTo>
                  <a:cubicBezTo>
                    <a:pt x="676687" y="-37660"/>
                    <a:pt x="911512" y="14407"/>
                    <a:pt x="1049546" y="0"/>
                  </a:cubicBezTo>
                  <a:cubicBezTo>
                    <a:pt x="1187580" y="-14407"/>
                    <a:pt x="1414043" y="56807"/>
                    <a:pt x="1594925" y="0"/>
                  </a:cubicBezTo>
                  <a:cubicBezTo>
                    <a:pt x="1625257" y="-2929"/>
                    <a:pt x="1642387" y="23275"/>
                    <a:pt x="1646324" y="51399"/>
                  </a:cubicBezTo>
                  <a:cubicBezTo>
                    <a:pt x="1647550" y="128003"/>
                    <a:pt x="1634100" y="173030"/>
                    <a:pt x="1646324" y="256989"/>
                  </a:cubicBezTo>
                  <a:cubicBezTo>
                    <a:pt x="1645594" y="284191"/>
                    <a:pt x="1625821" y="308455"/>
                    <a:pt x="1594925" y="308388"/>
                  </a:cubicBezTo>
                  <a:cubicBezTo>
                    <a:pt x="1451886" y="337316"/>
                    <a:pt x="1221484" y="262005"/>
                    <a:pt x="1126722" y="308388"/>
                  </a:cubicBezTo>
                  <a:cubicBezTo>
                    <a:pt x="1031960" y="354771"/>
                    <a:pt x="854379" y="278971"/>
                    <a:pt x="658519" y="308388"/>
                  </a:cubicBezTo>
                  <a:cubicBezTo>
                    <a:pt x="462659" y="337805"/>
                    <a:pt x="293358" y="301206"/>
                    <a:pt x="51399" y="308388"/>
                  </a:cubicBezTo>
                  <a:cubicBezTo>
                    <a:pt x="17085" y="308788"/>
                    <a:pt x="-2962" y="287516"/>
                    <a:pt x="0" y="256989"/>
                  </a:cubicBezTo>
                  <a:cubicBezTo>
                    <a:pt x="-1795" y="211638"/>
                    <a:pt x="1975" y="152119"/>
                    <a:pt x="0" y="51399"/>
                  </a:cubicBezTo>
                  <a:close/>
                </a:path>
                <a:path w="1646324" h="308388" stroke="0" extrusionOk="0">
                  <a:moveTo>
                    <a:pt x="0" y="51399"/>
                  </a:moveTo>
                  <a:cubicBezTo>
                    <a:pt x="-7432" y="22268"/>
                    <a:pt x="26998" y="1008"/>
                    <a:pt x="51399" y="0"/>
                  </a:cubicBezTo>
                  <a:cubicBezTo>
                    <a:pt x="249312" y="-53192"/>
                    <a:pt x="347494" y="7380"/>
                    <a:pt x="535037" y="0"/>
                  </a:cubicBezTo>
                  <a:cubicBezTo>
                    <a:pt x="722580" y="-7380"/>
                    <a:pt x="842209" y="49400"/>
                    <a:pt x="1003240" y="0"/>
                  </a:cubicBezTo>
                  <a:cubicBezTo>
                    <a:pt x="1164271" y="-49400"/>
                    <a:pt x="1448459" y="69832"/>
                    <a:pt x="1594925" y="0"/>
                  </a:cubicBezTo>
                  <a:cubicBezTo>
                    <a:pt x="1621231" y="5856"/>
                    <a:pt x="1643876" y="18943"/>
                    <a:pt x="1646324" y="51399"/>
                  </a:cubicBezTo>
                  <a:cubicBezTo>
                    <a:pt x="1648677" y="106089"/>
                    <a:pt x="1636306" y="165418"/>
                    <a:pt x="1646324" y="256989"/>
                  </a:cubicBezTo>
                  <a:cubicBezTo>
                    <a:pt x="1646603" y="285922"/>
                    <a:pt x="1625889" y="315926"/>
                    <a:pt x="1594925" y="308388"/>
                  </a:cubicBezTo>
                  <a:cubicBezTo>
                    <a:pt x="1374099" y="350579"/>
                    <a:pt x="1277900" y="264186"/>
                    <a:pt x="1111287" y="308388"/>
                  </a:cubicBezTo>
                  <a:cubicBezTo>
                    <a:pt x="944674" y="352590"/>
                    <a:pt x="800538" y="270777"/>
                    <a:pt x="643084" y="308388"/>
                  </a:cubicBezTo>
                  <a:cubicBezTo>
                    <a:pt x="485630" y="345999"/>
                    <a:pt x="178361" y="278418"/>
                    <a:pt x="51399" y="308388"/>
                  </a:cubicBezTo>
                  <a:cubicBezTo>
                    <a:pt x="27344" y="302572"/>
                    <a:pt x="4335" y="285478"/>
                    <a:pt x="0" y="256989"/>
                  </a:cubicBezTo>
                  <a:cubicBezTo>
                    <a:pt x="-6637" y="187004"/>
                    <a:pt x="14256" y="148589"/>
                    <a:pt x="0" y="51399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E2DAD6"/>
              </a:solidFill>
              <a:extLst>
                <a:ext uri="{C807C97D-BFC1-408E-A445-0C87EB9F89A2}">
                  <ask:lineSketchStyleProps xmlns:ask="http://schemas.microsoft.com/office/drawing/2018/sketchyshapes" sd="20353492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D" sz="1400" b="1" kern="1200">
                  <a:solidFill>
                    <a:schemeClr val="bg1"/>
                  </a:solidFill>
                </a:rPr>
                <a:t>trevenue</a:t>
              </a:r>
              <a:r>
                <a:rPr lang="en-ID" sz="1400" b="1" kern="1200" baseline="0">
                  <a:solidFill>
                    <a:schemeClr val="bg1"/>
                  </a:solidFill>
                </a:rPr>
                <a:t> per lokasi</a:t>
              </a:r>
              <a:endParaRPr lang="en-ID" sz="1400" b="1" kern="1200">
                <a:solidFill>
                  <a:schemeClr val="bg1"/>
                </a:solidFill>
              </a:endParaRPr>
            </a:p>
            <a:p>
              <a:pPr algn="l"/>
              <a:endParaRPr lang="en-ID" sz="14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E82375-14E4-F0E0-8874-E7DE0CD00DEC}"/>
              </a:ext>
            </a:extLst>
          </p:cNvPr>
          <p:cNvGrpSpPr/>
          <p:nvPr/>
        </p:nvGrpSpPr>
        <p:grpSpPr>
          <a:xfrm>
            <a:off x="5932448" y="2653526"/>
            <a:ext cx="3156362" cy="2390523"/>
            <a:chOff x="0" y="0"/>
            <a:chExt cx="2880000" cy="236222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0CD415B6-16E5-41BF-B1B6-1A41227982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3289412"/>
                </p:ext>
              </p:extLst>
            </p:nvPr>
          </p:nvGraphicFramePr>
          <p:xfrm>
            <a:off x="0" y="159190"/>
            <a:ext cx="2880000" cy="22030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C81E552-36BB-4C25-A594-053DA38F082F}"/>
                </a:ext>
              </a:extLst>
            </p:cNvPr>
            <p:cNvSpPr/>
            <p:nvPr/>
          </p:nvSpPr>
          <p:spPr>
            <a:xfrm>
              <a:off x="144717" y="0"/>
              <a:ext cx="2054492" cy="285822"/>
            </a:xfrm>
            <a:custGeom>
              <a:avLst/>
              <a:gdLst>
                <a:gd name="connsiteX0" fmla="*/ 0 w 2054492"/>
                <a:gd name="connsiteY0" fmla="*/ 47638 h 285822"/>
                <a:gd name="connsiteX1" fmla="*/ 47638 w 2054492"/>
                <a:gd name="connsiteY1" fmla="*/ 0 h 285822"/>
                <a:gd name="connsiteX2" fmla="*/ 537442 w 2054492"/>
                <a:gd name="connsiteY2" fmla="*/ 0 h 285822"/>
                <a:gd name="connsiteX3" fmla="*/ 988062 w 2054492"/>
                <a:gd name="connsiteY3" fmla="*/ 0 h 285822"/>
                <a:gd name="connsiteX4" fmla="*/ 1517050 w 2054492"/>
                <a:gd name="connsiteY4" fmla="*/ 0 h 285822"/>
                <a:gd name="connsiteX5" fmla="*/ 2006854 w 2054492"/>
                <a:gd name="connsiteY5" fmla="*/ 0 h 285822"/>
                <a:gd name="connsiteX6" fmla="*/ 2054492 w 2054492"/>
                <a:gd name="connsiteY6" fmla="*/ 47638 h 285822"/>
                <a:gd name="connsiteX7" fmla="*/ 2054492 w 2054492"/>
                <a:gd name="connsiteY7" fmla="*/ 238184 h 285822"/>
                <a:gd name="connsiteX8" fmla="*/ 2006854 w 2054492"/>
                <a:gd name="connsiteY8" fmla="*/ 285822 h 285822"/>
                <a:gd name="connsiteX9" fmla="*/ 1556234 w 2054492"/>
                <a:gd name="connsiteY9" fmla="*/ 285822 h 285822"/>
                <a:gd name="connsiteX10" fmla="*/ 1027246 w 2054492"/>
                <a:gd name="connsiteY10" fmla="*/ 285822 h 285822"/>
                <a:gd name="connsiteX11" fmla="*/ 517850 w 2054492"/>
                <a:gd name="connsiteY11" fmla="*/ 285822 h 285822"/>
                <a:gd name="connsiteX12" fmla="*/ 47638 w 2054492"/>
                <a:gd name="connsiteY12" fmla="*/ 285822 h 285822"/>
                <a:gd name="connsiteX13" fmla="*/ 0 w 2054492"/>
                <a:gd name="connsiteY13" fmla="*/ 238184 h 285822"/>
                <a:gd name="connsiteX14" fmla="*/ 0 w 2054492"/>
                <a:gd name="connsiteY14" fmla="*/ 47638 h 28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4492" h="285822" fill="none" extrusionOk="0">
                  <a:moveTo>
                    <a:pt x="0" y="47638"/>
                  </a:moveTo>
                  <a:cubicBezTo>
                    <a:pt x="4032" y="20703"/>
                    <a:pt x="23545" y="-3027"/>
                    <a:pt x="47638" y="0"/>
                  </a:cubicBezTo>
                  <a:cubicBezTo>
                    <a:pt x="256173" y="-56238"/>
                    <a:pt x="406023" y="54942"/>
                    <a:pt x="537442" y="0"/>
                  </a:cubicBezTo>
                  <a:cubicBezTo>
                    <a:pt x="668861" y="-54942"/>
                    <a:pt x="825801" y="35963"/>
                    <a:pt x="988062" y="0"/>
                  </a:cubicBezTo>
                  <a:cubicBezTo>
                    <a:pt x="1150323" y="-35963"/>
                    <a:pt x="1396623" y="27715"/>
                    <a:pt x="1517050" y="0"/>
                  </a:cubicBezTo>
                  <a:cubicBezTo>
                    <a:pt x="1637477" y="-27715"/>
                    <a:pt x="1801797" y="3278"/>
                    <a:pt x="2006854" y="0"/>
                  </a:cubicBezTo>
                  <a:cubicBezTo>
                    <a:pt x="2030598" y="-4167"/>
                    <a:pt x="2062009" y="21528"/>
                    <a:pt x="2054492" y="47638"/>
                  </a:cubicBezTo>
                  <a:cubicBezTo>
                    <a:pt x="2055971" y="132682"/>
                    <a:pt x="2035076" y="196339"/>
                    <a:pt x="2054492" y="238184"/>
                  </a:cubicBezTo>
                  <a:cubicBezTo>
                    <a:pt x="2051696" y="262872"/>
                    <a:pt x="2034440" y="283698"/>
                    <a:pt x="2006854" y="285822"/>
                  </a:cubicBezTo>
                  <a:cubicBezTo>
                    <a:pt x="1862833" y="328836"/>
                    <a:pt x="1686450" y="277228"/>
                    <a:pt x="1556234" y="285822"/>
                  </a:cubicBezTo>
                  <a:cubicBezTo>
                    <a:pt x="1426018" y="294416"/>
                    <a:pt x="1169077" y="284069"/>
                    <a:pt x="1027246" y="285822"/>
                  </a:cubicBezTo>
                  <a:cubicBezTo>
                    <a:pt x="885415" y="287575"/>
                    <a:pt x="766443" y="226560"/>
                    <a:pt x="517850" y="285822"/>
                  </a:cubicBezTo>
                  <a:cubicBezTo>
                    <a:pt x="269257" y="345084"/>
                    <a:pt x="184860" y="229614"/>
                    <a:pt x="47638" y="285822"/>
                  </a:cubicBezTo>
                  <a:cubicBezTo>
                    <a:pt x="26170" y="287885"/>
                    <a:pt x="2087" y="269682"/>
                    <a:pt x="0" y="238184"/>
                  </a:cubicBezTo>
                  <a:cubicBezTo>
                    <a:pt x="-13859" y="180045"/>
                    <a:pt x="3438" y="99908"/>
                    <a:pt x="0" y="47638"/>
                  </a:cubicBezTo>
                  <a:close/>
                </a:path>
                <a:path w="2054492" h="285822" stroke="0" extrusionOk="0">
                  <a:moveTo>
                    <a:pt x="0" y="47638"/>
                  </a:moveTo>
                  <a:cubicBezTo>
                    <a:pt x="-5615" y="20766"/>
                    <a:pt x="28978" y="1934"/>
                    <a:pt x="47638" y="0"/>
                  </a:cubicBezTo>
                  <a:cubicBezTo>
                    <a:pt x="222272" y="-43459"/>
                    <a:pt x="374344" y="9251"/>
                    <a:pt x="498258" y="0"/>
                  </a:cubicBezTo>
                  <a:cubicBezTo>
                    <a:pt x="622172" y="-9251"/>
                    <a:pt x="717192" y="943"/>
                    <a:pt x="929285" y="0"/>
                  </a:cubicBezTo>
                  <a:cubicBezTo>
                    <a:pt x="1141378" y="-943"/>
                    <a:pt x="1200222" y="16799"/>
                    <a:pt x="1419089" y="0"/>
                  </a:cubicBezTo>
                  <a:cubicBezTo>
                    <a:pt x="1637956" y="-16799"/>
                    <a:pt x="1765118" y="64778"/>
                    <a:pt x="2006854" y="0"/>
                  </a:cubicBezTo>
                  <a:cubicBezTo>
                    <a:pt x="2035110" y="-283"/>
                    <a:pt x="2048986" y="15962"/>
                    <a:pt x="2054492" y="47638"/>
                  </a:cubicBezTo>
                  <a:cubicBezTo>
                    <a:pt x="2068434" y="99739"/>
                    <a:pt x="2035909" y="163640"/>
                    <a:pt x="2054492" y="238184"/>
                  </a:cubicBezTo>
                  <a:cubicBezTo>
                    <a:pt x="2051927" y="262917"/>
                    <a:pt x="2030003" y="286691"/>
                    <a:pt x="2006854" y="285822"/>
                  </a:cubicBezTo>
                  <a:cubicBezTo>
                    <a:pt x="1856726" y="310245"/>
                    <a:pt x="1723509" y="259956"/>
                    <a:pt x="1497458" y="285822"/>
                  </a:cubicBezTo>
                  <a:cubicBezTo>
                    <a:pt x="1271407" y="311688"/>
                    <a:pt x="1236543" y="232889"/>
                    <a:pt x="1046838" y="285822"/>
                  </a:cubicBezTo>
                  <a:cubicBezTo>
                    <a:pt x="857133" y="338755"/>
                    <a:pt x="724198" y="237540"/>
                    <a:pt x="557034" y="285822"/>
                  </a:cubicBezTo>
                  <a:cubicBezTo>
                    <a:pt x="389870" y="334104"/>
                    <a:pt x="274721" y="234084"/>
                    <a:pt x="47638" y="285822"/>
                  </a:cubicBezTo>
                  <a:cubicBezTo>
                    <a:pt x="23605" y="291185"/>
                    <a:pt x="-281" y="261539"/>
                    <a:pt x="0" y="238184"/>
                  </a:cubicBezTo>
                  <a:cubicBezTo>
                    <a:pt x="-20812" y="178607"/>
                    <a:pt x="14214" y="129823"/>
                    <a:pt x="0" y="47638"/>
                  </a:cubicBezTo>
                  <a:close/>
                </a:path>
              </a:pathLst>
            </a:custGeom>
            <a:solidFill>
              <a:srgbClr val="6482AD"/>
            </a:solidFill>
            <a:ln>
              <a:solidFill>
                <a:srgbClr val="E2DAD6"/>
              </a:solidFill>
              <a:extLst>
                <a:ext uri="{C807C97D-BFC1-408E-A445-0C87EB9F89A2}">
                  <ask:lineSketchStyleProps xmlns:ask="http://schemas.microsoft.com/office/drawing/2018/sketchyshapes" sd="20353492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D" sz="1400" b="1" kern="1200">
                  <a:solidFill>
                    <a:schemeClr val="bg1"/>
                  </a:solidFill>
                </a:rPr>
                <a:t>revenue</a:t>
              </a:r>
              <a:r>
                <a:rPr lang="en-ID" sz="1400" b="1" kern="1200" baseline="0">
                  <a:solidFill>
                    <a:schemeClr val="bg1"/>
                  </a:solidFill>
                </a:rPr>
                <a:t> per kategori</a:t>
              </a:r>
              <a:endParaRPr lang="en-ID" sz="1400" b="1" kern="1200">
                <a:solidFill>
                  <a:schemeClr val="bg1"/>
                </a:solidFill>
              </a:endParaRPr>
            </a:p>
            <a:p>
              <a:pPr algn="l"/>
              <a:endParaRPr lang="en-ID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17612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532</Words>
  <Application>Microsoft Office PowerPoint</Application>
  <PresentationFormat>On-screen Show (16:9)</PresentationFormat>
  <Paragraphs>61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Poppins Light</vt:lpstr>
      <vt:lpstr>Poppins</vt:lpstr>
      <vt:lpstr>Poppins SemiBold</vt:lpstr>
      <vt:lpstr>Arial</vt:lpstr>
      <vt:lpstr>Calisto MT</vt:lpstr>
      <vt:lpstr>Calibri</vt:lpstr>
      <vt:lpstr>Simple Light</vt:lpstr>
      <vt:lpstr>PowerPoint Presentation</vt:lpstr>
      <vt:lpstr>Gambaran Bisnis</vt:lpstr>
      <vt:lpstr>Sumber Data</vt:lpstr>
      <vt:lpstr>Data Understanding</vt:lpstr>
      <vt:lpstr>Metode analisis</vt:lpstr>
      <vt:lpstr>Model data tersebut kemudian akan ditransformasikan dalam power quary untuk mempermudah proses analisis data penjualan dengan mengoneksikan antara data tabel dan master tabel sebagai berikut. </vt:lpstr>
      <vt:lpstr>Berdasarkan Secara keseluruhan pada tahun 2017 DQFashion telah berhasil menjual 236.749 item dengan total revenue sebesar Rp 59.961.822.000 , Total Penjulan 236749 unit serta Total Transaksi 118,518  </vt:lpstr>
      <vt:lpstr>PowerPoint Presentation</vt:lpstr>
      <vt:lpstr>Berdasarkan Analsisi data tersebut cabang Medan adalah outlet dengan revenue tertinggi di tahun 2017 senilai 15,21 M ,serta gaun adalah produk perkategori yang mendapat revenue paling tinggi sekitar 19,5 M</vt:lpstr>
      <vt:lpstr>PowerPoint Presentation</vt:lpstr>
      <vt:lpstr>Berdasarkan data peniualan darikeseluruhan cabang, 5 produk denganpendanatan peniualan terbanvak diseluruh cabang adalahJaket (7,64Miliar), Maxi Dress (6,48 Miliar), Dress(5,78 Miliar), Celana Jeans (3,75 Miliar),dan Rok (2,75 Miliar).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 HUZAIR</dc:creator>
  <cp:lastModifiedBy>LENOVO HUZAIR</cp:lastModifiedBy>
  <cp:revision>6</cp:revision>
  <dcterms:modified xsi:type="dcterms:W3CDTF">2025-01-15T14:19:17Z</dcterms:modified>
</cp:coreProperties>
</file>